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2" r:id="rId4"/>
  </p:sldMasterIdLst>
  <p:notesMasterIdLst>
    <p:notesMasterId r:id="rId64"/>
  </p:notesMasterIdLst>
  <p:sldIdLst>
    <p:sldId id="257" r:id="rId5"/>
    <p:sldId id="294" r:id="rId6"/>
    <p:sldId id="295" r:id="rId7"/>
    <p:sldId id="322" r:id="rId8"/>
    <p:sldId id="320" r:id="rId9"/>
    <p:sldId id="258" r:id="rId10"/>
    <p:sldId id="264" r:id="rId11"/>
    <p:sldId id="265" r:id="rId12"/>
    <p:sldId id="319" r:id="rId13"/>
    <p:sldId id="259" r:id="rId14"/>
    <p:sldId id="261" r:id="rId15"/>
    <p:sldId id="260" r:id="rId16"/>
    <p:sldId id="263" r:id="rId17"/>
    <p:sldId id="304" r:id="rId18"/>
    <p:sldId id="300" r:id="rId19"/>
    <p:sldId id="301" r:id="rId20"/>
    <p:sldId id="302" r:id="rId21"/>
    <p:sldId id="303" r:id="rId22"/>
    <p:sldId id="305" r:id="rId23"/>
    <p:sldId id="309" r:id="rId24"/>
    <p:sldId id="310" r:id="rId25"/>
    <p:sldId id="311" r:id="rId26"/>
    <p:sldId id="312" r:id="rId27"/>
    <p:sldId id="266" r:id="rId28"/>
    <p:sldId id="321" r:id="rId29"/>
    <p:sldId id="313" r:id="rId30"/>
    <p:sldId id="315" r:id="rId31"/>
    <p:sldId id="316" r:id="rId32"/>
    <p:sldId id="317" r:id="rId33"/>
    <p:sldId id="318" r:id="rId34"/>
    <p:sldId id="275" r:id="rId35"/>
    <p:sldId id="274" r:id="rId36"/>
    <p:sldId id="276" r:id="rId37"/>
    <p:sldId id="324" r:id="rId38"/>
    <p:sldId id="278" r:id="rId39"/>
    <p:sldId id="323" r:id="rId40"/>
    <p:sldId id="281" r:id="rId41"/>
    <p:sldId id="287" r:id="rId42"/>
    <p:sldId id="288" r:id="rId43"/>
    <p:sldId id="289" r:id="rId44"/>
    <p:sldId id="290" r:id="rId45"/>
    <p:sldId id="286" r:id="rId46"/>
    <p:sldId id="285" r:id="rId47"/>
    <p:sldId id="269" r:id="rId48"/>
    <p:sldId id="298" r:id="rId49"/>
    <p:sldId id="306" r:id="rId50"/>
    <p:sldId id="307" r:id="rId51"/>
    <p:sldId id="308" r:id="rId52"/>
    <p:sldId id="284" r:id="rId53"/>
    <p:sldId id="314" r:id="rId54"/>
    <p:sldId id="279" r:id="rId55"/>
    <p:sldId id="299" r:id="rId56"/>
    <p:sldId id="282" r:id="rId57"/>
    <p:sldId id="280" r:id="rId58"/>
    <p:sldId id="292" r:id="rId59"/>
    <p:sldId id="291" r:id="rId60"/>
    <p:sldId id="293" r:id="rId61"/>
    <p:sldId id="267" r:id="rId62"/>
    <p:sldId id="262" r:id="rId6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00E5"/>
    <a:srgbClr val="CC99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175" autoAdjust="0"/>
    <p:restoredTop sz="74501" autoAdjust="0"/>
  </p:normalViewPr>
  <p:slideViewPr>
    <p:cSldViewPr snapToGrid="0">
      <p:cViewPr varScale="1">
        <p:scale>
          <a:sx n="81" d="100"/>
          <a:sy n="81" d="100"/>
        </p:scale>
        <p:origin x="1428" y="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viewProps" Target="viewProps.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EA35AE3-B3C3-4F14-A224-C00D4F0CF0E1}" type="datetimeFigureOut">
              <a:rPr lang="es-CO" smtClean="0"/>
              <a:t>22/04/2021</a:t>
            </a:fld>
            <a:endParaRPr lang="es-CO"/>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O"/>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CO"/>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6FA4EA6-C629-4CCF-9267-C429BD945F1A}" type="slidenum">
              <a:rPr lang="es-CO" smtClean="0"/>
              <a:t>‹#›</a:t>
            </a:fld>
            <a:endParaRPr lang="es-CO"/>
          </a:p>
        </p:txBody>
      </p:sp>
    </p:spTree>
    <p:extLst>
      <p:ext uri="{BB962C8B-B14F-4D97-AF65-F5344CB8AC3E}">
        <p14:creationId xmlns:p14="http://schemas.microsoft.com/office/powerpoint/2010/main" val="16454270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www.freebase.com/"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MOTIVATION: Produce a technique that does not depend on labeled corpora – thus avoiding the domain dependence of ACE style algorithms which also supports the use of large size corpora.</a:t>
            </a:r>
          </a:p>
          <a:p>
            <a:endParaRPr lang="en-US" dirty="0"/>
          </a:p>
          <a:p>
            <a:r>
              <a:rPr lang="en-US" dirty="0"/>
              <a:t>Use existing database and unannotated data to train classifier, then annotate the new data.</a:t>
            </a:r>
          </a:p>
          <a:p>
            <a:endParaRPr lang="en-US" dirty="0"/>
          </a:p>
          <a:p>
            <a:r>
              <a:rPr lang="en-US" dirty="0"/>
              <a:t>What we want to do? Extract the relation between entities from sentences…</a:t>
            </a:r>
          </a:p>
        </p:txBody>
      </p:sp>
      <p:sp>
        <p:nvSpPr>
          <p:cNvPr id="4" name="Slide Number Placeholder 3"/>
          <p:cNvSpPr>
            <a:spLocks noGrp="1"/>
          </p:cNvSpPr>
          <p:nvPr>
            <p:ph type="sldNum" sz="quarter" idx="5"/>
          </p:nvPr>
        </p:nvSpPr>
        <p:spPr/>
        <p:txBody>
          <a:bodyPr/>
          <a:lstStyle/>
          <a:p>
            <a:fld id="{86FA4EA6-C629-4CCF-9267-C429BD945F1A}" type="slidenum">
              <a:rPr lang="es-CO" smtClean="0"/>
              <a:t>3</a:t>
            </a:fld>
            <a:endParaRPr lang="es-CO"/>
          </a:p>
        </p:txBody>
      </p:sp>
    </p:spTree>
    <p:extLst>
      <p:ext uri="{BB962C8B-B14F-4D97-AF65-F5344CB8AC3E}">
        <p14:creationId xmlns:p14="http://schemas.microsoft.com/office/powerpoint/2010/main" val="8939965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Choose a set of relations we’d like to extract</a:t>
            </a:r>
          </a:p>
          <a:p>
            <a:pPr marL="171450" indent="-171450">
              <a:buFont typeface="Arial" panose="020B0604020202020204" pitchFamily="34" charset="0"/>
              <a:buChar char="•"/>
            </a:pPr>
            <a:r>
              <a:rPr lang="en-US" dirty="0"/>
              <a:t>Choose a set of relevant named entities</a:t>
            </a:r>
          </a:p>
          <a:p>
            <a:pPr marL="171450" indent="-171450">
              <a:buFont typeface="Arial" panose="020B0604020202020204" pitchFamily="34" charset="0"/>
              <a:buChar char="•"/>
            </a:pPr>
            <a:r>
              <a:rPr lang="en-US" dirty="0"/>
              <a:t>Find and label data</a:t>
            </a:r>
          </a:p>
          <a:p>
            <a:pPr marL="171450" indent="-171450">
              <a:buFont typeface="Arial" panose="020B0604020202020204" pitchFamily="34" charset="0"/>
              <a:buChar char="•"/>
            </a:pPr>
            <a:r>
              <a:rPr lang="en-US" dirty="0"/>
              <a:t>Choose a representative corpus</a:t>
            </a:r>
          </a:p>
          <a:p>
            <a:pPr marL="171450" indent="-171450">
              <a:buFont typeface="Arial" panose="020B0604020202020204" pitchFamily="34" charset="0"/>
              <a:buChar char="•"/>
            </a:pPr>
            <a:r>
              <a:rPr lang="en-US" dirty="0"/>
              <a:t>Label the named entities in the corpus</a:t>
            </a:r>
          </a:p>
          <a:p>
            <a:pPr marL="171450" indent="-171450">
              <a:buFont typeface="Arial" panose="020B0604020202020204" pitchFamily="34" charset="0"/>
              <a:buChar char="•"/>
            </a:pPr>
            <a:r>
              <a:rPr lang="en-US" dirty="0"/>
              <a:t>Hand-label the relations between these entities</a:t>
            </a:r>
          </a:p>
          <a:p>
            <a:pPr marL="171450" indent="-171450">
              <a:buFont typeface="Arial" panose="020B0604020202020204" pitchFamily="34" charset="0"/>
              <a:buChar char="•"/>
            </a:pPr>
            <a:r>
              <a:rPr lang="en-US" dirty="0"/>
              <a:t>Break into training, development, and test</a:t>
            </a:r>
          </a:p>
          <a:p>
            <a:pPr marL="171450" indent="-171450">
              <a:buFont typeface="Arial" panose="020B0604020202020204" pitchFamily="34" charset="0"/>
              <a:buChar char="•"/>
            </a:pPr>
            <a:r>
              <a:rPr lang="en-US" dirty="0"/>
              <a:t>Train a classifier on the training set</a:t>
            </a:r>
            <a:endParaRPr lang="es-CO" dirty="0"/>
          </a:p>
        </p:txBody>
      </p:sp>
      <p:sp>
        <p:nvSpPr>
          <p:cNvPr id="4" name="Slide Number Placeholder 3"/>
          <p:cNvSpPr>
            <a:spLocks noGrp="1"/>
          </p:cNvSpPr>
          <p:nvPr>
            <p:ph type="sldNum" sz="quarter" idx="5"/>
          </p:nvPr>
        </p:nvSpPr>
        <p:spPr/>
        <p:txBody>
          <a:bodyPr/>
          <a:lstStyle/>
          <a:p>
            <a:fld id="{86FA4EA6-C629-4CCF-9267-C429BD945F1A}" type="slidenum">
              <a:rPr lang="es-CO" smtClean="0"/>
              <a:t>16</a:t>
            </a:fld>
            <a:endParaRPr lang="es-CO"/>
          </a:p>
        </p:txBody>
      </p:sp>
    </p:spTree>
    <p:extLst>
      <p:ext uri="{BB962C8B-B14F-4D97-AF65-F5344CB8AC3E}">
        <p14:creationId xmlns:p14="http://schemas.microsoft.com/office/powerpoint/2010/main" val="33421619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Choose a set of relations we’d like to extract</a:t>
            </a:r>
          </a:p>
          <a:p>
            <a:pPr marL="171450" indent="-171450">
              <a:buFont typeface="Arial" panose="020B0604020202020204" pitchFamily="34" charset="0"/>
              <a:buChar char="•"/>
            </a:pPr>
            <a:r>
              <a:rPr lang="en-US" dirty="0"/>
              <a:t>Choose a set of relevant named entities</a:t>
            </a:r>
          </a:p>
          <a:p>
            <a:pPr marL="171450" indent="-171450">
              <a:buFont typeface="Arial" panose="020B0604020202020204" pitchFamily="34" charset="0"/>
              <a:buChar char="•"/>
            </a:pPr>
            <a:r>
              <a:rPr lang="en-US" dirty="0"/>
              <a:t>Find and label data</a:t>
            </a:r>
          </a:p>
          <a:p>
            <a:pPr marL="171450" indent="-171450">
              <a:buFont typeface="Arial" panose="020B0604020202020204" pitchFamily="34" charset="0"/>
              <a:buChar char="•"/>
            </a:pPr>
            <a:r>
              <a:rPr lang="en-US" dirty="0"/>
              <a:t>Choose a representative corpus</a:t>
            </a:r>
          </a:p>
          <a:p>
            <a:pPr marL="171450" indent="-171450">
              <a:buFont typeface="Arial" panose="020B0604020202020204" pitchFamily="34" charset="0"/>
              <a:buChar char="•"/>
            </a:pPr>
            <a:r>
              <a:rPr lang="en-US" dirty="0"/>
              <a:t>Label the named entities in the corpus</a:t>
            </a:r>
          </a:p>
          <a:p>
            <a:pPr marL="171450" indent="-171450">
              <a:buFont typeface="Arial" panose="020B0604020202020204" pitchFamily="34" charset="0"/>
              <a:buChar char="•"/>
            </a:pPr>
            <a:r>
              <a:rPr lang="en-US" dirty="0"/>
              <a:t>Hand-label the relations between these entities</a:t>
            </a:r>
          </a:p>
          <a:p>
            <a:pPr marL="171450" indent="-171450">
              <a:buFont typeface="Arial" panose="020B0604020202020204" pitchFamily="34" charset="0"/>
              <a:buChar char="•"/>
            </a:pPr>
            <a:r>
              <a:rPr lang="en-US" dirty="0"/>
              <a:t>Break into training, development, and test</a:t>
            </a:r>
          </a:p>
          <a:p>
            <a:pPr marL="171450" indent="-171450">
              <a:buFont typeface="Arial" panose="020B0604020202020204" pitchFamily="34" charset="0"/>
              <a:buChar char="•"/>
            </a:pPr>
            <a:r>
              <a:rPr lang="en-US" dirty="0"/>
              <a:t>Train a classifier on the training set</a:t>
            </a:r>
            <a:endParaRPr lang="es-CO" dirty="0"/>
          </a:p>
        </p:txBody>
      </p:sp>
      <p:sp>
        <p:nvSpPr>
          <p:cNvPr id="4" name="Slide Number Placeholder 3"/>
          <p:cNvSpPr>
            <a:spLocks noGrp="1"/>
          </p:cNvSpPr>
          <p:nvPr>
            <p:ph type="sldNum" sz="quarter" idx="5"/>
          </p:nvPr>
        </p:nvSpPr>
        <p:spPr/>
        <p:txBody>
          <a:bodyPr/>
          <a:lstStyle/>
          <a:p>
            <a:fld id="{86FA4EA6-C629-4CCF-9267-C429BD945F1A}" type="slidenum">
              <a:rPr lang="es-CO" smtClean="0"/>
              <a:t>17</a:t>
            </a:fld>
            <a:endParaRPr lang="es-CO"/>
          </a:p>
        </p:txBody>
      </p:sp>
    </p:spTree>
    <p:extLst>
      <p:ext uri="{BB962C8B-B14F-4D97-AF65-F5344CB8AC3E}">
        <p14:creationId xmlns:p14="http://schemas.microsoft.com/office/powerpoint/2010/main" val="21887581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 last step is important because allow faster classification training by eliminating most pairs . </a:t>
            </a:r>
          </a:p>
          <a:p>
            <a:pPr marL="171450" indent="-171450">
              <a:buFont typeface="Arial" panose="020B0604020202020204" pitchFamily="34" charset="0"/>
              <a:buChar char="•"/>
            </a:pPr>
            <a:r>
              <a:rPr lang="en-US" dirty="0"/>
              <a:t>Also, can use distinct feature-sets appropriate for each task.</a:t>
            </a:r>
            <a:endParaRPr lang="es-CO" dirty="0"/>
          </a:p>
        </p:txBody>
      </p:sp>
      <p:sp>
        <p:nvSpPr>
          <p:cNvPr id="4" name="Slide Number Placeholder 3"/>
          <p:cNvSpPr>
            <a:spLocks noGrp="1"/>
          </p:cNvSpPr>
          <p:nvPr>
            <p:ph type="sldNum" sz="quarter" idx="5"/>
          </p:nvPr>
        </p:nvSpPr>
        <p:spPr/>
        <p:txBody>
          <a:bodyPr/>
          <a:lstStyle/>
          <a:p>
            <a:fld id="{86FA4EA6-C629-4CCF-9267-C429BD945F1A}" type="slidenum">
              <a:rPr lang="es-CO" smtClean="0"/>
              <a:t>18</a:t>
            </a:fld>
            <a:endParaRPr lang="es-CO"/>
          </a:p>
        </p:txBody>
      </p:sp>
    </p:spTree>
    <p:extLst>
      <p:ext uri="{BB962C8B-B14F-4D97-AF65-F5344CB8AC3E}">
        <p14:creationId xmlns:p14="http://schemas.microsoft.com/office/powerpoint/2010/main" val="34190709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 last step is important because allow faster classification training by eliminating most pairs . </a:t>
            </a:r>
          </a:p>
          <a:p>
            <a:pPr marL="171450" indent="-171450">
              <a:buFont typeface="Arial" panose="020B0604020202020204" pitchFamily="34" charset="0"/>
              <a:buChar char="•"/>
            </a:pPr>
            <a:r>
              <a:rPr lang="en-US" dirty="0"/>
              <a:t>Also, can use distinct feature-sets appropriate for each task.</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POSITIVE: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Can get high accuracies with enough	hand-labeled training data, if test similar enough to training</a:t>
            </a:r>
            <a:endParaRPr lang="es-CO" sz="1200" dirty="0"/>
          </a:p>
          <a:p>
            <a:pPr marL="171450" indent="-171450">
              <a:buFont typeface="Arial" panose="020B0604020202020204" pitchFamily="34" charset="0"/>
              <a:buChar char="•"/>
            </a:pPr>
            <a:endParaRPr lang="es-CO" dirty="0"/>
          </a:p>
          <a:p>
            <a:pPr marL="0" indent="0">
              <a:buFont typeface="Arial" panose="020B0604020202020204" pitchFamily="34" charset="0"/>
              <a:buNone/>
            </a:pPr>
            <a:r>
              <a:rPr lang="es-CO" dirty="0"/>
              <a:t>NEGATIVE</a:t>
            </a:r>
          </a:p>
          <a:p>
            <a:pPr marL="171450" indent="-171450">
              <a:buFont typeface="Arial" panose="020B0604020202020204" pitchFamily="34" charset="0"/>
              <a:buChar char="•"/>
            </a:pPr>
            <a:r>
              <a:rPr lang="en-US" sz="1200" dirty="0"/>
              <a:t>Labeling a large training set is expensive</a:t>
            </a:r>
          </a:p>
          <a:p>
            <a:pPr marL="171450" indent="-171450">
              <a:buFont typeface="Arial" panose="020B0604020202020204" pitchFamily="34" charset="0"/>
              <a:buChar char="•"/>
            </a:pPr>
            <a:r>
              <a:rPr lang="en-US" sz="1200" dirty="0"/>
              <a:t>Supervised models are brittle, don’t generalize well to different genres</a:t>
            </a:r>
          </a:p>
          <a:p>
            <a:pPr marL="171450" indent="-171450">
              <a:buFont typeface="Arial" panose="020B0604020202020204" pitchFamily="34" charset="0"/>
              <a:buChar char="•"/>
            </a:pPr>
            <a:r>
              <a:rPr lang="en-US" sz="1200" dirty="0"/>
              <a:t>Use only annotated data to train a model.</a:t>
            </a:r>
          </a:p>
          <a:p>
            <a:pPr marL="171450" indent="-171450">
              <a:buFont typeface="Arial" panose="020B0604020202020204" pitchFamily="34" charset="0"/>
              <a:buChar char="•"/>
            </a:pPr>
            <a:endParaRPr lang="es-CO" dirty="0"/>
          </a:p>
        </p:txBody>
      </p:sp>
      <p:sp>
        <p:nvSpPr>
          <p:cNvPr id="4" name="Slide Number Placeholder 3"/>
          <p:cNvSpPr>
            <a:spLocks noGrp="1"/>
          </p:cNvSpPr>
          <p:nvPr>
            <p:ph type="sldNum" sz="quarter" idx="5"/>
          </p:nvPr>
        </p:nvSpPr>
        <p:spPr/>
        <p:txBody>
          <a:bodyPr/>
          <a:lstStyle/>
          <a:p>
            <a:fld id="{86FA4EA6-C629-4CCF-9267-C429BD945F1A}" type="slidenum">
              <a:rPr lang="es-CO" smtClean="0"/>
              <a:t>19</a:t>
            </a:fld>
            <a:endParaRPr lang="es-CO"/>
          </a:p>
        </p:txBody>
      </p:sp>
    </p:spTree>
    <p:extLst>
      <p:ext uri="{BB962C8B-B14F-4D97-AF65-F5344CB8AC3E}">
        <p14:creationId xmlns:p14="http://schemas.microsoft.com/office/powerpoint/2010/main" val="22862248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Gather a set of seed pairs that have relation R</a:t>
            </a:r>
          </a:p>
          <a:p>
            <a:pPr marL="628650" lvl="1" indent="-171450">
              <a:buFont typeface="Arial" panose="020B0604020202020204" pitchFamily="34" charset="0"/>
              <a:buChar char="•"/>
            </a:pPr>
            <a:r>
              <a:rPr lang="en-US" dirty="0"/>
              <a:t>Iterate: </a:t>
            </a:r>
          </a:p>
          <a:p>
            <a:pPr marL="1085850" lvl="2" indent="-171450">
              <a:buFont typeface="Arial" panose="020B0604020202020204" pitchFamily="34" charset="0"/>
              <a:buChar char="•"/>
            </a:pPr>
            <a:r>
              <a:rPr lang="en-US" dirty="0"/>
              <a:t>1. Find sentences with these pairs </a:t>
            </a:r>
          </a:p>
          <a:p>
            <a:pPr marL="1085850" lvl="2" indent="-171450">
              <a:buFont typeface="Arial" panose="020B0604020202020204" pitchFamily="34" charset="0"/>
              <a:buChar char="•"/>
            </a:pPr>
            <a:r>
              <a:rPr lang="en-US" dirty="0"/>
              <a:t>2. Look at the context between or around the pair and generalize the context to create patterns </a:t>
            </a:r>
          </a:p>
          <a:p>
            <a:pPr marL="1085850" lvl="2" indent="-171450">
              <a:buFont typeface="Arial" panose="020B0604020202020204" pitchFamily="34" charset="0"/>
              <a:buChar char="•"/>
            </a:pPr>
            <a:r>
              <a:rPr lang="en-US" dirty="0"/>
              <a:t>3. Use the patterns for grep for more pairs</a:t>
            </a:r>
          </a:p>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86FA4EA6-C629-4CCF-9267-C429BD945F1A}" type="slidenum">
              <a:rPr lang="es-CO" smtClean="0"/>
              <a:t>20</a:t>
            </a:fld>
            <a:endParaRPr lang="es-CO"/>
          </a:p>
        </p:txBody>
      </p:sp>
    </p:spTree>
    <p:extLst>
      <p:ext uri="{BB962C8B-B14F-4D97-AF65-F5344CB8AC3E}">
        <p14:creationId xmlns:p14="http://schemas.microsoft.com/office/powerpoint/2010/main" val="31600613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Gather a set of seed pairs that have relation R</a:t>
            </a:r>
          </a:p>
          <a:p>
            <a:pPr marL="628650" lvl="1" indent="-171450">
              <a:buFont typeface="Arial" panose="020B0604020202020204" pitchFamily="34" charset="0"/>
              <a:buChar char="•"/>
            </a:pPr>
            <a:r>
              <a:rPr lang="en-US" dirty="0"/>
              <a:t>Iterate: </a:t>
            </a:r>
          </a:p>
          <a:p>
            <a:pPr marL="1085850" lvl="2" indent="-171450">
              <a:buFont typeface="Arial" panose="020B0604020202020204" pitchFamily="34" charset="0"/>
              <a:buChar char="•"/>
            </a:pPr>
            <a:r>
              <a:rPr lang="en-US" dirty="0"/>
              <a:t>1. Find sentences with these pairs </a:t>
            </a:r>
          </a:p>
          <a:p>
            <a:pPr marL="1085850" lvl="2" indent="-171450">
              <a:buFont typeface="Arial" panose="020B0604020202020204" pitchFamily="34" charset="0"/>
              <a:buChar char="•"/>
            </a:pPr>
            <a:r>
              <a:rPr lang="en-US" dirty="0"/>
              <a:t>2. Look at the context between or around the pair and generalize the context to create patterns </a:t>
            </a:r>
          </a:p>
          <a:p>
            <a:pPr marL="1085850" lvl="2" indent="-171450">
              <a:buFont typeface="Arial" panose="020B0604020202020204" pitchFamily="34" charset="0"/>
              <a:buChar char="•"/>
            </a:pPr>
            <a:r>
              <a:rPr lang="en-US" dirty="0"/>
              <a:t>3. Use the patterns for grep for more pairs</a:t>
            </a:r>
          </a:p>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86FA4EA6-C629-4CCF-9267-C429BD945F1A}" type="slidenum">
              <a:rPr lang="es-CO" smtClean="0"/>
              <a:t>21</a:t>
            </a:fld>
            <a:endParaRPr lang="es-CO"/>
          </a:p>
        </p:txBody>
      </p:sp>
    </p:spTree>
    <p:extLst>
      <p:ext uri="{BB962C8B-B14F-4D97-AF65-F5344CB8AC3E}">
        <p14:creationId xmlns:p14="http://schemas.microsoft.com/office/powerpoint/2010/main" val="34558089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Gather a set of seed pairs that have relation R</a:t>
            </a:r>
          </a:p>
          <a:p>
            <a:pPr marL="628650" lvl="1" indent="-171450">
              <a:buFont typeface="Arial" panose="020B0604020202020204" pitchFamily="34" charset="0"/>
              <a:buChar char="•"/>
            </a:pPr>
            <a:r>
              <a:rPr lang="en-US" dirty="0"/>
              <a:t>Iterate: </a:t>
            </a:r>
          </a:p>
          <a:p>
            <a:pPr marL="1085850" lvl="2" indent="-171450">
              <a:buFont typeface="Arial" panose="020B0604020202020204" pitchFamily="34" charset="0"/>
              <a:buChar char="•"/>
            </a:pPr>
            <a:r>
              <a:rPr lang="en-US" dirty="0"/>
              <a:t>1. Find sentences with these pairs </a:t>
            </a:r>
          </a:p>
          <a:p>
            <a:pPr marL="1085850" lvl="2" indent="-171450">
              <a:buFont typeface="Arial" panose="020B0604020202020204" pitchFamily="34" charset="0"/>
              <a:buChar char="•"/>
            </a:pPr>
            <a:r>
              <a:rPr lang="en-US" dirty="0"/>
              <a:t>2. Look at the context between or around the pair and generalize the context to create patterns </a:t>
            </a:r>
          </a:p>
          <a:p>
            <a:pPr marL="1085850" lvl="2" indent="-171450">
              <a:buFont typeface="Arial" panose="020B0604020202020204" pitchFamily="34" charset="0"/>
              <a:buChar char="•"/>
            </a:pPr>
            <a:r>
              <a:rPr lang="en-US" dirty="0"/>
              <a:t>3. Use the patterns for grep for more pairs</a:t>
            </a:r>
          </a:p>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86FA4EA6-C629-4CCF-9267-C429BD945F1A}" type="slidenum">
              <a:rPr lang="es-CO" smtClean="0"/>
              <a:t>22</a:t>
            </a:fld>
            <a:endParaRPr lang="es-CO"/>
          </a:p>
        </p:txBody>
      </p:sp>
    </p:spTree>
    <p:extLst>
      <p:ext uri="{BB962C8B-B14F-4D97-AF65-F5344CB8AC3E}">
        <p14:creationId xmlns:p14="http://schemas.microsoft.com/office/powerpoint/2010/main" val="17926956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Gather a set of seed pairs that have relation R</a:t>
            </a:r>
          </a:p>
          <a:p>
            <a:pPr marL="628650" lvl="1" indent="-171450">
              <a:buFont typeface="Arial" panose="020B0604020202020204" pitchFamily="34" charset="0"/>
              <a:buChar char="•"/>
            </a:pPr>
            <a:r>
              <a:rPr lang="en-US" dirty="0"/>
              <a:t>Iterate: </a:t>
            </a:r>
          </a:p>
          <a:p>
            <a:pPr marL="1085850" lvl="2" indent="-171450">
              <a:buFont typeface="Arial" panose="020B0604020202020204" pitchFamily="34" charset="0"/>
              <a:buChar char="•"/>
            </a:pPr>
            <a:r>
              <a:rPr lang="en-US" dirty="0"/>
              <a:t>1. Find sentences with these pairs </a:t>
            </a:r>
          </a:p>
          <a:p>
            <a:pPr marL="1085850" lvl="2" indent="-171450">
              <a:buFont typeface="Arial" panose="020B0604020202020204" pitchFamily="34" charset="0"/>
              <a:buChar char="•"/>
            </a:pPr>
            <a:r>
              <a:rPr lang="en-US" dirty="0"/>
              <a:t>2. Look at the context between or around the pair and generalize the context to create patterns </a:t>
            </a:r>
          </a:p>
          <a:p>
            <a:pPr marL="1085850" lvl="2" indent="-171450">
              <a:buFont typeface="Arial" panose="020B0604020202020204" pitchFamily="34" charset="0"/>
              <a:buChar char="•"/>
            </a:pPr>
            <a:r>
              <a:rPr lang="en-US" dirty="0"/>
              <a:t>3. Use the patterns for grep for more pairs</a:t>
            </a:r>
          </a:p>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86FA4EA6-C629-4CCF-9267-C429BD945F1A}" type="slidenum">
              <a:rPr lang="es-CO" smtClean="0"/>
              <a:t>23</a:t>
            </a:fld>
            <a:endParaRPr lang="es-CO"/>
          </a:p>
        </p:txBody>
      </p:sp>
    </p:spTree>
    <p:extLst>
      <p:ext uri="{BB962C8B-B14F-4D97-AF65-F5344CB8AC3E}">
        <p14:creationId xmlns:p14="http://schemas.microsoft.com/office/powerpoint/2010/main" val="12117631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Notice that some of this entity pairs might contain noise data as well. In theory, large number of features reduce the number of bad classifiers. In that case, the algorithm trains a multiclass logistic regression classifier, learning weights for each noisy feature.</a:t>
            </a:r>
          </a:p>
          <a:p>
            <a:endParaRPr lang="en-US" dirty="0"/>
          </a:p>
          <a:p>
            <a:r>
              <a:rPr lang="en-US" sz="3600" dirty="0"/>
              <a:t>Combine bootstrapping with supervised learning</a:t>
            </a:r>
          </a:p>
          <a:p>
            <a:pPr marL="985838" lvl="1" indent="-304800"/>
            <a:r>
              <a:rPr lang="es-CO" sz="3300" dirty="0" err="1"/>
              <a:t>Instead</a:t>
            </a:r>
            <a:r>
              <a:rPr lang="es-CO" sz="3300" dirty="0"/>
              <a:t> </a:t>
            </a:r>
            <a:r>
              <a:rPr lang="es-CO" sz="3300" dirty="0" err="1"/>
              <a:t>of</a:t>
            </a:r>
            <a:r>
              <a:rPr lang="es-CO" sz="3300" dirty="0"/>
              <a:t> 5 </a:t>
            </a:r>
            <a:r>
              <a:rPr lang="es-CO" sz="3300" dirty="0" err="1"/>
              <a:t>seeds</a:t>
            </a:r>
            <a:r>
              <a:rPr lang="es-CO" sz="3300" dirty="0"/>
              <a:t>:</a:t>
            </a:r>
          </a:p>
          <a:p>
            <a:pPr marL="1616075" lvl="2" indent="-304800"/>
            <a:r>
              <a:rPr lang="es-CO" sz="3200" dirty="0"/>
              <a:t>Use a </a:t>
            </a:r>
            <a:r>
              <a:rPr lang="es-CO" sz="3200" dirty="0" err="1"/>
              <a:t>large</a:t>
            </a:r>
            <a:r>
              <a:rPr lang="es-CO" sz="3200" dirty="0"/>
              <a:t> </a:t>
            </a:r>
            <a:r>
              <a:rPr lang="es-CO" sz="3200" dirty="0" err="1"/>
              <a:t>database</a:t>
            </a:r>
            <a:r>
              <a:rPr lang="es-CO" sz="3200" dirty="0"/>
              <a:t> </a:t>
            </a:r>
            <a:r>
              <a:rPr lang="es-CO" sz="3200" dirty="0" err="1"/>
              <a:t>to</a:t>
            </a:r>
            <a:r>
              <a:rPr lang="es-CO" sz="3200" dirty="0"/>
              <a:t> </a:t>
            </a:r>
            <a:r>
              <a:rPr lang="es-CO" sz="3200" dirty="0" err="1"/>
              <a:t>get</a:t>
            </a:r>
            <a:r>
              <a:rPr lang="es-CO" sz="3200" dirty="0"/>
              <a:t> </a:t>
            </a:r>
            <a:r>
              <a:rPr lang="es-CO" sz="3200" dirty="0" err="1"/>
              <a:t>large</a:t>
            </a:r>
            <a:r>
              <a:rPr lang="es-CO" sz="3200" dirty="0"/>
              <a:t> # </a:t>
            </a:r>
            <a:r>
              <a:rPr lang="es-CO" sz="3200" dirty="0" err="1"/>
              <a:t>of</a:t>
            </a:r>
            <a:r>
              <a:rPr lang="es-CO" sz="3200" dirty="0"/>
              <a:t> </a:t>
            </a:r>
            <a:r>
              <a:rPr lang="es-CO" sz="3200" dirty="0" err="1"/>
              <a:t>seed</a:t>
            </a:r>
            <a:r>
              <a:rPr lang="es-CO" sz="3200" dirty="0"/>
              <a:t> </a:t>
            </a:r>
            <a:r>
              <a:rPr lang="es-CO" sz="3200" dirty="0" err="1"/>
              <a:t>examples</a:t>
            </a:r>
            <a:endParaRPr lang="es-CO" sz="3200" dirty="0"/>
          </a:p>
          <a:p>
            <a:pPr marL="985838" lvl="1" indent="-304800"/>
            <a:r>
              <a:rPr lang="es-CO" sz="3300" dirty="0" err="1"/>
              <a:t>Create</a:t>
            </a:r>
            <a:r>
              <a:rPr lang="es-CO" sz="3300" dirty="0"/>
              <a:t> </a:t>
            </a:r>
            <a:r>
              <a:rPr lang="es-CO" sz="3300" dirty="0" err="1"/>
              <a:t>lots</a:t>
            </a:r>
            <a:r>
              <a:rPr lang="es-CO" sz="3300" dirty="0"/>
              <a:t> </a:t>
            </a:r>
            <a:r>
              <a:rPr lang="es-CO" sz="3300" dirty="0" err="1"/>
              <a:t>of</a:t>
            </a:r>
            <a:r>
              <a:rPr lang="es-CO" sz="3300" dirty="0"/>
              <a:t> </a:t>
            </a:r>
            <a:r>
              <a:rPr lang="es-CO" sz="3300" dirty="0" err="1"/>
              <a:t>features</a:t>
            </a:r>
            <a:r>
              <a:rPr lang="es-CO" sz="3300" dirty="0"/>
              <a:t> </a:t>
            </a:r>
            <a:r>
              <a:rPr lang="es-CO" sz="3300" dirty="0" err="1"/>
              <a:t>from</a:t>
            </a:r>
            <a:r>
              <a:rPr lang="es-CO" sz="3300" dirty="0"/>
              <a:t> </a:t>
            </a:r>
            <a:r>
              <a:rPr lang="es-CO" sz="3300" dirty="0" err="1"/>
              <a:t>all</a:t>
            </a:r>
            <a:r>
              <a:rPr lang="es-CO" sz="3300" dirty="0"/>
              <a:t> </a:t>
            </a:r>
            <a:r>
              <a:rPr lang="es-CO" sz="3300" dirty="0" err="1"/>
              <a:t>these</a:t>
            </a:r>
            <a:r>
              <a:rPr lang="es-CO" sz="3300" dirty="0"/>
              <a:t> </a:t>
            </a:r>
            <a:r>
              <a:rPr lang="es-CO" sz="3300" dirty="0" err="1"/>
              <a:t>examples</a:t>
            </a:r>
            <a:endParaRPr lang="es-CO" sz="3300" dirty="0"/>
          </a:p>
          <a:p>
            <a:pPr marL="985838" lvl="1" indent="-304800"/>
            <a:r>
              <a:rPr lang="es-CO" sz="3300" dirty="0"/>
              <a:t>Combine in a </a:t>
            </a:r>
            <a:r>
              <a:rPr lang="es-CO" sz="3300" dirty="0" err="1"/>
              <a:t>supervised</a:t>
            </a:r>
            <a:r>
              <a:rPr lang="es-CO" sz="3300" dirty="0"/>
              <a:t> </a:t>
            </a:r>
            <a:r>
              <a:rPr lang="es-CO" sz="3300" dirty="0" err="1"/>
              <a:t>classifier</a:t>
            </a:r>
            <a:endParaRPr lang="es-CO" sz="3300" dirty="0"/>
          </a:p>
          <a:p>
            <a:endParaRPr lang="es-CO" dirty="0"/>
          </a:p>
        </p:txBody>
      </p:sp>
      <p:sp>
        <p:nvSpPr>
          <p:cNvPr id="4" name="Slide Number Placeholder 3"/>
          <p:cNvSpPr>
            <a:spLocks noGrp="1"/>
          </p:cNvSpPr>
          <p:nvPr>
            <p:ph type="sldNum" sz="quarter" idx="5"/>
          </p:nvPr>
        </p:nvSpPr>
        <p:spPr/>
        <p:txBody>
          <a:bodyPr/>
          <a:lstStyle/>
          <a:p>
            <a:fld id="{86FA4EA6-C629-4CCF-9267-C429BD945F1A}" type="slidenum">
              <a:rPr lang="es-CO" smtClean="0"/>
              <a:t>24</a:t>
            </a:fld>
            <a:endParaRPr lang="es-CO"/>
          </a:p>
        </p:txBody>
      </p:sp>
    </p:spTree>
    <p:extLst>
      <p:ext uri="{BB962C8B-B14F-4D97-AF65-F5344CB8AC3E}">
        <p14:creationId xmlns:p14="http://schemas.microsoft.com/office/powerpoint/2010/main" val="4916965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102 relations</a:t>
            </a:r>
          </a:p>
          <a:p>
            <a:pPr marL="171450" indent="-171450">
              <a:buFont typeface="Arial" panose="020B0604020202020204" pitchFamily="34" charset="0"/>
              <a:buChar char="•"/>
            </a:pPr>
            <a:r>
              <a:rPr lang="en-US" dirty="0"/>
              <a:t>940K entities</a:t>
            </a:r>
          </a:p>
          <a:p>
            <a:pPr marL="171450" indent="-171450">
              <a:buFont typeface="Arial" panose="020B0604020202020204" pitchFamily="34" charset="0"/>
              <a:buChar char="•"/>
            </a:pPr>
            <a:r>
              <a:rPr lang="en-US" dirty="0"/>
              <a:t>1.8 instances</a:t>
            </a:r>
          </a:p>
        </p:txBody>
      </p:sp>
      <p:sp>
        <p:nvSpPr>
          <p:cNvPr id="4" name="Slide Number Placeholder 3"/>
          <p:cNvSpPr>
            <a:spLocks noGrp="1"/>
          </p:cNvSpPr>
          <p:nvPr>
            <p:ph type="sldNum" sz="quarter" idx="5"/>
          </p:nvPr>
        </p:nvSpPr>
        <p:spPr/>
        <p:txBody>
          <a:bodyPr/>
          <a:lstStyle/>
          <a:p>
            <a:fld id="{86FA4EA6-C629-4CCF-9267-C429BD945F1A}" type="slidenum">
              <a:rPr lang="es-CO" smtClean="0"/>
              <a:t>25</a:t>
            </a:fld>
            <a:endParaRPr lang="es-CO"/>
          </a:p>
        </p:txBody>
      </p:sp>
    </p:spTree>
    <p:extLst>
      <p:ext uri="{BB962C8B-B14F-4D97-AF65-F5344CB8AC3E}">
        <p14:creationId xmlns:p14="http://schemas.microsoft.com/office/powerpoint/2010/main" val="32965351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MOTIVATION: Produce a technique that does not depend on labeled corpora – thus avoiding the domain dependence of ACE style algorithms which also supports the use of large size corpora.</a:t>
            </a:r>
          </a:p>
          <a:p>
            <a:endParaRPr lang="en-US" dirty="0"/>
          </a:p>
          <a:p>
            <a:r>
              <a:rPr lang="en-US" dirty="0"/>
              <a:t>Use existing database and </a:t>
            </a:r>
            <a:r>
              <a:rPr lang="en-US" dirty="0" err="1"/>
              <a:t>unanntated</a:t>
            </a:r>
            <a:r>
              <a:rPr lang="en-US" dirty="0"/>
              <a:t> data to train classifier, then annotate the new data.</a:t>
            </a:r>
          </a:p>
          <a:p>
            <a:endParaRPr lang="en-US" dirty="0"/>
          </a:p>
          <a:p>
            <a:r>
              <a:rPr lang="en-US" dirty="0"/>
              <a:t>What we want to do? Extract the relation between entities from sentences…</a:t>
            </a:r>
          </a:p>
        </p:txBody>
      </p:sp>
      <p:sp>
        <p:nvSpPr>
          <p:cNvPr id="4" name="Slide Number Placeholder 3"/>
          <p:cNvSpPr>
            <a:spLocks noGrp="1"/>
          </p:cNvSpPr>
          <p:nvPr>
            <p:ph type="sldNum" sz="quarter" idx="5"/>
          </p:nvPr>
        </p:nvSpPr>
        <p:spPr/>
        <p:txBody>
          <a:bodyPr/>
          <a:lstStyle/>
          <a:p>
            <a:fld id="{86FA4EA6-C629-4CCF-9267-C429BD945F1A}" type="slidenum">
              <a:rPr lang="es-CO" smtClean="0"/>
              <a:t>4</a:t>
            </a:fld>
            <a:endParaRPr lang="es-CO"/>
          </a:p>
        </p:txBody>
      </p:sp>
    </p:spTree>
    <p:extLst>
      <p:ext uri="{BB962C8B-B14F-4D97-AF65-F5344CB8AC3E}">
        <p14:creationId xmlns:p14="http://schemas.microsoft.com/office/powerpoint/2010/main" val="219390732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O" sz="1200" dirty="0" err="1"/>
              <a:t>All</a:t>
            </a:r>
            <a:r>
              <a:rPr lang="es-CO" sz="1200" dirty="0"/>
              <a:t> entities are </a:t>
            </a:r>
            <a:r>
              <a:rPr lang="es-CO" sz="1200" dirty="0" err="1"/>
              <a:t>identified</a:t>
            </a:r>
            <a:r>
              <a:rPr lang="es-CO" sz="1200" dirty="0"/>
              <a:t> </a:t>
            </a:r>
            <a:r>
              <a:rPr lang="en-US" sz="1200" dirty="0"/>
              <a:t>in sentences using a named entity tagger that labels persons, organizations and locations.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Named entity tagger: </a:t>
            </a:r>
            <a:r>
              <a:rPr lang="es-CO" sz="1200" dirty="0" err="1"/>
              <a:t>All</a:t>
            </a:r>
            <a:r>
              <a:rPr lang="es-CO" sz="1200" dirty="0"/>
              <a:t> entities are </a:t>
            </a:r>
            <a:r>
              <a:rPr lang="es-CO" sz="1200" dirty="0" err="1"/>
              <a:t>identified</a:t>
            </a:r>
            <a:r>
              <a:rPr lang="es-CO" sz="1200" dirty="0"/>
              <a:t> </a:t>
            </a:r>
            <a:r>
              <a:rPr lang="en-US" sz="1200" dirty="0"/>
              <a:t>in sentences using a named entity tagger that labels persons, organizations and locations.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a sentence contains two entities and those entities are an instance of one of the Freebase relations, features are extracted from that sentence and are added to the feature vector for the relation.</a:t>
            </a:r>
            <a:endParaRPr lang="es-CO"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s-CO"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s-CO" sz="1200" dirty="0"/>
          </a:p>
          <a:p>
            <a:endParaRPr lang="es-CO" dirty="0"/>
          </a:p>
        </p:txBody>
      </p:sp>
      <p:sp>
        <p:nvSpPr>
          <p:cNvPr id="4" name="Slide Number Placeholder 3"/>
          <p:cNvSpPr>
            <a:spLocks noGrp="1"/>
          </p:cNvSpPr>
          <p:nvPr>
            <p:ph type="sldNum" sz="quarter" idx="5"/>
          </p:nvPr>
        </p:nvSpPr>
        <p:spPr/>
        <p:txBody>
          <a:bodyPr/>
          <a:lstStyle/>
          <a:p>
            <a:fld id="{86FA4EA6-C629-4CCF-9267-C429BD945F1A}" type="slidenum">
              <a:rPr lang="es-CO" smtClean="0"/>
              <a:t>26</a:t>
            </a:fld>
            <a:endParaRPr lang="es-CO"/>
          </a:p>
        </p:txBody>
      </p:sp>
    </p:spTree>
    <p:extLst>
      <p:ext uri="{BB962C8B-B14F-4D97-AF65-F5344CB8AC3E}">
        <p14:creationId xmlns:p14="http://schemas.microsoft.com/office/powerpoint/2010/main" val="9003077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CO" dirty="0"/>
          </a:p>
        </p:txBody>
      </p:sp>
      <p:sp>
        <p:nvSpPr>
          <p:cNvPr id="4" name="Slide Number Placeholder 3"/>
          <p:cNvSpPr>
            <a:spLocks noGrp="1"/>
          </p:cNvSpPr>
          <p:nvPr>
            <p:ph type="sldNum" sz="quarter" idx="5"/>
          </p:nvPr>
        </p:nvSpPr>
        <p:spPr/>
        <p:txBody>
          <a:bodyPr/>
          <a:lstStyle/>
          <a:p>
            <a:fld id="{86FA4EA6-C629-4CCF-9267-C429BD945F1A}" type="slidenum">
              <a:rPr lang="es-CO" smtClean="0"/>
              <a:t>27</a:t>
            </a:fld>
            <a:endParaRPr lang="es-CO"/>
          </a:p>
        </p:txBody>
      </p:sp>
    </p:spTree>
    <p:extLst>
      <p:ext uri="{BB962C8B-B14F-4D97-AF65-F5344CB8AC3E}">
        <p14:creationId xmlns:p14="http://schemas.microsoft.com/office/powerpoint/2010/main" val="131890920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CO" dirty="0"/>
          </a:p>
        </p:txBody>
      </p:sp>
      <p:sp>
        <p:nvSpPr>
          <p:cNvPr id="4" name="Slide Number Placeholder 3"/>
          <p:cNvSpPr>
            <a:spLocks noGrp="1"/>
          </p:cNvSpPr>
          <p:nvPr>
            <p:ph type="sldNum" sz="quarter" idx="5"/>
          </p:nvPr>
        </p:nvSpPr>
        <p:spPr/>
        <p:txBody>
          <a:bodyPr/>
          <a:lstStyle/>
          <a:p>
            <a:fld id="{86FA4EA6-C629-4CCF-9267-C429BD945F1A}" type="slidenum">
              <a:rPr lang="es-CO" smtClean="0"/>
              <a:t>28</a:t>
            </a:fld>
            <a:endParaRPr lang="es-CO"/>
          </a:p>
        </p:txBody>
      </p:sp>
    </p:spTree>
    <p:extLst>
      <p:ext uri="{BB962C8B-B14F-4D97-AF65-F5344CB8AC3E}">
        <p14:creationId xmlns:p14="http://schemas.microsoft.com/office/powerpoint/2010/main" val="343705969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CO" dirty="0"/>
          </a:p>
        </p:txBody>
      </p:sp>
      <p:sp>
        <p:nvSpPr>
          <p:cNvPr id="4" name="Slide Number Placeholder 3"/>
          <p:cNvSpPr>
            <a:spLocks noGrp="1"/>
          </p:cNvSpPr>
          <p:nvPr>
            <p:ph type="sldNum" sz="quarter" idx="5"/>
          </p:nvPr>
        </p:nvSpPr>
        <p:spPr/>
        <p:txBody>
          <a:bodyPr/>
          <a:lstStyle/>
          <a:p>
            <a:fld id="{86FA4EA6-C629-4CCF-9267-C429BD945F1A}" type="slidenum">
              <a:rPr lang="es-CO" smtClean="0"/>
              <a:t>29</a:t>
            </a:fld>
            <a:endParaRPr lang="es-CO"/>
          </a:p>
        </p:txBody>
      </p:sp>
    </p:spTree>
    <p:extLst>
      <p:ext uri="{BB962C8B-B14F-4D97-AF65-F5344CB8AC3E}">
        <p14:creationId xmlns:p14="http://schemas.microsoft.com/office/powerpoint/2010/main" val="197316073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CO" dirty="0"/>
          </a:p>
        </p:txBody>
      </p:sp>
      <p:sp>
        <p:nvSpPr>
          <p:cNvPr id="4" name="Slide Number Placeholder 3"/>
          <p:cNvSpPr>
            <a:spLocks noGrp="1"/>
          </p:cNvSpPr>
          <p:nvPr>
            <p:ph type="sldNum" sz="quarter" idx="5"/>
          </p:nvPr>
        </p:nvSpPr>
        <p:spPr/>
        <p:txBody>
          <a:bodyPr/>
          <a:lstStyle/>
          <a:p>
            <a:fld id="{86FA4EA6-C629-4CCF-9267-C429BD945F1A}" type="slidenum">
              <a:rPr lang="es-CO" smtClean="0"/>
              <a:t>30</a:t>
            </a:fld>
            <a:endParaRPr lang="es-CO"/>
          </a:p>
        </p:txBody>
      </p:sp>
    </p:spTree>
    <p:extLst>
      <p:ext uri="{BB962C8B-B14F-4D97-AF65-F5344CB8AC3E}">
        <p14:creationId xmlns:p14="http://schemas.microsoft.com/office/powerpoint/2010/main" val="50437156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u="sng" dirty="0"/>
              <a:t>Features</a:t>
            </a:r>
            <a:r>
              <a:rPr lang="en-US" dirty="0"/>
              <a:t>: describes how two entities are related in a sentence, using either syntactic or non-syntactic information.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Lexical: </a:t>
            </a:r>
            <a:r>
              <a:rPr lang="en-US" b="1" dirty="0"/>
              <a:t>specific words between and surrounding the two entities.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a:p>
            <a:pPr marL="171450" indent="-171450">
              <a:buFont typeface="Arial" panose="020B0604020202020204" pitchFamily="34" charset="0"/>
              <a:buChar char="•"/>
            </a:pPr>
            <a:r>
              <a:rPr lang="en-US" sz="1200" dirty="0"/>
              <a:t>The sequence of words between the two entities</a:t>
            </a:r>
          </a:p>
          <a:p>
            <a:pPr marL="171450" indent="-171450">
              <a:buFont typeface="Arial" panose="020B0604020202020204" pitchFamily="34" charset="0"/>
              <a:buChar char="•"/>
            </a:pPr>
            <a:r>
              <a:rPr lang="en-US" sz="1200" dirty="0"/>
              <a:t>The part-of-speech tags of these words</a:t>
            </a:r>
          </a:p>
          <a:p>
            <a:pPr marL="171450" indent="-171450">
              <a:buFont typeface="Arial" panose="020B0604020202020204" pitchFamily="34" charset="0"/>
              <a:buChar char="•"/>
            </a:pPr>
            <a:r>
              <a:rPr lang="en-US" sz="1200" dirty="0"/>
              <a:t>A flag indicating which entity came first in the sentence</a:t>
            </a:r>
          </a:p>
          <a:p>
            <a:pPr marL="171450" indent="-171450">
              <a:buFont typeface="Arial" panose="020B0604020202020204" pitchFamily="34" charset="0"/>
              <a:buChar char="•"/>
            </a:pPr>
            <a:r>
              <a:rPr lang="en-US" sz="1200" dirty="0"/>
              <a:t>A window of k words to the left of Entity 1 and their part-of-speech tags</a:t>
            </a:r>
          </a:p>
          <a:p>
            <a:pPr marL="171450" indent="-171450">
              <a:buFont typeface="Arial" panose="020B0604020202020204" pitchFamily="34" charset="0"/>
              <a:buChar char="•"/>
            </a:pPr>
            <a:r>
              <a:rPr lang="en-US" sz="1200" dirty="0"/>
              <a:t>A window of k words to the right of Entity 2 and their part-of-speech tags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s-CO" dirty="0"/>
          </a:p>
        </p:txBody>
      </p:sp>
      <p:sp>
        <p:nvSpPr>
          <p:cNvPr id="4" name="Slide Number Placeholder 3"/>
          <p:cNvSpPr>
            <a:spLocks noGrp="1"/>
          </p:cNvSpPr>
          <p:nvPr>
            <p:ph type="sldNum" sz="quarter" idx="5"/>
          </p:nvPr>
        </p:nvSpPr>
        <p:spPr/>
        <p:txBody>
          <a:bodyPr/>
          <a:lstStyle/>
          <a:p>
            <a:fld id="{86FA4EA6-C629-4CCF-9267-C429BD945F1A}" type="slidenum">
              <a:rPr lang="es-CO" smtClean="0"/>
              <a:t>31</a:t>
            </a:fld>
            <a:endParaRPr lang="es-CO"/>
          </a:p>
        </p:txBody>
      </p:sp>
    </p:spTree>
    <p:extLst>
      <p:ext uri="{BB962C8B-B14F-4D97-AF65-F5344CB8AC3E}">
        <p14:creationId xmlns:p14="http://schemas.microsoft.com/office/powerpoint/2010/main" val="361368327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Dependency path between each pair of entities.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 dependency path consists of a series of dependencies, directions and words/chunks representing a traversal of the parse. Part-of-speech tags are not included in the dependency path.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Window node is a node connected to one of the two entities and not part of the dependency path.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Features based on syntax</a:t>
            </a:r>
          </a:p>
          <a:p>
            <a:pPr lvl="1"/>
            <a:r>
              <a:rPr lang="en-US" dirty="0"/>
              <a:t>A dependency path between the two entities</a:t>
            </a:r>
          </a:p>
          <a:p>
            <a:pPr lvl="1"/>
            <a:r>
              <a:rPr lang="en-US" dirty="0"/>
              <a:t>For each entity, one ‘window’ node that is not part of the dependency path</a:t>
            </a:r>
          </a:p>
          <a:p>
            <a:r>
              <a:rPr lang="en-US" dirty="0"/>
              <a:t>Broad-coverage dependency parser MINIPAR =&gt;directional dependencies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CO" dirty="0"/>
          </a:p>
        </p:txBody>
      </p:sp>
      <p:sp>
        <p:nvSpPr>
          <p:cNvPr id="4" name="Slide Number Placeholder 3"/>
          <p:cNvSpPr>
            <a:spLocks noGrp="1"/>
          </p:cNvSpPr>
          <p:nvPr>
            <p:ph type="sldNum" sz="quarter" idx="5"/>
          </p:nvPr>
        </p:nvSpPr>
        <p:spPr/>
        <p:txBody>
          <a:bodyPr/>
          <a:lstStyle/>
          <a:p>
            <a:fld id="{86FA4EA6-C629-4CCF-9267-C429BD945F1A}" type="slidenum">
              <a:rPr lang="es-CO" smtClean="0"/>
              <a:t>32</a:t>
            </a:fld>
            <a:endParaRPr lang="es-CO"/>
          </a:p>
        </p:txBody>
      </p:sp>
    </p:spTree>
    <p:extLst>
      <p:ext uri="{BB962C8B-B14F-4D97-AF65-F5344CB8AC3E}">
        <p14:creationId xmlns:p14="http://schemas.microsoft.com/office/powerpoint/2010/main" val="365938823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Every feature contains, in addition to lexical and syntactic features, named entity tags for the two entities.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Goal, extract the Person, Location, Organization, Miscellaneous, None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Both projects are part of the </a:t>
            </a:r>
            <a:r>
              <a:rPr lang="en-US" b="0" i="0" dirty="0">
                <a:solidFill>
                  <a:srgbClr val="FBFBF9"/>
                </a:solidFill>
                <a:effectLst/>
                <a:latin typeface="Open Sans" panose="020B0606030504020204" pitchFamily="34" charset="0"/>
              </a:rPr>
              <a:t>Stanford Named Entity Recognizer (NER)</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s-CO" dirty="0"/>
          </a:p>
        </p:txBody>
      </p:sp>
      <p:sp>
        <p:nvSpPr>
          <p:cNvPr id="4" name="Slide Number Placeholder 3"/>
          <p:cNvSpPr>
            <a:spLocks noGrp="1"/>
          </p:cNvSpPr>
          <p:nvPr>
            <p:ph type="sldNum" sz="quarter" idx="5"/>
          </p:nvPr>
        </p:nvSpPr>
        <p:spPr/>
        <p:txBody>
          <a:bodyPr/>
          <a:lstStyle/>
          <a:p>
            <a:fld id="{86FA4EA6-C629-4CCF-9267-C429BD945F1A}" type="slidenum">
              <a:rPr lang="es-CO" smtClean="0"/>
              <a:t>33</a:t>
            </a:fld>
            <a:endParaRPr lang="es-CO"/>
          </a:p>
        </p:txBody>
      </p:sp>
    </p:spTree>
    <p:extLst>
      <p:ext uri="{BB962C8B-B14F-4D97-AF65-F5344CB8AC3E}">
        <p14:creationId xmlns:p14="http://schemas.microsoft.com/office/powerpoint/2010/main" val="181921292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Every feature contains, in addition to lexical and syntactic features, named entity tags for the two entities.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Goal, extract the Person, Location, Organization, Miscellaneous, None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Both projects are part of the </a:t>
            </a:r>
            <a:r>
              <a:rPr lang="en-US" b="0" i="0" dirty="0">
                <a:solidFill>
                  <a:srgbClr val="FBFBF9"/>
                </a:solidFill>
                <a:effectLst/>
                <a:latin typeface="Open Sans" panose="020B0606030504020204" pitchFamily="34" charset="0"/>
              </a:rPr>
              <a:t>Stanford Named Entity Recognizer (NER)</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s-CO" dirty="0"/>
          </a:p>
        </p:txBody>
      </p:sp>
      <p:sp>
        <p:nvSpPr>
          <p:cNvPr id="4" name="Slide Number Placeholder 3"/>
          <p:cNvSpPr>
            <a:spLocks noGrp="1"/>
          </p:cNvSpPr>
          <p:nvPr>
            <p:ph type="sldNum" sz="quarter" idx="5"/>
          </p:nvPr>
        </p:nvSpPr>
        <p:spPr/>
        <p:txBody>
          <a:bodyPr/>
          <a:lstStyle/>
          <a:p>
            <a:fld id="{86FA4EA6-C629-4CCF-9267-C429BD945F1A}" type="slidenum">
              <a:rPr lang="es-CO" smtClean="0"/>
              <a:t>34</a:t>
            </a:fld>
            <a:endParaRPr lang="es-CO"/>
          </a:p>
        </p:txBody>
      </p:sp>
    </p:spTree>
    <p:extLst>
      <p:ext uri="{BB962C8B-B14F-4D97-AF65-F5344CB8AC3E}">
        <p14:creationId xmlns:p14="http://schemas.microsoft.com/office/powerpoint/2010/main" val="413581122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CO" dirty="0"/>
          </a:p>
        </p:txBody>
      </p:sp>
      <p:sp>
        <p:nvSpPr>
          <p:cNvPr id="4" name="Slide Number Placeholder 3"/>
          <p:cNvSpPr>
            <a:spLocks noGrp="1"/>
          </p:cNvSpPr>
          <p:nvPr>
            <p:ph type="sldNum" sz="quarter" idx="5"/>
          </p:nvPr>
        </p:nvSpPr>
        <p:spPr/>
        <p:txBody>
          <a:bodyPr/>
          <a:lstStyle/>
          <a:p>
            <a:fld id="{86FA4EA6-C629-4CCF-9267-C429BD945F1A}" type="slidenum">
              <a:rPr lang="es-CO" smtClean="0"/>
              <a:t>35</a:t>
            </a:fld>
            <a:endParaRPr lang="es-CO"/>
          </a:p>
        </p:txBody>
      </p:sp>
    </p:spTree>
    <p:extLst>
      <p:ext uri="{BB962C8B-B14F-4D97-AF65-F5344CB8AC3E}">
        <p14:creationId xmlns:p14="http://schemas.microsoft.com/office/powerpoint/2010/main" val="34327287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MOTIVATION: Produce a technique that does not depend on labeled corpora – thus avoiding the domain dependence of ACE style algorithms which also supports the use of large size corpora.</a:t>
            </a:r>
          </a:p>
          <a:p>
            <a:endParaRPr lang="en-US" dirty="0"/>
          </a:p>
          <a:p>
            <a:r>
              <a:rPr lang="en-US" dirty="0"/>
              <a:t>Use existing database and </a:t>
            </a:r>
            <a:r>
              <a:rPr lang="en-US" dirty="0" err="1"/>
              <a:t>unanntated</a:t>
            </a:r>
            <a:r>
              <a:rPr lang="en-US" dirty="0"/>
              <a:t> data to train classifier, then annotate the new data.</a:t>
            </a:r>
          </a:p>
          <a:p>
            <a:endParaRPr lang="en-US" dirty="0"/>
          </a:p>
          <a:p>
            <a:r>
              <a:rPr lang="en-US" dirty="0"/>
              <a:t>What we want to do? Extract the relation between entities from sentences…</a:t>
            </a:r>
          </a:p>
        </p:txBody>
      </p:sp>
      <p:sp>
        <p:nvSpPr>
          <p:cNvPr id="4" name="Slide Number Placeholder 3"/>
          <p:cNvSpPr>
            <a:spLocks noGrp="1"/>
          </p:cNvSpPr>
          <p:nvPr>
            <p:ph type="sldNum" sz="quarter" idx="5"/>
          </p:nvPr>
        </p:nvSpPr>
        <p:spPr/>
        <p:txBody>
          <a:bodyPr/>
          <a:lstStyle/>
          <a:p>
            <a:fld id="{86FA4EA6-C629-4CCF-9267-C429BD945F1A}" type="slidenum">
              <a:rPr lang="es-CO" smtClean="0"/>
              <a:t>5</a:t>
            </a:fld>
            <a:endParaRPr lang="es-CO"/>
          </a:p>
        </p:txBody>
      </p:sp>
    </p:spTree>
    <p:extLst>
      <p:ext uri="{BB962C8B-B14F-4D97-AF65-F5344CB8AC3E}">
        <p14:creationId xmlns:p14="http://schemas.microsoft.com/office/powerpoint/2010/main" val="174739399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two features to match, all their conjuncts must match exactly. This yields low-recall but high-precision features. With a small amount of data, this approach would be problematic, since most features would only be seen once, rendering them useless to the classifier. Since we use large amounts of data, even complex features appear multiple times, allowing our high precision features to work as intended.</a:t>
            </a:r>
            <a:endParaRPr lang="es-CO" dirty="0"/>
          </a:p>
        </p:txBody>
      </p:sp>
      <p:sp>
        <p:nvSpPr>
          <p:cNvPr id="4" name="Slide Number Placeholder 3"/>
          <p:cNvSpPr>
            <a:spLocks noGrp="1"/>
          </p:cNvSpPr>
          <p:nvPr>
            <p:ph type="sldNum" sz="quarter" idx="5"/>
          </p:nvPr>
        </p:nvSpPr>
        <p:spPr/>
        <p:txBody>
          <a:bodyPr/>
          <a:lstStyle/>
          <a:p>
            <a:fld id="{86FA4EA6-C629-4CCF-9267-C429BD945F1A}" type="slidenum">
              <a:rPr lang="es-CO" smtClean="0"/>
              <a:t>36</a:t>
            </a:fld>
            <a:endParaRPr lang="es-CO"/>
          </a:p>
        </p:txBody>
      </p:sp>
    </p:spTree>
    <p:extLst>
      <p:ext uri="{BB962C8B-B14F-4D97-AF65-F5344CB8AC3E}">
        <p14:creationId xmlns:p14="http://schemas.microsoft.com/office/powerpoint/2010/main" val="413946473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CO" dirty="0"/>
          </a:p>
        </p:txBody>
      </p:sp>
      <p:sp>
        <p:nvSpPr>
          <p:cNvPr id="4" name="Slide Number Placeholder 3"/>
          <p:cNvSpPr>
            <a:spLocks noGrp="1"/>
          </p:cNvSpPr>
          <p:nvPr>
            <p:ph type="sldNum" sz="quarter" idx="5"/>
          </p:nvPr>
        </p:nvSpPr>
        <p:spPr/>
        <p:txBody>
          <a:bodyPr/>
          <a:lstStyle/>
          <a:p>
            <a:fld id="{86FA4EA6-C629-4CCF-9267-C429BD945F1A}" type="slidenum">
              <a:rPr lang="es-CO" smtClean="0"/>
              <a:t>37</a:t>
            </a:fld>
            <a:endParaRPr lang="es-CO"/>
          </a:p>
        </p:txBody>
      </p:sp>
    </p:spTree>
    <p:extLst>
      <p:ext uri="{BB962C8B-B14F-4D97-AF65-F5344CB8AC3E}">
        <p14:creationId xmlns:p14="http://schemas.microsoft.com/office/powerpoint/2010/main" val="322081860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Held-out evaluation suffers from false negatives, it gives a rough measure of precision without requiring expensive human evaluation, making it useful for parameter setting.</a:t>
            </a:r>
            <a:endParaRPr lang="es-CO" dirty="0"/>
          </a:p>
        </p:txBody>
      </p:sp>
      <p:sp>
        <p:nvSpPr>
          <p:cNvPr id="4" name="Slide Number Placeholder 3"/>
          <p:cNvSpPr>
            <a:spLocks noGrp="1"/>
          </p:cNvSpPr>
          <p:nvPr>
            <p:ph type="sldNum" sz="quarter" idx="5"/>
          </p:nvPr>
        </p:nvSpPr>
        <p:spPr/>
        <p:txBody>
          <a:bodyPr/>
          <a:lstStyle/>
          <a:p>
            <a:fld id="{86FA4EA6-C629-4CCF-9267-C429BD945F1A}" type="slidenum">
              <a:rPr lang="es-CO" smtClean="0"/>
              <a:t>38</a:t>
            </a:fld>
            <a:endParaRPr lang="es-CO"/>
          </a:p>
        </p:txBody>
      </p:sp>
    </p:spTree>
    <p:extLst>
      <p:ext uri="{BB962C8B-B14F-4D97-AF65-F5344CB8AC3E}">
        <p14:creationId xmlns:p14="http://schemas.microsoft.com/office/powerpoint/2010/main" val="265857434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assigned the truth or falsehood of each relation according to the majority vote of the labels; in the case of a tie (one vote each way) we assigned the relation as true or false with equal probability.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use stratified samples because of the overabundance of location-contains instances among our high-confidence results.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authors claimed that “At a recall of 100 instances, the combination of lexical and syntactic features has the best performance for most of the relations (0.6, while at a recall level of 1000 instances the results are mixed. No feature set strongly outperforms any of the others across all relations. However, both results are not clear in terms of significance.</a:t>
            </a:r>
            <a:endParaRPr lang="es-CO" dirty="0"/>
          </a:p>
        </p:txBody>
      </p:sp>
      <p:sp>
        <p:nvSpPr>
          <p:cNvPr id="4" name="Slide Number Placeholder 3"/>
          <p:cNvSpPr>
            <a:spLocks noGrp="1"/>
          </p:cNvSpPr>
          <p:nvPr>
            <p:ph type="sldNum" sz="quarter" idx="5"/>
          </p:nvPr>
        </p:nvSpPr>
        <p:spPr/>
        <p:txBody>
          <a:bodyPr/>
          <a:lstStyle/>
          <a:p>
            <a:fld id="{86FA4EA6-C629-4CCF-9267-C429BD945F1A}" type="slidenum">
              <a:rPr lang="es-CO" smtClean="0"/>
              <a:t>39</a:t>
            </a:fld>
            <a:endParaRPr lang="es-CO"/>
          </a:p>
        </p:txBody>
      </p:sp>
    </p:spTree>
    <p:extLst>
      <p:ext uri="{BB962C8B-B14F-4D97-AF65-F5344CB8AC3E}">
        <p14:creationId xmlns:p14="http://schemas.microsoft.com/office/powerpoint/2010/main" val="26133435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Syntactic features (</a:t>
            </a:r>
            <a:r>
              <a:rPr lang="en-US" sz="1200" dirty="0"/>
              <a:t>sequence of words between the two entities</a:t>
            </a:r>
            <a:r>
              <a:rPr lang="en-US" dirty="0"/>
              <a:t>) consistently outperform lexical features for the director-film and writer-film relations. These two relations are particularly ambiguous, suggesting that syntactic features may help tease apart difficult relations.</a:t>
            </a:r>
            <a:endParaRPr lang="es-CO" dirty="0"/>
          </a:p>
        </p:txBody>
      </p:sp>
      <p:sp>
        <p:nvSpPr>
          <p:cNvPr id="4" name="Slide Number Placeholder 3"/>
          <p:cNvSpPr>
            <a:spLocks noGrp="1"/>
          </p:cNvSpPr>
          <p:nvPr>
            <p:ph type="sldNum" sz="quarter" idx="5"/>
          </p:nvPr>
        </p:nvSpPr>
        <p:spPr/>
        <p:txBody>
          <a:bodyPr/>
          <a:lstStyle/>
          <a:p>
            <a:fld id="{86FA4EA6-C629-4CCF-9267-C429BD945F1A}" type="slidenum">
              <a:rPr lang="es-CO" smtClean="0"/>
              <a:t>40</a:t>
            </a:fld>
            <a:endParaRPr lang="es-CO"/>
          </a:p>
        </p:txBody>
      </p:sp>
    </p:spTree>
    <p:extLst>
      <p:ext uri="{BB962C8B-B14F-4D97-AF65-F5344CB8AC3E}">
        <p14:creationId xmlns:p14="http://schemas.microsoft.com/office/powerpoint/2010/main" val="413656450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Syntactic features consistently outperform lexical features for the director-film and writer-film relations.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Syntactic features can more easily abstract from the syntactic modifiers that comprise the extraneous parts of these strings.</a:t>
            </a:r>
            <a:endParaRPr lang="es-CO"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s-CO" dirty="0"/>
          </a:p>
        </p:txBody>
      </p:sp>
      <p:sp>
        <p:nvSpPr>
          <p:cNvPr id="4" name="Slide Number Placeholder 3"/>
          <p:cNvSpPr>
            <a:spLocks noGrp="1"/>
          </p:cNvSpPr>
          <p:nvPr>
            <p:ph type="sldNum" sz="quarter" idx="5"/>
          </p:nvPr>
        </p:nvSpPr>
        <p:spPr/>
        <p:txBody>
          <a:bodyPr/>
          <a:lstStyle/>
          <a:p>
            <a:fld id="{86FA4EA6-C629-4CCF-9267-C429BD945F1A}" type="slidenum">
              <a:rPr lang="es-CO" smtClean="0"/>
              <a:t>41</a:t>
            </a:fld>
            <a:endParaRPr lang="es-CO"/>
          </a:p>
        </p:txBody>
      </p:sp>
    </p:spTree>
    <p:extLst>
      <p:ext uri="{BB962C8B-B14F-4D97-AF65-F5344CB8AC3E}">
        <p14:creationId xmlns:p14="http://schemas.microsoft.com/office/powerpoint/2010/main" val="394829876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Distant supervision:</a:t>
            </a:r>
          </a:p>
          <a:p>
            <a:pPr marL="171450" indent="-171450">
              <a:buFont typeface="Arial" panose="020B0604020202020204" pitchFamily="34" charset="0"/>
              <a:buChar char="•"/>
            </a:pPr>
            <a:r>
              <a:rPr lang="en-US" dirty="0"/>
              <a:t>May have access to labeled data.</a:t>
            </a:r>
          </a:p>
          <a:p>
            <a:pPr marL="171450" indent="-171450">
              <a:buFont typeface="Arial" panose="020B0604020202020204" pitchFamily="34" charset="0"/>
              <a:buChar char="•"/>
            </a:pPr>
            <a:r>
              <a:rPr lang="en-US" dirty="0"/>
              <a:t>Access to a pool of unlabeled data.</a:t>
            </a:r>
          </a:p>
          <a:p>
            <a:pPr marL="171450" indent="-171450">
              <a:buFont typeface="Arial" panose="020B0604020202020204" pitchFamily="34" charset="0"/>
              <a:buChar char="•"/>
            </a:pPr>
            <a:r>
              <a:rPr lang="en-US" dirty="0"/>
              <a:t>Operator which samples data from the large pool and labels them. This operator is expected to be noisy in its labels.</a:t>
            </a:r>
          </a:p>
          <a:p>
            <a:pPr marL="171450" indent="-171450">
              <a:buFont typeface="Arial" panose="020B0604020202020204" pitchFamily="34" charset="0"/>
              <a:buChar char="•"/>
            </a:pPr>
            <a:r>
              <a:rPr lang="en-US" dirty="0"/>
              <a:t>Effectively utilizes the training labeled data and the new noisy labeled data to give a final output.</a:t>
            </a:r>
          </a:p>
          <a:p>
            <a:pPr marL="171450" indent="-171450">
              <a:buFont typeface="Arial" panose="020B0604020202020204" pitchFamily="34" charset="0"/>
              <a:buChar char="•"/>
            </a:pPr>
            <a:endParaRPr lang="en-US" dirty="0"/>
          </a:p>
          <a:p>
            <a:r>
              <a:rPr lang="en-US" dirty="0"/>
              <a:t>Distant supervision algorithm can extract high-precision patterns for a reasonable large number of relations.</a:t>
            </a:r>
          </a:p>
          <a:p>
            <a:r>
              <a:rPr lang="en-US" dirty="0"/>
              <a:t>Model can extract 10,000 instances of 102 relations at a precision of 67.6%.</a:t>
            </a:r>
          </a:p>
          <a:p>
            <a:r>
              <a:rPr lang="en-US" dirty="0"/>
              <a:t>In case of the held-out results, the combination of syntactic and lexical features provides better performance than either feature set on its own. </a:t>
            </a:r>
          </a:p>
          <a:p>
            <a:r>
              <a:rPr lang="en-US" dirty="0"/>
              <a:t>Human evaluation</a:t>
            </a:r>
          </a:p>
          <a:p>
            <a:pPr lvl="1"/>
            <a:r>
              <a:rPr lang="en-US" dirty="0"/>
              <a:t>Top 100 instances:</a:t>
            </a:r>
          </a:p>
          <a:p>
            <a:pPr lvl="2"/>
            <a:r>
              <a:rPr lang="en-US" dirty="0"/>
              <a:t>“…most of the best results use </a:t>
            </a:r>
            <a:r>
              <a:rPr lang="en-US" b="1" dirty="0"/>
              <a:t>syntactic</a:t>
            </a:r>
            <a:r>
              <a:rPr lang="en-US" dirty="0"/>
              <a:t> features, either alone or in combination with lexical features.”</a:t>
            </a:r>
          </a:p>
          <a:p>
            <a:pPr lvl="1"/>
            <a:r>
              <a:rPr lang="en-US" dirty="0"/>
              <a:t>Top 1,000 instances:</a:t>
            </a:r>
          </a:p>
          <a:p>
            <a:pPr lvl="2"/>
            <a:r>
              <a:rPr lang="en-US" dirty="0"/>
              <a:t>“…the results are more </a:t>
            </a:r>
            <a:r>
              <a:rPr lang="en-US" b="1" dirty="0"/>
              <a:t>mixed</a:t>
            </a:r>
            <a:r>
              <a:rPr lang="en-US" dirty="0"/>
              <a:t>, but syntactic features still helped in most classifications.”</a:t>
            </a:r>
          </a:p>
          <a:p>
            <a:r>
              <a:rPr lang="en-US" dirty="0"/>
              <a:t>In </a:t>
            </a:r>
            <a:r>
              <a:rPr lang="en-US" b="1" dirty="0"/>
              <a:t>Distantly supervised </a:t>
            </a:r>
            <a:r>
              <a:rPr lang="en-US" dirty="0"/>
              <a:t>information extraction </a:t>
            </a:r>
            <a:r>
              <a:rPr lang="en-US" b="1" dirty="0"/>
              <a:t>Syntactic features </a:t>
            </a:r>
            <a:r>
              <a:rPr lang="en-US" dirty="0"/>
              <a:t>are useful in cases where the individual patterns are particularly ambiguous, and where they are nearby in the dependency structure but distant in terms of words. </a:t>
            </a:r>
          </a:p>
          <a:p>
            <a:pPr marL="0" indent="0">
              <a:buNone/>
            </a:pPr>
            <a:endParaRPr lang="es-CO" dirty="0"/>
          </a:p>
        </p:txBody>
      </p:sp>
      <p:sp>
        <p:nvSpPr>
          <p:cNvPr id="4" name="Slide Number Placeholder 3"/>
          <p:cNvSpPr>
            <a:spLocks noGrp="1"/>
          </p:cNvSpPr>
          <p:nvPr>
            <p:ph type="sldNum" sz="quarter" idx="5"/>
          </p:nvPr>
        </p:nvSpPr>
        <p:spPr/>
        <p:txBody>
          <a:bodyPr/>
          <a:lstStyle/>
          <a:p>
            <a:fld id="{86FA4EA6-C629-4CCF-9267-C429BD945F1A}" type="slidenum">
              <a:rPr lang="es-CO" smtClean="0"/>
              <a:t>42</a:t>
            </a:fld>
            <a:endParaRPr lang="es-CO"/>
          </a:p>
        </p:txBody>
      </p:sp>
    </p:spTree>
    <p:extLst>
      <p:ext uri="{BB962C8B-B14F-4D97-AF65-F5344CB8AC3E}">
        <p14:creationId xmlns:p14="http://schemas.microsoft.com/office/powerpoint/2010/main" val="38012274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Algorithm is supervised by Database, rather than supervised by labelled text.</a:t>
            </a:r>
          </a:p>
          <a:p>
            <a:r>
              <a:rPr lang="en-US" dirty="0"/>
              <a:t>Since we are using Freebase relation (instead of hand labelled), it does not suffer from over-fitting based on domain.</a:t>
            </a:r>
          </a:p>
          <a:p>
            <a:endParaRPr lang="en-US" dirty="0"/>
          </a:p>
          <a:p>
            <a:r>
              <a:rPr lang="en-US" sz="1200" dirty="0"/>
              <a:t>Needed an existing database to start from.</a:t>
            </a:r>
          </a:p>
          <a:p>
            <a:r>
              <a:rPr lang="en-US" sz="1200" dirty="0"/>
              <a:t>Freebase relations is highly unbalanced since more than 53.4% of the relations belongs to 3 categories: people/person/nationality (20.2%), location/location/contains (18.2%), and people/person/profession (15%).</a:t>
            </a:r>
          </a:p>
          <a:p>
            <a:r>
              <a:rPr lang="en-US" sz="1200" dirty="0"/>
              <a:t>Not all the sentences with related entities are truly positive examples (noise).</a:t>
            </a:r>
          </a:p>
          <a:p>
            <a:r>
              <a:rPr lang="en-US" sz="1200" dirty="0"/>
              <a:t>At the time to evaluate the model performance (human evaluation) between 100 (0.67) and 1,000 (0.68) instances the results (average) are not conclusive.</a:t>
            </a:r>
          </a:p>
          <a:p>
            <a:r>
              <a:rPr lang="en-US" sz="1200" dirty="0"/>
              <a:t>Was necessary to use </a:t>
            </a:r>
            <a:r>
              <a:rPr lang="en-US" sz="1200" dirty="0" err="1"/>
              <a:t>use</a:t>
            </a:r>
            <a:r>
              <a:rPr lang="en-US" sz="1200" dirty="0"/>
              <a:t> stratified sampling because of the overabundance of location-contains instances among the high-confidence results.</a:t>
            </a:r>
          </a:p>
          <a:p>
            <a:r>
              <a:rPr lang="en-US" sz="1200" b="1" dirty="0"/>
              <a:t>Distantly supervised </a:t>
            </a:r>
            <a:r>
              <a:rPr lang="en-US" sz="1200" dirty="0"/>
              <a:t>works well for large-scale relation extraction. However, it is trapped in the wrong labeling problem for positive instances.</a:t>
            </a:r>
          </a:p>
          <a:p>
            <a:r>
              <a:rPr lang="en-US" sz="1200" dirty="0"/>
              <a:t>Currently the number of published articles is three times larger than the one used in the research.</a:t>
            </a:r>
          </a:p>
          <a:p>
            <a:endParaRPr lang="es-CO" dirty="0"/>
          </a:p>
        </p:txBody>
      </p:sp>
      <p:sp>
        <p:nvSpPr>
          <p:cNvPr id="4" name="Slide Number Placeholder 3"/>
          <p:cNvSpPr>
            <a:spLocks noGrp="1"/>
          </p:cNvSpPr>
          <p:nvPr>
            <p:ph type="sldNum" sz="quarter" idx="5"/>
          </p:nvPr>
        </p:nvSpPr>
        <p:spPr/>
        <p:txBody>
          <a:bodyPr/>
          <a:lstStyle/>
          <a:p>
            <a:fld id="{86FA4EA6-C629-4CCF-9267-C429BD945F1A}" type="slidenum">
              <a:rPr lang="es-CO" smtClean="0"/>
              <a:t>43</a:t>
            </a:fld>
            <a:endParaRPr lang="es-CO"/>
          </a:p>
        </p:txBody>
      </p:sp>
    </p:spTree>
    <p:extLst>
      <p:ext uri="{BB962C8B-B14F-4D97-AF65-F5344CB8AC3E}">
        <p14:creationId xmlns:p14="http://schemas.microsoft.com/office/powerpoint/2010/main" val="100345820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s-CO" dirty="0"/>
          </a:p>
        </p:txBody>
      </p:sp>
      <p:sp>
        <p:nvSpPr>
          <p:cNvPr id="4" name="Slide Number Placeholder 3"/>
          <p:cNvSpPr>
            <a:spLocks noGrp="1"/>
          </p:cNvSpPr>
          <p:nvPr>
            <p:ph type="sldNum" sz="quarter" idx="5"/>
          </p:nvPr>
        </p:nvSpPr>
        <p:spPr/>
        <p:txBody>
          <a:bodyPr/>
          <a:lstStyle/>
          <a:p>
            <a:fld id="{86FA4EA6-C629-4CCF-9267-C429BD945F1A}" type="slidenum">
              <a:rPr lang="es-CO" smtClean="0"/>
              <a:t>45</a:t>
            </a:fld>
            <a:endParaRPr lang="es-CO"/>
          </a:p>
        </p:txBody>
      </p:sp>
    </p:spTree>
    <p:extLst>
      <p:ext uri="{BB962C8B-B14F-4D97-AF65-F5344CB8AC3E}">
        <p14:creationId xmlns:p14="http://schemas.microsoft.com/office/powerpoint/2010/main" val="325773920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Semi-Supervised=&gt; Bootstrapping: use the seeds to directly learn to populate a relation</a:t>
            </a:r>
          </a:p>
          <a:p>
            <a:pPr marL="171450" indent="-171450">
              <a:buFont typeface="Arial" panose="020B0604020202020204" pitchFamily="34" charset="0"/>
              <a:buChar char="•"/>
            </a:pPr>
            <a:r>
              <a:rPr lang="en-US" dirty="0"/>
              <a:t>No training set? Maybe you have:</a:t>
            </a:r>
          </a:p>
          <a:p>
            <a:pPr marL="628650" lvl="1" indent="-171450">
              <a:buFont typeface="Arial" panose="020B0604020202020204" pitchFamily="34" charset="0"/>
              <a:buChar char="•"/>
            </a:pPr>
            <a:r>
              <a:rPr lang="en-US" dirty="0"/>
              <a:t>A few seed tuples or</a:t>
            </a:r>
          </a:p>
          <a:p>
            <a:pPr marL="628650" lvl="1" indent="-171450">
              <a:buFont typeface="Arial" panose="020B0604020202020204" pitchFamily="34" charset="0"/>
              <a:buChar char="•"/>
            </a:pPr>
            <a:r>
              <a:rPr lang="en-US" dirty="0"/>
              <a:t>A few high-precision patterns</a:t>
            </a:r>
          </a:p>
        </p:txBody>
      </p:sp>
      <p:sp>
        <p:nvSpPr>
          <p:cNvPr id="4" name="Slide Number Placeholder 3"/>
          <p:cNvSpPr>
            <a:spLocks noGrp="1"/>
          </p:cNvSpPr>
          <p:nvPr>
            <p:ph type="sldNum" sz="quarter" idx="5"/>
          </p:nvPr>
        </p:nvSpPr>
        <p:spPr/>
        <p:txBody>
          <a:bodyPr/>
          <a:lstStyle/>
          <a:p>
            <a:fld id="{86FA4EA6-C629-4CCF-9267-C429BD945F1A}" type="slidenum">
              <a:rPr lang="es-CO" smtClean="0"/>
              <a:t>46</a:t>
            </a:fld>
            <a:endParaRPr lang="es-CO"/>
          </a:p>
        </p:txBody>
      </p:sp>
    </p:spTree>
    <p:extLst>
      <p:ext uri="{BB962C8B-B14F-4D97-AF65-F5344CB8AC3E}">
        <p14:creationId xmlns:p14="http://schemas.microsoft.com/office/powerpoint/2010/main" val="8480607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Create structured knowledge bases, useful for further applications in NLP</a:t>
            </a:r>
            <a:endParaRPr lang="es-CO" dirty="0"/>
          </a:p>
          <a:p>
            <a:pPr marL="171450" indent="-171450">
              <a:buFont typeface="Arial" panose="020B0604020202020204" pitchFamily="34" charset="0"/>
              <a:buChar char="•"/>
            </a:pPr>
            <a:r>
              <a:rPr lang="es-CO" dirty="0" err="1"/>
              <a:t>Augment</a:t>
            </a:r>
            <a:r>
              <a:rPr lang="es-CO" dirty="0"/>
              <a:t> </a:t>
            </a:r>
            <a:r>
              <a:rPr lang="es-CO" dirty="0" err="1"/>
              <a:t>current</a:t>
            </a:r>
            <a:r>
              <a:rPr lang="es-CO" dirty="0"/>
              <a:t> </a:t>
            </a:r>
            <a:r>
              <a:rPr lang="es-CO" dirty="0" err="1"/>
              <a:t>knowledge</a:t>
            </a:r>
            <a:r>
              <a:rPr lang="es-CO" dirty="0"/>
              <a:t> bases </a:t>
            </a:r>
            <a:r>
              <a:rPr lang="en-US" dirty="0"/>
              <a:t>(Adding words to WordNet thesaurus, facts to </a:t>
            </a:r>
            <a:r>
              <a:rPr lang="en-US" dirty="0" err="1"/>
              <a:t>FreeBase</a:t>
            </a:r>
            <a:r>
              <a:rPr lang="en-US" dirty="0"/>
              <a:t> or </a:t>
            </a:r>
            <a:r>
              <a:rPr lang="en-US" dirty="0" err="1"/>
              <a:t>DBPedia</a:t>
            </a:r>
            <a:r>
              <a:rPr lang="en-US" dirty="0"/>
              <a:t>)</a:t>
            </a:r>
          </a:p>
        </p:txBody>
      </p:sp>
      <p:sp>
        <p:nvSpPr>
          <p:cNvPr id="4" name="Slide Number Placeholder 3"/>
          <p:cNvSpPr>
            <a:spLocks noGrp="1"/>
          </p:cNvSpPr>
          <p:nvPr>
            <p:ph type="sldNum" sz="quarter" idx="5"/>
          </p:nvPr>
        </p:nvSpPr>
        <p:spPr/>
        <p:txBody>
          <a:bodyPr/>
          <a:lstStyle/>
          <a:p>
            <a:fld id="{86FA4EA6-C629-4CCF-9267-C429BD945F1A}" type="slidenum">
              <a:rPr lang="es-CO" smtClean="0"/>
              <a:t>9</a:t>
            </a:fld>
            <a:endParaRPr lang="es-CO"/>
          </a:p>
        </p:txBody>
      </p:sp>
    </p:spTree>
    <p:extLst>
      <p:ext uri="{BB962C8B-B14F-4D97-AF65-F5344CB8AC3E}">
        <p14:creationId xmlns:p14="http://schemas.microsoft.com/office/powerpoint/2010/main" val="101270986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Bootstrapping: use the seeds to directly learn to populate a relation</a:t>
            </a:r>
          </a:p>
          <a:p>
            <a:pPr marL="171450" indent="-171450">
              <a:buFont typeface="Arial" panose="020B0604020202020204" pitchFamily="34" charset="0"/>
              <a:buChar char="•"/>
            </a:pPr>
            <a:r>
              <a:rPr lang="en-US" dirty="0"/>
              <a:t>No training set? Maybe you have:</a:t>
            </a:r>
          </a:p>
          <a:p>
            <a:pPr marL="628650" lvl="1" indent="-171450">
              <a:buFont typeface="Arial" panose="020B0604020202020204" pitchFamily="34" charset="0"/>
              <a:buChar char="•"/>
            </a:pPr>
            <a:r>
              <a:rPr lang="en-US" dirty="0"/>
              <a:t>A few seed tuples or</a:t>
            </a:r>
          </a:p>
          <a:p>
            <a:pPr marL="628650" lvl="1" indent="-171450">
              <a:buFont typeface="Arial" panose="020B0604020202020204" pitchFamily="34" charset="0"/>
              <a:buChar char="•"/>
            </a:pPr>
            <a:r>
              <a:rPr lang="en-US" dirty="0"/>
              <a:t>A few high-precision patterns</a:t>
            </a:r>
          </a:p>
        </p:txBody>
      </p:sp>
      <p:sp>
        <p:nvSpPr>
          <p:cNvPr id="4" name="Slide Number Placeholder 3"/>
          <p:cNvSpPr>
            <a:spLocks noGrp="1"/>
          </p:cNvSpPr>
          <p:nvPr>
            <p:ph type="sldNum" sz="quarter" idx="5"/>
          </p:nvPr>
        </p:nvSpPr>
        <p:spPr/>
        <p:txBody>
          <a:bodyPr/>
          <a:lstStyle/>
          <a:p>
            <a:fld id="{86FA4EA6-C629-4CCF-9267-C429BD945F1A}" type="slidenum">
              <a:rPr lang="es-CO" smtClean="0"/>
              <a:t>47</a:t>
            </a:fld>
            <a:endParaRPr lang="es-CO"/>
          </a:p>
        </p:txBody>
      </p:sp>
    </p:spTree>
    <p:extLst>
      <p:ext uri="{BB962C8B-B14F-4D97-AF65-F5344CB8AC3E}">
        <p14:creationId xmlns:p14="http://schemas.microsoft.com/office/powerpoint/2010/main" val="299197218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Gather a set of seed pairs that have relation R</a:t>
            </a:r>
          </a:p>
          <a:p>
            <a:pPr marL="628650" lvl="1" indent="-171450">
              <a:buFont typeface="Arial" panose="020B0604020202020204" pitchFamily="34" charset="0"/>
              <a:buChar char="•"/>
            </a:pPr>
            <a:r>
              <a:rPr lang="en-US" dirty="0"/>
              <a:t>Iterate: </a:t>
            </a:r>
          </a:p>
          <a:p>
            <a:pPr marL="1085850" lvl="2" indent="-171450">
              <a:buFont typeface="Arial" panose="020B0604020202020204" pitchFamily="34" charset="0"/>
              <a:buChar char="•"/>
            </a:pPr>
            <a:r>
              <a:rPr lang="en-US" dirty="0"/>
              <a:t>1. Find sentences with these pairs </a:t>
            </a:r>
          </a:p>
          <a:p>
            <a:pPr marL="1085850" lvl="2" indent="-171450">
              <a:buFont typeface="Arial" panose="020B0604020202020204" pitchFamily="34" charset="0"/>
              <a:buChar char="•"/>
            </a:pPr>
            <a:r>
              <a:rPr lang="en-US" dirty="0"/>
              <a:t>2. Look at the context between or around the pair and generalize the context to create patterns </a:t>
            </a:r>
          </a:p>
          <a:p>
            <a:pPr marL="1085850" lvl="2" indent="-171450">
              <a:buFont typeface="Arial" panose="020B0604020202020204" pitchFamily="34" charset="0"/>
              <a:buChar char="•"/>
            </a:pPr>
            <a:r>
              <a:rPr lang="en-US" dirty="0"/>
              <a:t>3. Use the patterns for grep for more pairs</a:t>
            </a:r>
          </a:p>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86FA4EA6-C629-4CCF-9267-C429BD945F1A}" type="slidenum">
              <a:rPr lang="es-CO" smtClean="0"/>
              <a:t>48</a:t>
            </a:fld>
            <a:endParaRPr lang="es-CO"/>
          </a:p>
        </p:txBody>
      </p:sp>
    </p:spTree>
    <p:extLst>
      <p:ext uri="{BB962C8B-B14F-4D97-AF65-F5344CB8AC3E}">
        <p14:creationId xmlns:p14="http://schemas.microsoft.com/office/powerpoint/2010/main" val="58910145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CO" dirty="0"/>
          </a:p>
        </p:txBody>
      </p:sp>
      <p:sp>
        <p:nvSpPr>
          <p:cNvPr id="4" name="Slide Number Placeholder 3"/>
          <p:cNvSpPr>
            <a:spLocks noGrp="1"/>
          </p:cNvSpPr>
          <p:nvPr>
            <p:ph type="sldNum" sz="quarter" idx="5"/>
          </p:nvPr>
        </p:nvSpPr>
        <p:spPr/>
        <p:txBody>
          <a:bodyPr/>
          <a:lstStyle/>
          <a:p>
            <a:fld id="{86FA4EA6-C629-4CCF-9267-C429BD945F1A}" type="slidenum">
              <a:rPr lang="es-CO" smtClean="0"/>
              <a:t>50</a:t>
            </a:fld>
            <a:endParaRPr lang="es-CO"/>
          </a:p>
        </p:txBody>
      </p:sp>
    </p:spTree>
    <p:extLst>
      <p:ext uri="{BB962C8B-B14F-4D97-AF65-F5344CB8AC3E}">
        <p14:creationId xmlns:p14="http://schemas.microsoft.com/office/powerpoint/2010/main" val="98843450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Wikipedia because it is relatively up to-date, and because its sentences tend to make explicit many facts that might be omitted in newswire.</a:t>
            </a:r>
            <a:endParaRPr lang="es-CO" dirty="0"/>
          </a:p>
        </p:txBody>
      </p:sp>
      <p:sp>
        <p:nvSpPr>
          <p:cNvPr id="4" name="Slide Number Placeholder 3"/>
          <p:cNvSpPr>
            <a:spLocks noGrp="1"/>
          </p:cNvSpPr>
          <p:nvPr>
            <p:ph type="sldNum" sz="quarter" idx="5"/>
          </p:nvPr>
        </p:nvSpPr>
        <p:spPr/>
        <p:txBody>
          <a:bodyPr/>
          <a:lstStyle/>
          <a:p>
            <a:fld id="{86FA4EA6-C629-4CCF-9267-C429BD945F1A}" type="slidenum">
              <a:rPr lang="es-CO" smtClean="0"/>
              <a:t>51</a:t>
            </a:fld>
            <a:endParaRPr lang="es-CO"/>
          </a:p>
        </p:txBody>
      </p:sp>
    </p:spTree>
    <p:extLst>
      <p:ext uri="{BB962C8B-B14F-4D97-AF65-F5344CB8AC3E}">
        <p14:creationId xmlns:p14="http://schemas.microsoft.com/office/powerpoint/2010/main" val="98016628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CO" dirty="0"/>
          </a:p>
        </p:txBody>
      </p:sp>
      <p:sp>
        <p:nvSpPr>
          <p:cNvPr id="4" name="Slide Number Placeholder 3"/>
          <p:cNvSpPr>
            <a:spLocks noGrp="1"/>
          </p:cNvSpPr>
          <p:nvPr>
            <p:ph type="sldNum" sz="quarter" idx="5"/>
          </p:nvPr>
        </p:nvSpPr>
        <p:spPr/>
        <p:txBody>
          <a:bodyPr/>
          <a:lstStyle/>
          <a:p>
            <a:fld id="{86FA4EA6-C629-4CCF-9267-C429BD945F1A}" type="slidenum">
              <a:rPr lang="es-CO" smtClean="0"/>
              <a:t>52</a:t>
            </a:fld>
            <a:endParaRPr lang="es-CO"/>
          </a:p>
        </p:txBody>
      </p:sp>
    </p:spTree>
    <p:extLst>
      <p:ext uri="{BB962C8B-B14F-4D97-AF65-F5344CB8AC3E}">
        <p14:creationId xmlns:p14="http://schemas.microsoft.com/office/powerpoint/2010/main" val="61211609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CO" dirty="0"/>
          </a:p>
        </p:txBody>
      </p:sp>
      <p:sp>
        <p:nvSpPr>
          <p:cNvPr id="4" name="Slide Number Placeholder 3"/>
          <p:cNvSpPr>
            <a:spLocks noGrp="1"/>
          </p:cNvSpPr>
          <p:nvPr>
            <p:ph type="sldNum" sz="quarter" idx="5"/>
          </p:nvPr>
        </p:nvSpPr>
        <p:spPr/>
        <p:txBody>
          <a:bodyPr/>
          <a:lstStyle/>
          <a:p>
            <a:fld id="{86FA4EA6-C629-4CCF-9267-C429BD945F1A}" type="slidenum">
              <a:rPr lang="es-CO" smtClean="0"/>
              <a:t>53</a:t>
            </a:fld>
            <a:endParaRPr lang="es-CO"/>
          </a:p>
        </p:txBody>
      </p:sp>
    </p:spTree>
    <p:extLst>
      <p:ext uri="{BB962C8B-B14F-4D97-AF65-F5344CB8AC3E}">
        <p14:creationId xmlns:p14="http://schemas.microsoft.com/office/powerpoint/2010/main" val="81488405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CO" dirty="0"/>
          </a:p>
        </p:txBody>
      </p:sp>
      <p:sp>
        <p:nvSpPr>
          <p:cNvPr id="4" name="Slide Number Placeholder 3"/>
          <p:cNvSpPr>
            <a:spLocks noGrp="1"/>
          </p:cNvSpPr>
          <p:nvPr>
            <p:ph type="sldNum" sz="quarter" idx="5"/>
          </p:nvPr>
        </p:nvSpPr>
        <p:spPr/>
        <p:txBody>
          <a:bodyPr/>
          <a:lstStyle/>
          <a:p>
            <a:fld id="{86FA4EA6-C629-4CCF-9267-C429BD945F1A}" type="slidenum">
              <a:rPr lang="es-CO" smtClean="0"/>
              <a:t>54</a:t>
            </a:fld>
            <a:endParaRPr lang="es-CO"/>
          </a:p>
        </p:txBody>
      </p:sp>
    </p:spTree>
    <p:extLst>
      <p:ext uri="{BB962C8B-B14F-4D97-AF65-F5344CB8AC3E}">
        <p14:creationId xmlns:p14="http://schemas.microsoft.com/office/powerpoint/2010/main" val="322177849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CO" dirty="0"/>
          </a:p>
        </p:txBody>
      </p:sp>
      <p:sp>
        <p:nvSpPr>
          <p:cNvPr id="4" name="Slide Number Placeholder 3"/>
          <p:cNvSpPr>
            <a:spLocks noGrp="1"/>
          </p:cNvSpPr>
          <p:nvPr>
            <p:ph type="sldNum" sz="quarter" idx="5"/>
          </p:nvPr>
        </p:nvSpPr>
        <p:spPr/>
        <p:txBody>
          <a:bodyPr/>
          <a:lstStyle/>
          <a:p>
            <a:fld id="{86FA4EA6-C629-4CCF-9267-C429BD945F1A}" type="slidenum">
              <a:rPr lang="es-CO" smtClean="0"/>
              <a:t>55</a:t>
            </a:fld>
            <a:endParaRPr lang="es-CO"/>
          </a:p>
        </p:txBody>
      </p:sp>
    </p:spTree>
    <p:extLst>
      <p:ext uri="{BB962C8B-B14F-4D97-AF65-F5344CB8AC3E}">
        <p14:creationId xmlns:p14="http://schemas.microsoft.com/office/powerpoint/2010/main" val="25213347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CO" dirty="0"/>
          </a:p>
        </p:txBody>
      </p:sp>
      <p:sp>
        <p:nvSpPr>
          <p:cNvPr id="4" name="Slide Number Placeholder 3"/>
          <p:cNvSpPr>
            <a:spLocks noGrp="1"/>
          </p:cNvSpPr>
          <p:nvPr>
            <p:ph type="sldNum" sz="quarter" idx="5"/>
          </p:nvPr>
        </p:nvSpPr>
        <p:spPr/>
        <p:txBody>
          <a:bodyPr/>
          <a:lstStyle/>
          <a:p>
            <a:fld id="{86FA4EA6-C629-4CCF-9267-C429BD945F1A}" type="slidenum">
              <a:rPr lang="es-CO" smtClean="0"/>
              <a:t>56</a:t>
            </a:fld>
            <a:endParaRPr lang="es-CO"/>
          </a:p>
        </p:txBody>
      </p:sp>
    </p:spTree>
    <p:extLst>
      <p:ext uri="{BB962C8B-B14F-4D97-AF65-F5344CB8AC3E}">
        <p14:creationId xmlns:p14="http://schemas.microsoft.com/office/powerpoint/2010/main" val="19276395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CO" dirty="0"/>
          </a:p>
        </p:txBody>
      </p:sp>
      <p:sp>
        <p:nvSpPr>
          <p:cNvPr id="4" name="Slide Number Placeholder 3"/>
          <p:cNvSpPr>
            <a:spLocks noGrp="1"/>
          </p:cNvSpPr>
          <p:nvPr>
            <p:ph type="sldNum" sz="quarter" idx="5"/>
          </p:nvPr>
        </p:nvSpPr>
        <p:spPr/>
        <p:txBody>
          <a:bodyPr/>
          <a:lstStyle/>
          <a:p>
            <a:fld id="{86FA4EA6-C629-4CCF-9267-C429BD945F1A}" type="slidenum">
              <a:rPr lang="es-CO" smtClean="0"/>
              <a:t>57</a:t>
            </a:fld>
            <a:endParaRPr lang="es-CO"/>
          </a:p>
        </p:txBody>
      </p:sp>
    </p:spTree>
    <p:extLst>
      <p:ext uri="{BB962C8B-B14F-4D97-AF65-F5344CB8AC3E}">
        <p14:creationId xmlns:p14="http://schemas.microsoft.com/office/powerpoint/2010/main" val="9591347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FREEBASE: a large semantic database of thousands of relations is used to provide distant supervision.</a:t>
            </a:r>
          </a:p>
          <a:p>
            <a:pPr marL="0" indent="0">
              <a:buFont typeface="Arial" panose="020B0604020202020204" pitchFamily="34" charset="0"/>
              <a:buNone/>
            </a:pPr>
            <a:endParaRPr lang="en-US" dirty="0"/>
          </a:p>
          <a:p>
            <a:pPr marL="171450" indent="-171450">
              <a:buFont typeface="Arial" panose="020B0604020202020204" pitchFamily="34" charset="0"/>
              <a:buChar char="•"/>
            </a:pPr>
            <a:r>
              <a:rPr lang="en-US" dirty="0"/>
              <a:t>116 million instances of 7,300 relations between 9 million entities</a:t>
            </a:r>
          </a:p>
          <a:p>
            <a:pPr marL="171450" indent="-171450">
              <a:buFont typeface="Arial" panose="020B0604020202020204" pitchFamily="34" charset="0"/>
              <a:buChar char="•"/>
            </a:pPr>
            <a:r>
              <a:rPr lang="en-US" dirty="0"/>
              <a:t>After filtering, 1.8 million instances of 102 relations (940,000 entities)</a:t>
            </a:r>
          </a:p>
          <a:p>
            <a:pPr marL="171450" indent="-171450">
              <a:buFont typeface="Arial" panose="020B0604020202020204" pitchFamily="34" charset="0"/>
              <a:buChar char="•"/>
            </a:pPr>
            <a:r>
              <a:rPr lang="en-US" dirty="0"/>
              <a:t>Collected from a variety of sources.</a:t>
            </a:r>
          </a:p>
          <a:p>
            <a:pPr marL="171450" indent="-171450">
              <a:buFont typeface="Arial" panose="020B0604020202020204" pitchFamily="34" charset="0"/>
              <a:buChar char="•"/>
            </a:pPr>
            <a:r>
              <a:rPr lang="en-US" u="sng" dirty="0"/>
              <a:t>Launched</a:t>
            </a:r>
            <a:r>
              <a:rPr lang="en-US" dirty="0"/>
              <a:t>: 3 March 2007</a:t>
            </a:r>
          </a:p>
          <a:p>
            <a:pPr marL="171450" indent="-171450">
              <a:buFont typeface="Arial" panose="020B0604020202020204" pitchFamily="34" charset="0"/>
              <a:buChar char="•"/>
            </a:pPr>
            <a:r>
              <a:rPr lang="en-US" u="sng" dirty="0"/>
              <a:t>Current status:	</a:t>
            </a:r>
            <a:r>
              <a:rPr lang="en-US" dirty="0"/>
              <a:t>Offline (since 2 May 2016), succeeded by </a:t>
            </a:r>
            <a:r>
              <a:rPr lang="en-US" dirty="0" err="1"/>
              <a:t>Wikidata</a:t>
            </a:r>
            <a:endParaRPr lang="en-US" dirty="0"/>
          </a:p>
          <a:p>
            <a:pPr marL="171450" indent="-171450">
              <a:buFont typeface="Arial" panose="020B0604020202020204" pitchFamily="34" charset="0"/>
              <a:buChar char="•"/>
            </a:pPr>
            <a:r>
              <a:rPr lang="es-CO" u="sng" dirty="0"/>
              <a:t>URL</a:t>
            </a:r>
            <a:r>
              <a:rPr lang="es-CO" dirty="0"/>
              <a:t>: </a:t>
            </a:r>
            <a:r>
              <a:rPr lang="es-CO" dirty="0">
                <a:hlinkClick r:id="rId3"/>
              </a:rPr>
              <a:t>www.freebase.com</a:t>
            </a:r>
            <a:endParaRPr lang="es-CO" dirty="0"/>
          </a:p>
          <a:p>
            <a:pPr marL="171450" indent="-171450">
              <a:buFont typeface="Arial" panose="020B0604020202020204" pitchFamily="34" charset="0"/>
              <a:buChar char="•"/>
            </a:pPr>
            <a:r>
              <a:rPr lang="es-CO" u="sng" dirty="0"/>
              <a:t>Reference</a:t>
            </a:r>
            <a:r>
              <a:rPr lang="es-CO" dirty="0"/>
              <a:t>: https://en.wikipedia.org/wiki/Freebase_(database)</a:t>
            </a:r>
          </a:p>
          <a:p>
            <a:endParaRPr lang="es-CO" dirty="0"/>
          </a:p>
        </p:txBody>
      </p:sp>
      <p:sp>
        <p:nvSpPr>
          <p:cNvPr id="4" name="Slide Number Placeholder 3"/>
          <p:cNvSpPr>
            <a:spLocks noGrp="1"/>
          </p:cNvSpPr>
          <p:nvPr>
            <p:ph type="sldNum" sz="quarter" idx="5"/>
          </p:nvPr>
        </p:nvSpPr>
        <p:spPr/>
        <p:txBody>
          <a:bodyPr/>
          <a:lstStyle/>
          <a:p>
            <a:fld id="{86FA4EA6-C629-4CCF-9267-C429BD945F1A}" type="slidenum">
              <a:rPr lang="es-CO" smtClean="0"/>
              <a:t>11</a:t>
            </a:fld>
            <a:endParaRPr lang="es-CO"/>
          </a:p>
        </p:txBody>
      </p:sp>
    </p:spTree>
    <p:extLst>
      <p:ext uri="{BB962C8B-B14F-4D97-AF65-F5344CB8AC3E}">
        <p14:creationId xmlns:p14="http://schemas.microsoft.com/office/powerpoint/2010/main" val="125580514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Distant supervision is an extension of the paradigm used by Snow et al. (2005) for exploiting WordNet to extract hypernym (is-a) relations between entities.</a:t>
            </a:r>
            <a:endParaRPr lang="es-CO" dirty="0"/>
          </a:p>
        </p:txBody>
      </p:sp>
      <p:sp>
        <p:nvSpPr>
          <p:cNvPr id="4" name="Slide Number Placeholder 3"/>
          <p:cNvSpPr>
            <a:spLocks noGrp="1"/>
          </p:cNvSpPr>
          <p:nvPr>
            <p:ph type="sldNum" sz="quarter" idx="5"/>
          </p:nvPr>
        </p:nvSpPr>
        <p:spPr/>
        <p:txBody>
          <a:bodyPr/>
          <a:lstStyle/>
          <a:p>
            <a:fld id="{86FA4EA6-C629-4CCF-9267-C429BD945F1A}" type="slidenum">
              <a:rPr lang="es-CO" smtClean="0"/>
              <a:t>58</a:t>
            </a:fld>
            <a:endParaRPr lang="es-CO"/>
          </a:p>
        </p:txBody>
      </p:sp>
    </p:spTree>
    <p:extLst>
      <p:ext uri="{BB962C8B-B14F-4D97-AF65-F5344CB8AC3E}">
        <p14:creationId xmlns:p14="http://schemas.microsoft.com/office/powerpoint/2010/main" val="33130757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Manual: Using rules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Supervised: </a:t>
            </a:r>
            <a:r>
              <a:rPr lang="en-US" sz="1200" dirty="0"/>
              <a:t>Sentences in a corpus are firsthand-labeled for the presence of entities and the relations between them. Limited to small datasets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Unsupervised: </a:t>
            </a:r>
            <a:r>
              <a:rPr lang="es-CO" sz="1200" dirty="0" err="1"/>
              <a:t>Extracts</a:t>
            </a:r>
            <a:r>
              <a:rPr lang="es-CO" sz="1200" dirty="0"/>
              <a:t> </a:t>
            </a:r>
            <a:r>
              <a:rPr lang="es-CO" sz="1200" dirty="0" err="1"/>
              <a:t>strings</a:t>
            </a:r>
            <a:r>
              <a:rPr lang="es-CO" sz="1200" dirty="0"/>
              <a:t> </a:t>
            </a:r>
            <a:r>
              <a:rPr lang="es-CO" sz="1200" dirty="0" err="1"/>
              <a:t>of</a:t>
            </a:r>
            <a:r>
              <a:rPr lang="es-CO" sz="1200" dirty="0"/>
              <a:t> </a:t>
            </a:r>
            <a:r>
              <a:rPr lang="es-CO" sz="1200" dirty="0" err="1"/>
              <a:t>words</a:t>
            </a:r>
            <a:r>
              <a:rPr lang="es-CO" sz="1200" dirty="0"/>
              <a:t> </a:t>
            </a:r>
            <a:r>
              <a:rPr lang="en-US" sz="1200" dirty="0"/>
              <a:t>between entities in large amounts of text, and clusters and simplifies these word strings to produce relation-strings. However, the resulting relations may not be easy to map to relations needed for a particular knowledge base.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Since the algorithm is ALSO supervised (by a data base rather than by labeled text) it does not suffer from the problems of overfitting and domain-dependence that plague supervised systems. Supervision by a database also means that, unlike in unsupervised approaches, the output of our classifier uses canonical names for relations.</a:t>
            </a:r>
            <a:endParaRPr lang="es-CO"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Bootstrap: </a:t>
            </a:r>
            <a:r>
              <a:rPr lang="en-US" dirty="0"/>
              <a:t>Low precision and semantic drift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r>
              <a:rPr lang="en-US" dirty="0"/>
              <a:t>Since the algorithm is ALSO supervised (by a data base rather than by labeled text) it does not suffer from the problems of overfitting and domain-dependence that plague supervised systems. Supervision by a database also means that, unlike in unsupervised approaches, the output of our classifier uses canonical names for relations.</a:t>
            </a:r>
          </a:p>
          <a:p>
            <a:endParaRPr lang="en-US" dirty="0"/>
          </a:p>
          <a:p>
            <a:r>
              <a:rPr lang="en-US" dirty="0"/>
              <a:t>Advantages:</a:t>
            </a:r>
          </a:p>
          <a:p>
            <a:pPr marL="171450" indent="-171450">
              <a:buFont typeface="Arial" panose="020B0604020202020204" pitchFamily="34" charset="0"/>
              <a:buChar char="•"/>
            </a:pPr>
            <a:r>
              <a:rPr lang="en-US" dirty="0"/>
              <a:t>Good-in domain performance</a:t>
            </a:r>
          </a:p>
          <a:p>
            <a:pPr marL="171450" indent="-171450">
              <a:buFont typeface="Arial" panose="020B0604020202020204" pitchFamily="34" charset="0"/>
              <a:buChar char="•"/>
            </a:pPr>
            <a:endParaRPr lang="en-US" dirty="0"/>
          </a:p>
          <a:p>
            <a:r>
              <a:rPr lang="en-US" dirty="0"/>
              <a:t>Disadvantages:</a:t>
            </a:r>
          </a:p>
          <a:p>
            <a:pPr marL="171450" indent="-171450">
              <a:buFont typeface="Arial" panose="020B0604020202020204" pitchFamily="34" charset="0"/>
              <a:buChar char="•"/>
            </a:pPr>
            <a:r>
              <a:rPr lang="en-US" dirty="0"/>
              <a:t>Requires lots of human effort for each new relation</a:t>
            </a:r>
          </a:p>
          <a:p>
            <a:pPr marL="171450" indent="-171450">
              <a:buFont typeface="Arial" panose="020B0604020202020204" pitchFamily="34" charset="0"/>
              <a:buChar char="•"/>
            </a:pPr>
            <a:r>
              <a:rPr lang="en-US" dirty="0"/>
              <a:t>Doesn’t generalize much beyond the domain</a:t>
            </a:r>
            <a:endParaRPr lang="es-CO" dirty="0"/>
          </a:p>
        </p:txBody>
      </p:sp>
      <p:sp>
        <p:nvSpPr>
          <p:cNvPr id="4" name="Slide Number Placeholder 3"/>
          <p:cNvSpPr>
            <a:spLocks noGrp="1"/>
          </p:cNvSpPr>
          <p:nvPr>
            <p:ph type="sldNum" sz="quarter" idx="5"/>
          </p:nvPr>
        </p:nvSpPr>
        <p:spPr/>
        <p:txBody>
          <a:bodyPr/>
          <a:lstStyle/>
          <a:p>
            <a:fld id="{86FA4EA6-C629-4CCF-9267-C429BD945F1A}" type="slidenum">
              <a:rPr lang="es-CO" smtClean="0"/>
              <a:t>12</a:t>
            </a:fld>
            <a:endParaRPr lang="es-CO"/>
          </a:p>
        </p:txBody>
      </p:sp>
    </p:spTree>
    <p:extLst>
      <p:ext uri="{BB962C8B-B14F-4D97-AF65-F5344CB8AC3E}">
        <p14:creationId xmlns:p14="http://schemas.microsoft.com/office/powerpoint/2010/main" val="32148747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00"/>
                </a:solidFill>
              </a:rPr>
              <a:t>Sentences in a corpus are firsthand-labeled for the presence of entities and the relations between them.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000000"/>
              </a:solidFill>
            </a:endParaRPr>
          </a:p>
          <a:p>
            <a:pPr marL="171450" indent="-171450">
              <a:buFont typeface="Arial" panose="020B0604020202020204" pitchFamily="34" charset="0"/>
              <a:buChar char="•"/>
            </a:pPr>
            <a:r>
              <a:rPr lang="en-US" dirty="0"/>
              <a:t>Build issuing human intuition</a:t>
            </a:r>
          </a:p>
          <a:p>
            <a:pPr marL="171450" indent="-171450">
              <a:buFont typeface="Arial" panose="020B0604020202020204" pitchFamily="34" charset="0"/>
              <a:buChar char="•"/>
            </a:pPr>
            <a:r>
              <a:rPr lang="en-US" dirty="0"/>
              <a:t>Start with named entity tags to help extract relation</a:t>
            </a:r>
            <a:endParaRPr lang="es-CO" dirty="0"/>
          </a:p>
          <a:p>
            <a:endParaRPr lang="en-US" sz="1200" dirty="0"/>
          </a:p>
          <a:p>
            <a:r>
              <a:rPr lang="en-US" sz="1200" dirty="0"/>
              <a:t>CONS:</a:t>
            </a:r>
          </a:p>
          <a:p>
            <a:pPr marL="171450" indent="-171450">
              <a:buFont typeface="Arial" panose="020B0604020202020204" pitchFamily="34" charset="0"/>
              <a:buChar char="•"/>
            </a:pPr>
            <a:r>
              <a:rPr lang="en-US" sz="1200" dirty="0"/>
              <a:t>Expensive to produce and limited in quantity.</a:t>
            </a:r>
          </a:p>
          <a:p>
            <a:pPr marL="171450" indent="-171450">
              <a:buFont typeface="Arial" panose="020B0604020202020204" pitchFamily="34" charset="0"/>
              <a:buChar char="•"/>
            </a:pPr>
            <a:r>
              <a:rPr lang="en-US" sz="1200" dirty="0"/>
              <a:t>Resulting classifiers tend to be biased toward that text domain.</a:t>
            </a:r>
            <a:endParaRPr lang="es-CO" sz="1200" dirty="0"/>
          </a:p>
          <a:p>
            <a:endParaRPr lang="es-CO" dirty="0"/>
          </a:p>
        </p:txBody>
      </p:sp>
      <p:sp>
        <p:nvSpPr>
          <p:cNvPr id="4" name="Slide Number Placeholder 3"/>
          <p:cNvSpPr>
            <a:spLocks noGrp="1"/>
          </p:cNvSpPr>
          <p:nvPr>
            <p:ph type="sldNum" sz="quarter" idx="5"/>
          </p:nvPr>
        </p:nvSpPr>
        <p:spPr/>
        <p:txBody>
          <a:bodyPr/>
          <a:lstStyle/>
          <a:p>
            <a:fld id="{86FA4EA6-C629-4CCF-9267-C429BD945F1A}" type="slidenum">
              <a:rPr lang="es-CO" smtClean="0"/>
              <a:t>13</a:t>
            </a:fld>
            <a:endParaRPr lang="es-CO"/>
          </a:p>
        </p:txBody>
      </p:sp>
    </p:spTree>
    <p:extLst>
      <p:ext uri="{BB962C8B-B14F-4D97-AF65-F5344CB8AC3E}">
        <p14:creationId xmlns:p14="http://schemas.microsoft.com/office/powerpoint/2010/main" val="5325101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Build issuing human intuition</a:t>
            </a:r>
          </a:p>
          <a:p>
            <a:pPr marL="171450" indent="-171450">
              <a:buFont typeface="Arial" panose="020B0604020202020204" pitchFamily="34" charset="0"/>
              <a:buChar char="•"/>
            </a:pPr>
            <a:r>
              <a:rPr lang="en-US" dirty="0"/>
              <a:t>Start with named entity tags to help extract relation</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Negative:</a:t>
            </a:r>
          </a:p>
          <a:p>
            <a:r>
              <a:rPr lang="en-US" sz="1200" dirty="0"/>
              <a:t>Low-recall</a:t>
            </a:r>
          </a:p>
          <a:p>
            <a:r>
              <a:rPr lang="en-US" sz="1200" dirty="0"/>
              <a:t>A lot of work to think of all possible patterns!</a:t>
            </a:r>
          </a:p>
          <a:p>
            <a:r>
              <a:rPr lang="en-US" sz="1200" dirty="0"/>
              <a:t>Don’t want to have	to do this for every relation!</a:t>
            </a:r>
          </a:p>
          <a:p>
            <a:r>
              <a:rPr lang="en-US" sz="1200" dirty="0"/>
              <a:t>We’d like better accuracy</a:t>
            </a:r>
            <a:endParaRPr lang="es-CO" sz="1200" dirty="0"/>
          </a:p>
          <a:p>
            <a:pPr marL="171450" indent="-171450">
              <a:buFont typeface="Arial" panose="020B0604020202020204" pitchFamily="34" charset="0"/>
              <a:buChar char="•"/>
            </a:pPr>
            <a:endParaRPr lang="es-CO" dirty="0"/>
          </a:p>
        </p:txBody>
      </p:sp>
      <p:sp>
        <p:nvSpPr>
          <p:cNvPr id="4" name="Slide Number Placeholder 3"/>
          <p:cNvSpPr>
            <a:spLocks noGrp="1"/>
          </p:cNvSpPr>
          <p:nvPr>
            <p:ph type="sldNum" sz="quarter" idx="5"/>
          </p:nvPr>
        </p:nvSpPr>
        <p:spPr/>
        <p:txBody>
          <a:bodyPr/>
          <a:lstStyle/>
          <a:p>
            <a:fld id="{86FA4EA6-C629-4CCF-9267-C429BD945F1A}" type="slidenum">
              <a:rPr lang="es-CO" smtClean="0"/>
              <a:t>14</a:t>
            </a:fld>
            <a:endParaRPr lang="es-CO"/>
          </a:p>
        </p:txBody>
      </p:sp>
    </p:spTree>
    <p:extLst>
      <p:ext uri="{BB962C8B-B14F-4D97-AF65-F5344CB8AC3E}">
        <p14:creationId xmlns:p14="http://schemas.microsoft.com/office/powerpoint/2010/main" val="25150845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Choose a set of relations we’d like to extract</a:t>
            </a:r>
          </a:p>
          <a:p>
            <a:pPr marL="171450" indent="-171450">
              <a:buFont typeface="Arial" panose="020B0604020202020204" pitchFamily="34" charset="0"/>
              <a:buChar char="•"/>
            </a:pPr>
            <a:r>
              <a:rPr lang="en-US" dirty="0"/>
              <a:t>Choose a set of relevant named entities</a:t>
            </a:r>
          </a:p>
          <a:p>
            <a:pPr marL="171450" indent="-171450">
              <a:buFont typeface="Arial" panose="020B0604020202020204" pitchFamily="34" charset="0"/>
              <a:buChar char="•"/>
            </a:pPr>
            <a:r>
              <a:rPr lang="en-US" dirty="0"/>
              <a:t>Find and label data</a:t>
            </a:r>
          </a:p>
          <a:p>
            <a:pPr marL="171450" indent="-171450">
              <a:buFont typeface="Arial" panose="020B0604020202020204" pitchFamily="34" charset="0"/>
              <a:buChar char="•"/>
            </a:pPr>
            <a:r>
              <a:rPr lang="en-US" dirty="0"/>
              <a:t>Choose a representative corpus</a:t>
            </a:r>
          </a:p>
          <a:p>
            <a:pPr marL="171450" indent="-171450">
              <a:buFont typeface="Arial" panose="020B0604020202020204" pitchFamily="34" charset="0"/>
              <a:buChar char="•"/>
            </a:pPr>
            <a:r>
              <a:rPr lang="en-US" dirty="0"/>
              <a:t>Label the named entities in the corpus</a:t>
            </a:r>
          </a:p>
          <a:p>
            <a:pPr marL="171450" indent="-171450">
              <a:buFont typeface="Arial" panose="020B0604020202020204" pitchFamily="34" charset="0"/>
              <a:buChar char="•"/>
            </a:pPr>
            <a:r>
              <a:rPr lang="en-US" dirty="0"/>
              <a:t>Hand-label the relations between these entities</a:t>
            </a:r>
          </a:p>
          <a:p>
            <a:pPr marL="171450" indent="-171450">
              <a:buFont typeface="Arial" panose="020B0604020202020204" pitchFamily="34" charset="0"/>
              <a:buChar char="•"/>
            </a:pPr>
            <a:r>
              <a:rPr lang="en-US" dirty="0"/>
              <a:t>Break into training, development, and test</a:t>
            </a:r>
          </a:p>
          <a:p>
            <a:pPr marL="171450" indent="-171450">
              <a:buFont typeface="Arial" panose="020B0604020202020204" pitchFamily="34" charset="0"/>
              <a:buChar char="•"/>
            </a:pPr>
            <a:r>
              <a:rPr lang="en-US" dirty="0"/>
              <a:t>Train a classifier on the training set</a:t>
            </a:r>
            <a:endParaRPr lang="es-CO" dirty="0"/>
          </a:p>
        </p:txBody>
      </p:sp>
      <p:sp>
        <p:nvSpPr>
          <p:cNvPr id="4" name="Slide Number Placeholder 3"/>
          <p:cNvSpPr>
            <a:spLocks noGrp="1"/>
          </p:cNvSpPr>
          <p:nvPr>
            <p:ph type="sldNum" sz="quarter" idx="5"/>
          </p:nvPr>
        </p:nvSpPr>
        <p:spPr/>
        <p:txBody>
          <a:bodyPr/>
          <a:lstStyle/>
          <a:p>
            <a:fld id="{86FA4EA6-C629-4CCF-9267-C429BD945F1A}" type="slidenum">
              <a:rPr lang="es-CO" smtClean="0"/>
              <a:t>15</a:t>
            </a:fld>
            <a:endParaRPr lang="es-CO"/>
          </a:p>
        </p:txBody>
      </p:sp>
    </p:spTree>
    <p:extLst>
      <p:ext uri="{BB962C8B-B14F-4D97-AF65-F5344CB8AC3E}">
        <p14:creationId xmlns:p14="http://schemas.microsoft.com/office/powerpoint/2010/main" val="36563303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fld id="{ED291B17-9318-49DB-B28B-6E5994AE9581}" type="datetime1">
              <a:rPr lang="en-US" smtClean="0"/>
              <a:t>4/22/2021</a:t>
            </a:fld>
            <a:endParaRPr lang="en-US" dirty="0"/>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900175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CED4963-E985-44C4-B8C4-FDD613B7C2F8}" type="datetime1">
              <a:rPr lang="en-US" smtClean="0"/>
              <a:t>4/22/2021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835911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204200" y="863600"/>
            <a:ext cx="3124200" cy="4807326"/>
          </a:xfrm>
        </p:spPr>
        <p:txBody>
          <a:bodyPr vert="eaVert" anchor="ctr"/>
          <a:lstStyle>
            <a:lvl1pPr>
              <a:defRPr>
                <a:solidFill>
                  <a:srgbClr val="FFFF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774923" y="863600"/>
            <a:ext cx="7161625" cy="4807326"/>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Rectangle 7">
            <a:extLst>
              <a:ext uri="{FF2B5EF4-FFF2-40B4-BE49-F238E27FC236}">
                <a16:creationId xmlns:a16="http://schemas.microsoft.com/office/drawing/2014/main"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Date Placeholder 10">
            <a:extLst>
              <a:ext uri="{FF2B5EF4-FFF2-40B4-BE49-F238E27FC236}">
                <a16:creationId xmlns:a16="http://schemas.microsoft.com/office/drawing/2014/main" id="{5C74A470-3BD3-4F33-80E5-67E6E87FCBE7}"/>
              </a:ext>
            </a:extLst>
          </p:cNvPr>
          <p:cNvSpPr>
            <a:spLocks noGrp="1"/>
          </p:cNvSpPr>
          <p:nvPr>
            <p:ph type="dt" sz="half" idx="10"/>
          </p:nvPr>
        </p:nvSpPr>
        <p:spPr/>
        <p:txBody>
          <a:bodyPr/>
          <a:lstStyle/>
          <a:p>
            <a:fld id="{ED291B17-9318-49DB-B28B-6E5994AE9581}" type="datetime1">
              <a:rPr lang="en-US" smtClean="0"/>
              <a:t>4/22/2021</a:t>
            </a:fld>
            <a:endParaRPr lang="en-US" dirty="0"/>
          </a:p>
        </p:txBody>
      </p:sp>
      <p:sp>
        <p:nvSpPr>
          <p:cNvPr id="12" name="Footer Placeholder 11">
            <a:extLst>
              <a:ext uri="{FF2B5EF4-FFF2-40B4-BE49-F238E27FC236}">
                <a16:creationId xmlns:a16="http://schemas.microsoft.com/office/drawing/2014/main" id="{9A3A30BA-DB50-4D7D-BCDE-17D20FB354DF}"/>
              </a:ext>
            </a:extLst>
          </p:cNvPr>
          <p:cNvSpPr>
            <a:spLocks noGrp="1"/>
          </p:cNvSpPr>
          <p:nvPr>
            <p:ph type="ftr" sz="quarter" idx="11"/>
          </p:nvPr>
        </p:nvSpPr>
        <p:spPr/>
        <p:txBody>
          <a:bodyPr/>
          <a:lstStyle/>
          <a:p>
            <a:endParaRPr lang="en-US" dirty="0"/>
          </a:p>
        </p:txBody>
      </p:sp>
      <p:sp>
        <p:nvSpPr>
          <p:cNvPr id="13" name="Slide Number Placeholder 12">
            <a:extLst>
              <a:ext uri="{FF2B5EF4-FFF2-40B4-BE49-F238E27FC236}">
                <a16:creationId xmlns:a16="http://schemas.microsoft.com/office/drawing/2014/main" id="{76FF9E58-C0B2-436B-A21C-DB45A00D651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888496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118872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340864"/>
            <a:ext cx="11029615" cy="36344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fld id="{78DD82B9-B8EE-4375-B6FF-88FA6ABB15D9}" type="datetime1">
              <a:rPr lang="en-US" smtClean="0"/>
              <a:t>4/22/2021</a:t>
            </a:fld>
            <a:endParaRPr lang="en-US" dirty="0"/>
          </a:p>
        </p:txBody>
      </p:sp>
      <p:sp>
        <p:nvSpPr>
          <p:cNvPr id="9" name="Footer Placeholder 8">
            <a:extLst>
              <a:ext uri="{FF2B5EF4-FFF2-40B4-BE49-F238E27FC236}">
                <a16:creationId xmlns:a16="http://schemas.microsoft.com/office/drawing/2014/main" id="{1356D3B5-6063-4A89-B88F-9D3043916FF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524434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B2497495-0637-405E-AE64-5CC7506D51F5}" type="datetime1">
              <a:rPr lang="en-US" smtClean="0"/>
              <a:t>4/22/2021</a:t>
            </a:fld>
            <a:endParaRPr lang="en-US" dirty="0"/>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66809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194767"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6039" y="2228003"/>
            <a:ext cx="5194769"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BFFD690-9426-415D-8B65-26881E07B2D4}" type="datetime1">
              <a:rPr lang="en-US" smtClean="0"/>
              <a:t>4/22/2021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4833232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4C4989A-474C-40DE-95B9-011C28B71673}" type="datetime1">
              <a:rPr lang="en-US" smtClean="0"/>
              <a:t>4/22/2021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480465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DB4ED54-5B5E-4A04-93D3-5772E3CE3818}" type="datetime1">
              <a:rPr lang="en-US" smtClean="0"/>
              <a:t>4/22/2021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29363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4/22/2021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294949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D82884F1-FFEA-405F-9602-3DCA865EDA4E}" type="datetime1">
              <a:rPr lang="en-US" smtClean="0"/>
              <a:t>4/22/2021</a:t>
            </a:fld>
            <a:endParaRPr lang="en-US" dirty="0"/>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a:lstStyle/>
          <a:p>
            <a:endParaRPr lang="en-US" dirty="0"/>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2617666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4/22/2021</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5732895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ED291B17-9318-49DB-B28B-6E5994AE9581}" type="datetime1">
              <a:rPr lang="en-US" smtClean="0"/>
              <a:t>4/22/2021</a:t>
            </a:fld>
            <a:endParaRPr lang="en-US" dirty="0"/>
          </a:p>
        </p:txBody>
      </p:sp>
      <p:sp>
        <p:nvSpPr>
          <p:cNvPr id="5" name="Footer Placeholder 4"/>
          <p:cNvSpPr>
            <a:spLocks noGrp="1"/>
          </p:cNvSpPr>
          <p:nvPr>
            <p:ph type="ftr" sz="quarter" idx="3"/>
          </p:nvPr>
        </p:nvSpPr>
        <p:spPr>
          <a:xfrm>
            <a:off x="581192" y="6423914"/>
            <a:ext cx="6917210" cy="365125"/>
          </a:xfrm>
          <a:prstGeom prst="rect">
            <a:avLst/>
          </a:prstGeom>
        </p:spPr>
        <p:txBody>
          <a:bodyPr vert="horz" lIns="91440" tIns="45720" rIns="91440" bIns="45720" rtlCol="0" anchor="ctr"/>
          <a:lstStyle>
            <a:lvl1pPr algn="l">
              <a:defRPr sz="900" cap="all">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t>‹#›</a:t>
            </a:fld>
            <a:endParaRPr lang="en-US" dirty="0"/>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000897896"/>
      </p:ext>
    </p:extLst>
  </p:cSld>
  <p:clrMap bg1="lt1" tx1="dk1" bg2="lt2" tx2="dk2" accent1="accent1" accent2="accent2" accent3="accent3" accent4="accent4" accent5="accent5" accent6="accent6" hlink="hlink" folHlink="folHlink"/>
  <p:sldLayoutIdLst>
    <p:sldLayoutId id="2147483756" r:id="rId1"/>
    <p:sldLayoutId id="2147483757" r:id="rId2"/>
    <p:sldLayoutId id="2147483758" r:id="rId3"/>
    <p:sldLayoutId id="2147483759" r:id="rId4"/>
    <p:sldLayoutId id="2147483711" r:id="rId5"/>
    <p:sldLayoutId id="2147483760" r:id="rId6"/>
    <p:sldLayoutId id="2147483762" r:id="rId7"/>
    <p:sldLayoutId id="2147483706" r:id="rId8"/>
    <p:sldLayoutId id="2147483709" r:id="rId9"/>
    <p:sldLayoutId id="2147483707" r:id="rId10"/>
    <p:sldLayoutId id="2147483708" r:id="rId11"/>
  </p:sldLayoutIdLst>
  <p:hf sldNum="0" hdr="0" ftr="0" dt="0"/>
  <p:txStyles>
    <p:title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0.svg"/></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0.sv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5.png"/><Relationship Id="rId4" Type="http://schemas.openxmlformats.org/officeDocument/2006/relationships/image" Target="../media/image3.svg"/></Relationships>
</file>

<file path=ppt/slides/_rels/slide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sv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hyperlink" Target="http://corenlp.run/" TargetMode="External"/><Relationship Id="rId5" Type="http://schemas.openxmlformats.org/officeDocument/2006/relationships/image" Target="../media/image16.gif"/><Relationship Id="rId4" Type="http://schemas.openxmlformats.org/officeDocument/2006/relationships/hyperlink" Target="http://nlp.stanford.edu:8080/ner/" TargetMode="External"/></Relationships>
</file>

<file path=ppt/slides/_rels/slide34.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hyperlink" Target="http://corenlp.run/" TargetMode="External"/><Relationship Id="rId5" Type="http://schemas.openxmlformats.org/officeDocument/2006/relationships/image" Target="../media/image16.gif"/><Relationship Id="rId4" Type="http://schemas.openxmlformats.org/officeDocument/2006/relationships/hyperlink" Target="http://nlp.stanford.edu:8080/ner/" TargetMode="External"/></Relationships>
</file>

<file path=ppt/slides/_rels/slide35.xml.rels><?xml version="1.0" encoding="UTF-8" standalone="yes"?>
<Relationships xmlns="http://schemas.openxmlformats.org/package/2006/relationships"><Relationship Id="rId3" Type="http://schemas.openxmlformats.org/officeDocument/2006/relationships/hyperlink" Target="http://corenlp.run/" TargetMode="External"/><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3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39.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svg"/><Relationship Id="rId9" Type="http://schemas.openxmlformats.org/officeDocument/2006/relationships/image" Target="../media/image28.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svg"/></Relationships>
</file>

<file path=ppt/slides/_rels/slide4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sv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12.png"/></Relationships>
</file>

<file path=ppt/slides/_rels/slide5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5.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35.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7.xml"/><Relationship Id="rId1" Type="http://schemas.openxmlformats.org/officeDocument/2006/relationships/slideLayout" Target="../slideLayouts/slideLayout8.xml"/><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5.svg"/></Relationships>
</file>

<file path=ppt/slides/_rels/slide5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8.xml"/><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9.xml"/><Relationship Id="rId1" Type="http://schemas.openxmlformats.org/officeDocument/2006/relationships/slideLayout" Target="../slideLayouts/slideLayout8.xml"/><Relationship Id="rId5" Type="http://schemas.openxmlformats.org/officeDocument/2006/relationships/image" Target="../media/image39.png"/><Relationship Id="rId4" Type="http://schemas.openxmlformats.org/officeDocument/2006/relationships/image" Target="../media/image38.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D6D7A0BC-0046-4CAA-8E7F-DCAFE511EA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C21E816-31F5-48BB-BD02-D15F2F18B48A}"/>
              </a:ext>
            </a:extLst>
          </p:cNvPr>
          <p:cNvSpPr>
            <a:spLocks noGrp="1"/>
          </p:cNvSpPr>
          <p:nvPr>
            <p:ph type="ctrTitle"/>
          </p:nvPr>
        </p:nvSpPr>
        <p:spPr>
          <a:xfrm>
            <a:off x="581191" y="541457"/>
            <a:ext cx="10993549" cy="1475013"/>
          </a:xfrm>
        </p:spPr>
        <p:txBody>
          <a:bodyPr>
            <a:normAutofit/>
          </a:bodyPr>
          <a:lstStyle/>
          <a:p>
            <a:r>
              <a:rPr lang="en-US" dirty="0"/>
              <a:t>Distant supervision for relation extraction without labeled data (2009)</a:t>
            </a:r>
          </a:p>
        </p:txBody>
      </p:sp>
      <p:sp>
        <p:nvSpPr>
          <p:cNvPr id="3" name="Subtitle 2">
            <a:extLst>
              <a:ext uri="{FF2B5EF4-FFF2-40B4-BE49-F238E27FC236}">
                <a16:creationId xmlns:a16="http://schemas.microsoft.com/office/drawing/2014/main" id="{835D6E6B-3353-491C-A3C6-F278D6CED8B3}"/>
              </a:ext>
            </a:extLst>
          </p:cNvPr>
          <p:cNvSpPr>
            <a:spLocks noGrp="1"/>
          </p:cNvSpPr>
          <p:nvPr>
            <p:ph type="subTitle" idx="1"/>
          </p:nvPr>
        </p:nvSpPr>
        <p:spPr>
          <a:xfrm>
            <a:off x="581194" y="2016471"/>
            <a:ext cx="10993546" cy="468233"/>
          </a:xfrm>
        </p:spPr>
        <p:txBody>
          <a:bodyPr>
            <a:normAutofit/>
          </a:bodyPr>
          <a:lstStyle/>
          <a:p>
            <a:r>
              <a:rPr lang="en-US" dirty="0"/>
              <a:t>Mike Mintz, Steven Bills, Rion Snow, Dan </a:t>
            </a:r>
            <a:r>
              <a:rPr lang="en-US" dirty="0" err="1"/>
              <a:t>Jurafsky</a:t>
            </a:r>
            <a:endParaRPr lang="en-US" dirty="0"/>
          </a:p>
        </p:txBody>
      </p:sp>
      <p:sp>
        <p:nvSpPr>
          <p:cNvPr id="20" name="Rectangle 19">
            <a:extLst>
              <a:ext uri="{FF2B5EF4-FFF2-40B4-BE49-F238E27FC236}">
                <a16:creationId xmlns:a16="http://schemas.microsoft.com/office/drawing/2014/main" id="{E7C6334F-6411-41EC-AD7D-179EDD8B5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E6B02CEE-3AF8-4349-9B3E-8970E6DF62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AAA01CF0-3FB5-44EB-B7DE-F2E86374C2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6" name="Picture 5" descr="abstract image">
            <a:extLst>
              <a:ext uri="{FF2B5EF4-FFF2-40B4-BE49-F238E27FC236}">
                <a16:creationId xmlns:a16="http://schemas.microsoft.com/office/drawing/2014/main" id="{F1A8C364-94D4-4630-BAD0-78722F347055}"/>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448733" y="3081867"/>
            <a:ext cx="11260667" cy="3310466"/>
          </a:xfrm>
          <a:prstGeom prst="rect">
            <a:avLst/>
          </a:prstGeom>
        </p:spPr>
      </p:pic>
      <p:sp>
        <p:nvSpPr>
          <p:cNvPr id="9" name="Title 1">
            <a:extLst>
              <a:ext uri="{FF2B5EF4-FFF2-40B4-BE49-F238E27FC236}">
                <a16:creationId xmlns:a16="http://schemas.microsoft.com/office/drawing/2014/main" id="{25597D7E-8787-4F7B-B810-BFE41778223B}"/>
              </a:ext>
            </a:extLst>
          </p:cNvPr>
          <p:cNvSpPr txBox="1">
            <a:spLocks/>
          </p:cNvSpPr>
          <p:nvPr/>
        </p:nvSpPr>
        <p:spPr>
          <a:xfrm>
            <a:off x="751918" y="2278851"/>
            <a:ext cx="10993549" cy="350690"/>
          </a:xfrm>
          <a:prstGeom prst="rect">
            <a:avLst/>
          </a:prstGeom>
          <a:effectLst/>
        </p:spPr>
        <p:txBody>
          <a:bodyPr vert="horz" lIns="91440" tIns="45720" rIns="91440" bIns="45720" rtlCol="0" anchor="b">
            <a:noAutofit/>
          </a:bodyPr>
          <a:lstStyle>
            <a:lvl1pPr algn="l" defTabSz="457200" rtl="0" eaLnBrk="1" latinLnBrk="0" hangingPunct="1">
              <a:lnSpc>
                <a:spcPct val="100000"/>
              </a:lnSpc>
              <a:spcBef>
                <a:spcPct val="0"/>
              </a:spcBef>
              <a:buNone/>
              <a:defRPr sz="36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r"/>
            <a:r>
              <a:rPr lang="en-US" sz="2800" dirty="0"/>
              <a:t>Roderick Perez, </a:t>
            </a:r>
            <a:r>
              <a:rPr lang="en-US" sz="2800" dirty="0" err="1"/>
              <a:t>ph.d</a:t>
            </a:r>
            <a:endParaRPr lang="en-US" sz="2800" dirty="0"/>
          </a:p>
        </p:txBody>
      </p:sp>
      <p:sp>
        <p:nvSpPr>
          <p:cNvPr id="10" name="Subtitle 2">
            <a:extLst>
              <a:ext uri="{FF2B5EF4-FFF2-40B4-BE49-F238E27FC236}">
                <a16:creationId xmlns:a16="http://schemas.microsoft.com/office/drawing/2014/main" id="{47A7F972-3E4D-4A04-9447-81141F79934F}"/>
              </a:ext>
            </a:extLst>
          </p:cNvPr>
          <p:cNvSpPr txBox="1">
            <a:spLocks/>
          </p:cNvSpPr>
          <p:nvPr/>
        </p:nvSpPr>
        <p:spPr>
          <a:xfrm>
            <a:off x="751921" y="2557927"/>
            <a:ext cx="10993546" cy="468233"/>
          </a:xfrm>
          <a:prstGeom prst="rect">
            <a:avLst/>
          </a:prstGeom>
        </p:spPr>
        <p:txBody>
          <a:bodyPr vert="horz" lIns="91440" tIns="45720" rIns="91440" bIns="45720" rtlCol="0" anchor="t">
            <a:normAutofit/>
          </a:bodyPr>
          <a:lstStyle>
            <a:lvl1pPr marL="0" indent="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None/>
              <a:defRPr sz="1600" kern="1200" cap="all">
                <a:solidFill>
                  <a:schemeClr val="accent1"/>
                </a:solidFill>
                <a:latin typeface="+mn-lt"/>
                <a:ea typeface="+mn-ea"/>
                <a:cs typeface="+mn-cs"/>
              </a:defRPr>
            </a:lvl1pPr>
            <a:lvl2pPr marL="457200" indent="0" algn="ctr" defTabSz="457200" rtl="0" eaLnBrk="1" latinLnBrk="0" hangingPunct="1">
              <a:spcBef>
                <a:spcPct val="20000"/>
              </a:spcBef>
              <a:spcAft>
                <a:spcPts val="600"/>
              </a:spcAft>
              <a:buClr>
                <a:schemeClr val="accent1"/>
              </a:buClr>
              <a:buSzPct val="92000"/>
              <a:buFont typeface="Wingdings 2" panose="05020102010507070707" pitchFamily="18" charset="2"/>
              <a:buNone/>
              <a:defRPr sz="1400" kern="1200">
                <a:solidFill>
                  <a:schemeClr val="tx1">
                    <a:tint val="75000"/>
                  </a:schemeClr>
                </a:solidFill>
                <a:latin typeface="+mn-lt"/>
                <a:ea typeface="+mn-ea"/>
                <a:cs typeface="+mn-cs"/>
              </a:defRPr>
            </a:lvl2pPr>
            <a:lvl3pPr marL="914400" indent="0" algn="ctr" defTabSz="457200" rtl="0" eaLnBrk="1" latinLnBrk="0" hangingPunct="1">
              <a:spcBef>
                <a:spcPct val="20000"/>
              </a:spcBef>
              <a:spcAft>
                <a:spcPts val="600"/>
              </a:spcAft>
              <a:buClr>
                <a:schemeClr val="accent1"/>
              </a:buClr>
              <a:buSzPct val="92000"/>
              <a:buFont typeface="Wingdings 2" panose="05020102010507070707" pitchFamily="18" charset="2"/>
              <a:buNone/>
              <a:defRPr sz="1300" kern="1200">
                <a:solidFill>
                  <a:schemeClr val="tx1">
                    <a:tint val="75000"/>
                  </a:schemeClr>
                </a:solidFill>
                <a:latin typeface="+mn-lt"/>
                <a:ea typeface="+mn-ea"/>
                <a:cs typeface="+mn-cs"/>
              </a:defRPr>
            </a:lvl3pPr>
            <a:lvl4pPr marL="1371600" indent="0" algn="ctr" defTabSz="457200" rtl="0" eaLnBrk="1" latinLnBrk="0" hangingPunct="1">
              <a:spcBef>
                <a:spcPct val="20000"/>
              </a:spcBef>
              <a:spcAft>
                <a:spcPts val="600"/>
              </a:spcAft>
              <a:buClr>
                <a:schemeClr val="accent1"/>
              </a:buClr>
              <a:buSzPct val="92000"/>
              <a:buFont typeface="Wingdings 2" panose="05020102010507070707" pitchFamily="18" charset="2"/>
              <a:buNone/>
              <a:defRPr sz="1100" kern="1200">
                <a:solidFill>
                  <a:schemeClr val="tx1">
                    <a:tint val="75000"/>
                  </a:schemeClr>
                </a:solidFill>
                <a:latin typeface="+mn-lt"/>
                <a:ea typeface="+mn-ea"/>
                <a:cs typeface="+mn-cs"/>
              </a:defRPr>
            </a:lvl4pPr>
            <a:lvl5pPr marL="1828800" indent="0" algn="ctr" defTabSz="457200" rtl="0" eaLnBrk="1" latinLnBrk="0" hangingPunct="1">
              <a:spcBef>
                <a:spcPct val="20000"/>
              </a:spcBef>
              <a:spcAft>
                <a:spcPts val="600"/>
              </a:spcAft>
              <a:buClr>
                <a:schemeClr val="accent1"/>
              </a:buClr>
              <a:buSzPct val="92000"/>
              <a:buFont typeface="Wingdings 2" panose="05020102010507070707" pitchFamily="18" charset="2"/>
              <a:buNone/>
              <a:defRPr sz="1100" kern="1200">
                <a:solidFill>
                  <a:schemeClr val="tx1">
                    <a:tint val="75000"/>
                  </a:schemeClr>
                </a:solidFill>
                <a:latin typeface="+mn-lt"/>
                <a:ea typeface="+mn-ea"/>
                <a:cs typeface="+mn-cs"/>
              </a:defRPr>
            </a:lvl5pPr>
            <a:lvl6pPr marL="22860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9pPr>
          </a:lstStyle>
          <a:p>
            <a:pPr algn="r"/>
            <a:r>
              <a:rPr lang="en-US" sz="2000" dirty="0"/>
              <a:t>April, 22</a:t>
            </a:r>
            <a:r>
              <a:rPr lang="en-US" sz="2000" baseline="30000" dirty="0"/>
              <a:t>th</a:t>
            </a:r>
            <a:r>
              <a:rPr lang="en-US" sz="2000" dirty="0"/>
              <a:t>, 2021</a:t>
            </a:r>
          </a:p>
        </p:txBody>
      </p:sp>
    </p:spTree>
    <p:extLst>
      <p:ext uri="{BB962C8B-B14F-4D97-AF65-F5344CB8AC3E}">
        <p14:creationId xmlns:p14="http://schemas.microsoft.com/office/powerpoint/2010/main" val="24758055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DA949CA-8899-4756-A2F2-628F88DE767E}"/>
              </a:ext>
            </a:extLst>
          </p:cNvPr>
          <p:cNvSpPr>
            <a:spLocks noGrp="1"/>
          </p:cNvSpPr>
          <p:nvPr>
            <p:ph idx="1"/>
          </p:nvPr>
        </p:nvSpPr>
        <p:spPr>
          <a:xfrm>
            <a:off x="4336869" y="705394"/>
            <a:ext cx="7567747" cy="6026331"/>
          </a:xfrm>
        </p:spPr>
        <p:txBody>
          <a:bodyPr>
            <a:normAutofit fontScale="77500" lnSpcReduction="20000"/>
          </a:bodyPr>
          <a:lstStyle/>
          <a:p>
            <a:r>
              <a:rPr lang="en-US" sz="3200" dirty="0"/>
              <a:t>Alternative that does not require labeled corpora</a:t>
            </a:r>
          </a:p>
          <a:p>
            <a:r>
              <a:rPr lang="en-US" sz="3200" dirty="0"/>
              <a:t>Avoid domain dependence of Automatic Content Extraction (ACE) -&gt; Supervised Learning</a:t>
            </a:r>
          </a:p>
          <a:p>
            <a:r>
              <a:rPr lang="en-US" sz="3200" dirty="0"/>
              <a:t>Allowing the use of corpora of any size</a:t>
            </a:r>
          </a:p>
          <a:p>
            <a:endParaRPr lang="en-US" sz="3200" dirty="0"/>
          </a:p>
          <a:p>
            <a:r>
              <a:rPr lang="en-US" sz="3200" u="sng" dirty="0"/>
              <a:t>Data Source</a:t>
            </a:r>
            <a:r>
              <a:rPr lang="en-US" sz="3200" dirty="0"/>
              <a:t>:</a:t>
            </a:r>
          </a:p>
          <a:p>
            <a:pPr lvl="1"/>
            <a:r>
              <a:rPr lang="en-US" sz="3000" dirty="0" err="1"/>
              <a:t>FreeBase</a:t>
            </a:r>
            <a:endParaRPr lang="en-US" sz="3000" dirty="0"/>
          </a:p>
          <a:p>
            <a:endParaRPr lang="en-US" sz="3200" dirty="0"/>
          </a:p>
          <a:p>
            <a:r>
              <a:rPr lang="en-US" sz="3200" u="sng" dirty="0"/>
              <a:t>Results</a:t>
            </a:r>
            <a:r>
              <a:rPr lang="en-US" sz="3200" dirty="0"/>
              <a:t>:</a:t>
            </a:r>
          </a:p>
          <a:p>
            <a:pPr lvl="1"/>
            <a:r>
              <a:rPr lang="en-US" sz="3000" dirty="0"/>
              <a:t>Extract 10,000 instances</a:t>
            </a:r>
          </a:p>
          <a:p>
            <a:pPr lvl="1"/>
            <a:r>
              <a:rPr lang="en-US" sz="3000" dirty="0"/>
              <a:t>Precision: 67.6%</a:t>
            </a:r>
          </a:p>
          <a:p>
            <a:pPr lvl="1"/>
            <a:r>
              <a:rPr lang="en-US" sz="3000" dirty="0"/>
              <a:t>Syntactic parse features are helpful for relations that are ambiguous or lexically distant </a:t>
            </a:r>
            <a:endParaRPr lang="es-CO" sz="3000" dirty="0"/>
          </a:p>
        </p:txBody>
      </p:sp>
      <p:sp>
        <p:nvSpPr>
          <p:cNvPr id="15" name="Title 1">
            <a:extLst>
              <a:ext uri="{FF2B5EF4-FFF2-40B4-BE49-F238E27FC236}">
                <a16:creationId xmlns:a16="http://schemas.microsoft.com/office/drawing/2014/main" id="{A5C9F498-6051-474E-8EEB-BE9EA2EBE04C}"/>
              </a:ext>
            </a:extLst>
          </p:cNvPr>
          <p:cNvSpPr>
            <a:spLocks noGrp="1"/>
          </p:cNvSpPr>
          <p:nvPr>
            <p:ph type="title"/>
          </p:nvPr>
        </p:nvSpPr>
        <p:spPr>
          <a:xfrm>
            <a:off x="767857" y="933450"/>
            <a:ext cx="3031852" cy="1722419"/>
          </a:xfrm>
        </p:spPr>
        <p:txBody>
          <a:bodyPr/>
          <a:lstStyle/>
          <a:p>
            <a:r>
              <a:rPr lang="en-US" dirty="0"/>
              <a:t>abstract</a:t>
            </a:r>
            <a:endParaRPr lang="es-CO" dirty="0"/>
          </a:p>
        </p:txBody>
      </p:sp>
      <p:sp>
        <p:nvSpPr>
          <p:cNvPr id="16" name="Text Placeholder 3">
            <a:extLst>
              <a:ext uri="{FF2B5EF4-FFF2-40B4-BE49-F238E27FC236}">
                <a16:creationId xmlns:a16="http://schemas.microsoft.com/office/drawing/2014/main" id="{7A4165A4-2008-4C6C-ADF7-50079F1D618F}"/>
              </a:ext>
            </a:extLst>
          </p:cNvPr>
          <p:cNvSpPr>
            <a:spLocks noGrp="1"/>
          </p:cNvSpPr>
          <p:nvPr>
            <p:ph type="body" sz="half" idx="2"/>
          </p:nvPr>
        </p:nvSpPr>
        <p:spPr>
          <a:xfrm>
            <a:off x="767857" y="2836654"/>
            <a:ext cx="3031852" cy="3001392"/>
          </a:xfrm>
        </p:spPr>
        <p:txBody>
          <a:bodyPr/>
          <a:lstStyle/>
          <a:p>
            <a:r>
              <a:rPr lang="en-US" dirty="0"/>
              <a:t>Distant supervision for relation extraction without labeled data (2009)</a:t>
            </a:r>
          </a:p>
          <a:p>
            <a:endParaRPr lang="en-US" dirty="0"/>
          </a:p>
          <a:p>
            <a:r>
              <a:rPr lang="en-US" dirty="0"/>
              <a:t>Authors: Mike Mintz, Steven Bills, Rion Snow, Dan </a:t>
            </a:r>
            <a:r>
              <a:rPr lang="en-US" dirty="0" err="1"/>
              <a:t>Jurafsky</a:t>
            </a:r>
            <a:endParaRPr lang="en-US" dirty="0"/>
          </a:p>
        </p:txBody>
      </p:sp>
    </p:spTree>
    <p:extLst>
      <p:ext uri="{BB962C8B-B14F-4D97-AF65-F5344CB8AC3E}">
        <p14:creationId xmlns:p14="http://schemas.microsoft.com/office/powerpoint/2010/main" val="11353522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62972-3449-42D1-8185-B4BEFD52AB44}"/>
              </a:ext>
            </a:extLst>
          </p:cNvPr>
          <p:cNvSpPr>
            <a:spLocks noGrp="1"/>
          </p:cNvSpPr>
          <p:nvPr>
            <p:ph type="title"/>
          </p:nvPr>
        </p:nvSpPr>
        <p:spPr>
          <a:xfrm>
            <a:off x="581192" y="702156"/>
            <a:ext cx="11029616" cy="908930"/>
          </a:xfrm>
        </p:spPr>
        <p:txBody>
          <a:bodyPr>
            <a:normAutofit/>
          </a:bodyPr>
          <a:lstStyle/>
          <a:p>
            <a:r>
              <a:rPr lang="en-US" dirty="0"/>
              <a:t>Freebase</a:t>
            </a:r>
          </a:p>
        </p:txBody>
      </p:sp>
      <p:pic>
        <p:nvPicPr>
          <p:cNvPr id="12" name="Content Placeholder 11">
            <a:extLst>
              <a:ext uri="{FF2B5EF4-FFF2-40B4-BE49-F238E27FC236}">
                <a16:creationId xmlns:a16="http://schemas.microsoft.com/office/drawing/2014/main" id="{CC720A08-5948-4C74-861C-15C83082DDDA}"/>
              </a:ext>
            </a:extLst>
          </p:cNvPr>
          <p:cNvPicPr>
            <a:picLocks noGrp="1" noChangeAspect="1"/>
          </p:cNvPicPr>
          <p:nvPr>
            <p:ph idx="1"/>
          </p:nvPr>
        </p:nvPicPr>
        <p:blipFill>
          <a:blip r:embed="rId3"/>
          <a:stretch>
            <a:fillRect/>
          </a:stretch>
        </p:blipFill>
        <p:spPr>
          <a:xfrm>
            <a:off x="7983346" y="702156"/>
            <a:ext cx="3627462" cy="667453"/>
          </a:xfrm>
        </p:spPr>
      </p:pic>
      <p:pic>
        <p:nvPicPr>
          <p:cNvPr id="3" name="Picture 2">
            <a:extLst>
              <a:ext uri="{FF2B5EF4-FFF2-40B4-BE49-F238E27FC236}">
                <a16:creationId xmlns:a16="http://schemas.microsoft.com/office/drawing/2014/main" id="{3C69BDD7-D098-437E-99D8-D63D4E552E35}"/>
              </a:ext>
            </a:extLst>
          </p:cNvPr>
          <p:cNvPicPr>
            <a:picLocks noChangeAspect="1"/>
          </p:cNvPicPr>
          <p:nvPr/>
        </p:nvPicPr>
        <p:blipFill rotWithShape="1">
          <a:blip r:embed="rId4"/>
          <a:srcRect b="15112"/>
          <a:stretch/>
        </p:blipFill>
        <p:spPr>
          <a:xfrm>
            <a:off x="1114360" y="1843946"/>
            <a:ext cx="1693808" cy="1815164"/>
          </a:xfrm>
          <a:prstGeom prst="ellipse">
            <a:avLst/>
          </a:prstGeom>
          <a:ln w="12700" cap="rnd">
            <a:solidFill>
              <a:srgbClr val="333333"/>
            </a:solidFill>
          </a:ln>
          <a:effectLst/>
          <a:scene3d>
            <a:camera prst="orthographicFront"/>
            <a:lightRig rig="contrasting" dir="t">
              <a:rot lat="0" lon="0" rev="3000000"/>
            </a:lightRig>
          </a:scene3d>
          <a:sp3d contourW="7620">
            <a:bevelT w="95250" h="31750"/>
            <a:contourClr>
              <a:srgbClr val="333333"/>
            </a:contourClr>
          </a:sp3d>
        </p:spPr>
      </p:pic>
      <p:sp>
        <p:nvSpPr>
          <p:cNvPr id="28" name="TextBox 27">
            <a:extLst>
              <a:ext uri="{FF2B5EF4-FFF2-40B4-BE49-F238E27FC236}">
                <a16:creationId xmlns:a16="http://schemas.microsoft.com/office/drawing/2014/main" id="{0CADFE15-B304-4FB3-B64C-AA9DB4343B46}"/>
              </a:ext>
            </a:extLst>
          </p:cNvPr>
          <p:cNvSpPr txBox="1"/>
          <p:nvPr/>
        </p:nvSpPr>
        <p:spPr>
          <a:xfrm>
            <a:off x="1520985" y="4003695"/>
            <a:ext cx="880559" cy="584775"/>
          </a:xfrm>
          <a:prstGeom prst="rect">
            <a:avLst/>
          </a:prstGeom>
          <a:noFill/>
          <a:ln>
            <a:solidFill>
              <a:srgbClr val="FF0000"/>
            </a:solidFill>
          </a:ln>
        </p:spPr>
        <p:txBody>
          <a:bodyPr wrap="square">
            <a:spAutoFit/>
          </a:bodyPr>
          <a:lstStyle/>
          <a:p>
            <a:pPr algn="ctr"/>
            <a:r>
              <a:rPr lang="en-US" sz="1600" dirty="0"/>
              <a:t>Edwin Hubble</a:t>
            </a:r>
          </a:p>
        </p:txBody>
      </p:sp>
      <p:grpSp>
        <p:nvGrpSpPr>
          <p:cNvPr id="14" name="Group 13">
            <a:extLst>
              <a:ext uri="{FF2B5EF4-FFF2-40B4-BE49-F238E27FC236}">
                <a16:creationId xmlns:a16="http://schemas.microsoft.com/office/drawing/2014/main" id="{E2846B22-2454-497D-AD06-12A6DAF3E20F}"/>
              </a:ext>
            </a:extLst>
          </p:cNvPr>
          <p:cNvGrpSpPr/>
          <p:nvPr/>
        </p:nvGrpSpPr>
        <p:grpSpPr>
          <a:xfrm>
            <a:off x="276704" y="4125125"/>
            <a:ext cx="6408576" cy="340695"/>
            <a:chOff x="22704" y="4073616"/>
            <a:chExt cx="6408576" cy="197565"/>
          </a:xfrm>
        </p:grpSpPr>
        <p:sp>
          <p:nvSpPr>
            <p:cNvPr id="25" name="TextBox 24">
              <a:extLst>
                <a:ext uri="{FF2B5EF4-FFF2-40B4-BE49-F238E27FC236}">
                  <a16:creationId xmlns:a16="http://schemas.microsoft.com/office/drawing/2014/main" id="{53CD0CA0-9AA8-4AAA-BD34-0559A29EDA2B}"/>
                </a:ext>
              </a:extLst>
            </p:cNvPr>
            <p:cNvSpPr txBox="1"/>
            <p:nvPr/>
          </p:nvSpPr>
          <p:spPr>
            <a:xfrm>
              <a:off x="22704" y="4074810"/>
              <a:ext cx="1216773" cy="196323"/>
            </a:xfrm>
            <a:prstGeom prst="rect">
              <a:avLst/>
            </a:prstGeom>
            <a:noFill/>
            <a:ln>
              <a:solidFill>
                <a:schemeClr val="tx1"/>
              </a:solidFill>
            </a:ln>
          </p:spPr>
          <p:txBody>
            <a:bodyPr wrap="square" anchor="ctr">
              <a:spAutoFit/>
            </a:bodyPr>
            <a:lstStyle/>
            <a:p>
              <a:pPr algn="ctr"/>
              <a:r>
                <a:rPr lang="en-US" sz="1600" dirty="0"/>
                <a:t>Astronomer</a:t>
              </a:r>
            </a:p>
          </p:txBody>
        </p:sp>
        <p:sp>
          <p:nvSpPr>
            <p:cNvPr id="30" name="TextBox 29">
              <a:extLst>
                <a:ext uri="{FF2B5EF4-FFF2-40B4-BE49-F238E27FC236}">
                  <a16:creationId xmlns:a16="http://schemas.microsoft.com/office/drawing/2014/main" id="{A2A6DC73-E83E-4859-B9B2-84FEAAD896AF}"/>
                </a:ext>
              </a:extLst>
            </p:cNvPr>
            <p:cNvSpPr txBox="1"/>
            <p:nvPr/>
          </p:nvSpPr>
          <p:spPr>
            <a:xfrm>
              <a:off x="2170712" y="4074858"/>
              <a:ext cx="543503" cy="196323"/>
            </a:xfrm>
            <a:prstGeom prst="rect">
              <a:avLst/>
            </a:prstGeom>
            <a:solidFill>
              <a:srgbClr val="92D050"/>
            </a:solidFill>
            <a:ln>
              <a:solidFill>
                <a:schemeClr val="tx1"/>
              </a:solidFill>
            </a:ln>
          </p:spPr>
          <p:txBody>
            <a:bodyPr wrap="square" anchor="ctr">
              <a:spAutoFit/>
            </a:bodyPr>
            <a:lstStyle/>
            <a:p>
              <a:pPr algn="ctr"/>
              <a:r>
                <a:rPr lang="en-US" sz="1600" dirty="0"/>
                <a:t>was</a:t>
              </a:r>
            </a:p>
          </p:txBody>
        </p:sp>
        <p:sp>
          <p:nvSpPr>
            <p:cNvPr id="36" name="TextBox 35">
              <a:extLst>
                <a:ext uri="{FF2B5EF4-FFF2-40B4-BE49-F238E27FC236}">
                  <a16:creationId xmlns:a16="http://schemas.microsoft.com/office/drawing/2014/main" id="{2934F69B-0A0A-4656-97A8-D9E10D111927}"/>
                </a:ext>
              </a:extLst>
            </p:cNvPr>
            <p:cNvSpPr txBox="1"/>
            <p:nvPr/>
          </p:nvSpPr>
          <p:spPr>
            <a:xfrm>
              <a:off x="2765603" y="4074810"/>
              <a:ext cx="608449" cy="196323"/>
            </a:xfrm>
            <a:prstGeom prst="rect">
              <a:avLst/>
            </a:prstGeom>
            <a:solidFill>
              <a:srgbClr val="92D050"/>
            </a:solidFill>
            <a:ln>
              <a:solidFill>
                <a:schemeClr val="tx1"/>
              </a:solidFill>
            </a:ln>
          </p:spPr>
          <p:txBody>
            <a:bodyPr wrap="square" anchor="ctr">
              <a:spAutoFit/>
            </a:bodyPr>
            <a:lstStyle/>
            <a:p>
              <a:pPr algn="ctr"/>
              <a:r>
                <a:rPr lang="en-US" sz="1600" dirty="0"/>
                <a:t>born</a:t>
              </a:r>
            </a:p>
          </p:txBody>
        </p:sp>
        <p:sp>
          <p:nvSpPr>
            <p:cNvPr id="37" name="TextBox 36">
              <a:extLst>
                <a:ext uri="{FF2B5EF4-FFF2-40B4-BE49-F238E27FC236}">
                  <a16:creationId xmlns:a16="http://schemas.microsoft.com/office/drawing/2014/main" id="{C7071044-7AB9-4B0A-BC8E-6C7B0F27F8EE}"/>
                </a:ext>
              </a:extLst>
            </p:cNvPr>
            <p:cNvSpPr txBox="1"/>
            <p:nvPr/>
          </p:nvSpPr>
          <p:spPr>
            <a:xfrm>
              <a:off x="3411295" y="4074014"/>
              <a:ext cx="439346" cy="196323"/>
            </a:xfrm>
            <a:prstGeom prst="rect">
              <a:avLst/>
            </a:prstGeom>
            <a:solidFill>
              <a:srgbClr val="FFC000"/>
            </a:solidFill>
            <a:ln>
              <a:solidFill>
                <a:schemeClr val="tx1"/>
              </a:solidFill>
            </a:ln>
          </p:spPr>
          <p:txBody>
            <a:bodyPr wrap="square" anchor="ctr">
              <a:spAutoFit/>
            </a:bodyPr>
            <a:lstStyle/>
            <a:p>
              <a:pPr algn="ctr"/>
              <a:r>
                <a:rPr lang="en-US" sz="1600" dirty="0"/>
                <a:t>in</a:t>
              </a:r>
            </a:p>
          </p:txBody>
        </p:sp>
        <p:sp>
          <p:nvSpPr>
            <p:cNvPr id="41" name="TextBox 40">
              <a:extLst>
                <a:ext uri="{FF2B5EF4-FFF2-40B4-BE49-F238E27FC236}">
                  <a16:creationId xmlns:a16="http://schemas.microsoft.com/office/drawing/2014/main" id="{D1FFC68B-C1C6-4CC3-87D3-B901E6D1143E}"/>
                </a:ext>
              </a:extLst>
            </p:cNvPr>
            <p:cNvSpPr txBox="1"/>
            <p:nvPr/>
          </p:nvSpPr>
          <p:spPr>
            <a:xfrm>
              <a:off x="3903380" y="4073616"/>
              <a:ext cx="1177505" cy="196323"/>
            </a:xfrm>
            <a:prstGeom prst="rect">
              <a:avLst/>
            </a:prstGeom>
            <a:noFill/>
            <a:ln>
              <a:solidFill>
                <a:srgbClr val="FF0000"/>
              </a:solidFill>
            </a:ln>
          </p:spPr>
          <p:txBody>
            <a:bodyPr wrap="square" anchor="ctr">
              <a:spAutoFit/>
            </a:bodyPr>
            <a:lstStyle/>
            <a:p>
              <a:pPr algn="ctr"/>
              <a:r>
                <a:rPr lang="en-US" sz="1600" dirty="0"/>
                <a:t>Marshfield</a:t>
              </a:r>
            </a:p>
          </p:txBody>
        </p:sp>
        <p:sp>
          <p:nvSpPr>
            <p:cNvPr id="42" name="TextBox 41">
              <a:extLst>
                <a:ext uri="{FF2B5EF4-FFF2-40B4-BE49-F238E27FC236}">
                  <a16:creationId xmlns:a16="http://schemas.microsoft.com/office/drawing/2014/main" id="{92A3FA01-CC03-4DC4-A817-7C2D57C0241B}"/>
                </a:ext>
              </a:extLst>
            </p:cNvPr>
            <p:cNvSpPr txBox="1"/>
            <p:nvPr/>
          </p:nvSpPr>
          <p:spPr>
            <a:xfrm>
              <a:off x="5107023" y="4073616"/>
              <a:ext cx="198088" cy="196323"/>
            </a:xfrm>
            <a:prstGeom prst="rect">
              <a:avLst/>
            </a:prstGeom>
            <a:noFill/>
            <a:ln>
              <a:solidFill>
                <a:schemeClr val="tx1"/>
              </a:solidFill>
            </a:ln>
          </p:spPr>
          <p:txBody>
            <a:bodyPr wrap="square" anchor="ctr">
              <a:spAutoFit/>
            </a:bodyPr>
            <a:lstStyle/>
            <a:p>
              <a:pPr algn="ctr"/>
              <a:r>
                <a:rPr lang="en-US" sz="1600" dirty="0"/>
                <a:t>,</a:t>
              </a:r>
            </a:p>
          </p:txBody>
        </p:sp>
        <p:sp>
          <p:nvSpPr>
            <p:cNvPr id="43" name="TextBox 42">
              <a:extLst>
                <a:ext uri="{FF2B5EF4-FFF2-40B4-BE49-F238E27FC236}">
                  <a16:creationId xmlns:a16="http://schemas.microsoft.com/office/drawing/2014/main" id="{16099233-72A6-4AEF-8558-34506CAB2F6F}"/>
                </a:ext>
              </a:extLst>
            </p:cNvPr>
            <p:cNvSpPr txBox="1"/>
            <p:nvPr/>
          </p:nvSpPr>
          <p:spPr>
            <a:xfrm>
              <a:off x="5350347" y="4073616"/>
              <a:ext cx="1080933" cy="196323"/>
            </a:xfrm>
            <a:prstGeom prst="rect">
              <a:avLst/>
            </a:prstGeom>
            <a:noFill/>
            <a:ln>
              <a:solidFill>
                <a:srgbClr val="FF0000"/>
              </a:solidFill>
            </a:ln>
          </p:spPr>
          <p:txBody>
            <a:bodyPr wrap="square" anchor="ctr">
              <a:spAutoFit/>
            </a:bodyPr>
            <a:lstStyle/>
            <a:p>
              <a:pPr algn="ctr"/>
              <a:r>
                <a:rPr lang="en-US" sz="1600" dirty="0"/>
                <a:t>Missouri</a:t>
              </a:r>
            </a:p>
          </p:txBody>
        </p:sp>
      </p:grpSp>
      <p:sp>
        <p:nvSpPr>
          <p:cNvPr id="44" name="TextBox 43">
            <a:extLst>
              <a:ext uri="{FF2B5EF4-FFF2-40B4-BE49-F238E27FC236}">
                <a16:creationId xmlns:a16="http://schemas.microsoft.com/office/drawing/2014/main" id="{38A60503-0069-486F-9C6E-77FEE22D6A81}"/>
              </a:ext>
            </a:extLst>
          </p:cNvPr>
          <p:cNvSpPr txBox="1"/>
          <p:nvPr/>
        </p:nvSpPr>
        <p:spPr>
          <a:xfrm>
            <a:off x="1804527" y="3679142"/>
            <a:ext cx="596638" cy="261610"/>
          </a:xfrm>
          <a:prstGeom prst="rect">
            <a:avLst/>
          </a:prstGeom>
          <a:noFill/>
        </p:spPr>
        <p:txBody>
          <a:bodyPr wrap="none" rtlCol="0">
            <a:spAutoFit/>
          </a:bodyPr>
          <a:lstStyle/>
          <a:p>
            <a:r>
              <a:rPr lang="en-US" sz="1100" dirty="0">
                <a:solidFill>
                  <a:srgbClr val="FF0000"/>
                </a:solidFill>
              </a:rPr>
              <a:t>entity1</a:t>
            </a:r>
            <a:endParaRPr lang="es-CO" sz="1100" dirty="0">
              <a:solidFill>
                <a:srgbClr val="FF0000"/>
              </a:solidFill>
            </a:endParaRPr>
          </a:p>
        </p:txBody>
      </p:sp>
      <p:sp>
        <p:nvSpPr>
          <p:cNvPr id="45" name="TextBox 44">
            <a:extLst>
              <a:ext uri="{FF2B5EF4-FFF2-40B4-BE49-F238E27FC236}">
                <a16:creationId xmlns:a16="http://schemas.microsoft.com/office/drawing/2014/main" id="{B423F86F-CC19-4E83-8C69-03E31D0555B6}"/>
              </a:ext>
            </a:extLst>
          </p:cNvPr>
          <p:cNvSpPr txBox="1"/>
          <p:nvPr/>
        </p:nvSpPr>
        <p:spPr>
          <a:xfrm>
            <a:off x="4825787" y="3679142"/>
            <a:ext cx="596638" cy="261610"/>
          </a:xfrm>
          <a:prstGeom prst="rect">
            <a:avLst/>
          </a:prstGeom>
          <a:noFill/>
        </p:spPr>
        <p:txBody>
          <a:bodyPr wrap="none" rtlCol="0">
            <a:spAutoFit/>
          </a:bodyPr>
          <a:lstStyle/>
          <a:p>
            <a:r>
              <a:rPr lang="en-US" sz="1100" dirty="0">
                <a:solidFill>
                  <a:srgbClr val="FF0000"/>
                </a:solidFill>
              </a:rPr>
              <a:t>entity2</a:t>
            </a:r>
            <a:endParaRPr lang="es-CO" sz="1100" dirty="0">
              <a:solidFill>
                <a:srgbClr val="FF0000"/>
              </a:solidFill>
            </a:endParaRPr>
          </a:p>
        </p:txBody>
      </p:sp>
      <p:sp>
        <p:nvSpPr>
          <p:cNvPr id="46" name="TextBox 45">
            <a:extLst>
              <a:ext uri="{FF2B5EF4-FFF2-40B4-BE49-F238E27FC236}">
                <a16:creationId xmlns:a16="http://schemas.microsoft.com/office/drawing/2014/main" id="{CFC21298-3FF3-4CB4-9370-ED1EDE52357F}"/>
              </a:ext>
            </a:extLst>
          </p:cNvPr>
          <p:cNvSpPr txBox="1"/>
          <p:nvPr/>
        </p:nvSpPr>
        <p:spPr>
          <a:xfrm>
            <a:off x="5959385" y="3679142"/>
            <a:ext cx="596638" cy="261610"/>
          </a:xfrm>
          <a:prstGeom prst="rect">
            <a:avLst/>
          </a:prstGeom>
          <a:noFill/>
        </p:spPr>
        <p:txBody>
          <a:bodyPr wrap="none" rtlCol="0">
            <a:spAutoFit/>
          </a:bodyPr>
          <a:lstStyle/>
          <a:p>
            <a:r>
              <a:rPr lang="en-US" sz="1100" dirty="0">
                <a:solidFill>
                  <a:srgbClr val="FF0000"/>
                </a:solidFill>
              </a:rPr>
              <a:t>entity3</a:t>
            </a:r>
            <a:endParaRPr lang="es-CO" sz="1100" dirty="0">
              <a:solidFill>
                <a:srgbClr val="FF0000"/>
              </a:solidFill>
            </a:endParaRPr>
          </a:p>
        </p:txBody>
      </p:sp>
      <p:sp>
        <p:nvSpPr>
          <p:cNvPr id="47" name="TextBox 46">
            <a:extLst>
              <a:ext uri="{FF2B5EF4-FFF2-40B4-BE49-F238E27FC236}">
                <a16:creationId xmlns:a16="http://schemas.microsoft.com/office/drawing/2014/main" id="{04656F96-DB5C-4B47-B330-6678D4CA49FB}"/>
              </a:ext>
            </a:extLst>
          </p:cNvPr>
          <p:cNvSpPr txBox="1"/>
          <p:nvPr/>
        </p:nvSpPr>
        <p:spPr>
          <a:xfrm>
            <a:off x="2764824" y="3679142"/>
            <a:ext cx="444352" cy="261610"/>
          </a:xfrm>
          <a:prstGeom prst="rect">
            <a:avLst/>
          </a:prstGeom>
          <a:noFill/>
        </p:spPr>
        <p:txBody>
          <a:bodyPr wrap="none" rtlCol="0">
            <a:spAutoFit/>
          </a:bodyPr>
          <a:lstStyle/>
          <a:p>
            <a:r>
              <a:rPr lang="en-US" sz="1100" dirty="0">
                <a:solidFill>
                  <a:srgbClr val="92D050"/>
                </a:solidFill>
              </a:rPr>
              <a:t>verb</a:t>
            </a:r>
            <a:endParaRPr lang="es-CO" sz="1100" dirty="0">
              <a:solidFill>
                <a:srgbClr val="92D050"/>
              </a:solidFill>
            </a:endParaRPr>
          </a:p>
        </p:txBody>
      </p:sp>
      <p:sp>
        <p:nvSpPr>
          <p:cNvPr id="48" name="TextBox 47">
            <a:extLst>
              <a:ext uri="{FF2B5EF4-FFF2-40B4-BE49-F238E27FC236}">
                <a16:creationId xmlns:a16="http://schemas.microsoft.com/office/drawing/2014/main" id="{029E1C71-5F03-4A68-B1F5-E2FA0F49B710}"/>
              </a:ext>
            </a:extLst>
          </p:cNvPr>
          <p:cNvSpPr txBox="1"/>
          <p:nvPr/>
        </p:nvSpPr>
        <p:spPr>
          <a:xfrm>
            <a:off x="3320854" y="3679142"/>
            <a:ext cx="444352" cy="261610"/>
          </a:xfrm>
          <a:prstGeom prst="rect">
            <a:avLst/>
          </a:prstGeom>
          <a:noFill/>
        </p:spPr>
        <p:txBody>
          <a:bodyPr wrap="none" rtlCol="0">
            <a:spAutoFit/>
          </a:bodyPr>
          <a:lstStyle/>
          <a:p>
            <a:r>
              <a:rPr lang="en-US" sz="1100" dirty="0">
                <a:solidFill>
                  <a:srgbClr val="92D050"/>
                </a:solidFill>
              </a:rPr>
              <a:t>verb</a:t>
            </a:r>
            <a:endParaRPr lang="es-CO" sz="1100" dirty="0">
              <a:solidFill>
                <a:srgbClr val="92D050"/>
              </a:solidFill>
            </a:endParaRPr>
          </a:p>
        </p:txBody>
      </p:sp>
      <p:sp>
        <p:nvSpPr>
          <p:cNvPr id="49" name="TextBox 48">
            <a:extLst>
              <a:ext uri="{FF2B5EF4-FFF2-40B4-BE49-F238E27FC236}">
                <a16:creationId xmlns:a16="http://schemas.microsoft.com/office/drawing/2014/main" id="{2DF499DA-84A4-4BB3-AC65-C2DD0C22BFAF}"/>
              </a:ext>
            </a:extLst>
          </p:cNvPr>
          <p:cNvSpPr txBox="1"/>
          <p:nvPr/>
        </p:nvSpPr>
        <p:spPr>
          <a:xfrm>
            <a:off x="3798768" y="3679142"/>
            <a:ext cx="853119" cy="261610"/>
          </a:xfrm>
          <a:prstGeom prst="rect">
            <a:avLst/>
          </a:prstGeom>
          <a:noFill/>
        </p:spPr>
        <p:txBody>
          <a:bodyPr wrap="none" rtlCol="0">
            <a:spAutoFit/>
          </a:bodyPr>
          <a:lstStyle/>
          <a:p>
            <a:r>
              <a:rPr lang="en-US" sz="1100" dirty="0">
                <a:solidFill>
                  <a:srgbClr val="FFC000"/>
                </a:solidFill>
              </a:rPr>
              <a:t>preposition</a:t>
            </a:r>
            <a:endParaRPr lang="es-CO" sz="1100" dirty="0">
              <a:solidFill>
                <a:srgbClr val="FFC000"/>
              </a:solidFill>
            </a:endParaRPr>
          </a:p>
        </p:txBody>
      </p:sp>
      <p:pic>
        <p:nvPicPr>
          <p:cNvPr id="5" name="Picture 4">
            <a:extLst>
              <a:ext uri="{FF2B5EF4-FFF2-40B4-BE49-F238E27FC236}">
                <a16:creationId xmlns:a16="http://schemas.microsoft.com/office/drawing/2014/main" id="{62743145-34EB-4BF1-AA27-874D4E355F20}"/>
              </a:ext>
            </a:extLst>
          </p:cNvPr>
          <p:cNvPicPr>
            <a:picLocks noChangeAspect="1"/>
          </p:cNvPicPr>
          <p:nvPr/>
        </p:nvPicPr>
        <p:blipFill rotWithShape="1">
          <a:blip r:embed="rId5"/>
          <a:srcRect l="42583" t="12592" b="17630"/>
          <a:stretch/>
        </p:blipFill>
        <p:spPr>
          <a:xfrm>
            <a:off x="4403339" y="1895059"/>
            <a:ext cx="2032312" cy="1675631"/>
          </a:xfrm>
          <a:prstGeom prst="ellipse">
            <a:avLst/>
          </a:prstGeom>
          <a:ln w="12700" cap="rnd">
            <a:solidFill>
              <a:srgbClr val="333333"/>
            </a:solidFill>
          </a:ln>
          <a:effectLst/>
          <a:scene3d>
            <a:camera prst="orthographicFront"/>
            <a:lightRig rig="contrasting" dir="t">
              <a:rot lat="0" lon="0" rev="3000000"/>
            </a:lightRig>
          </a:scene3d>
          <a:sp3d contourW="7620">
            <a:bevelT w="95250" h="31750"/>
            <a:contourClr>
              <a:srgbClr val="333333"/>
            </a:contourClr>
          </a:sp3d>
        </p:spPr>
      </p:pic>
      <p:cxnSp>
        <p:nvCxnSpPr>
          <p:cNvPr id="7" name="Straight Arrow Connector 6">
            <a:extLst>
              <a:ext uri="{FF2B5EF4-FFF2-40B4-BE49-F238E27FC236}">
                <a16:creationId xmlns:a16="http://schemas.microsoft.com/office/drawing/2014/main" id="{606E25EB-98D0-483D-9263-450A73BD4DFE}"/>
              </a:ext>
            </a:extLst>
          </p:cNvPr>
          <p:cNvCxnSpPr>
            <a:cxnSpLocks/>
          </p:cNvCxnSpPr>
          <p:nvPr/>
        </p:nvCxnSpPr>
        <p:spPr>
          <a:xfrm>
            <a:off x="2987000" y="2863252"/>
            <a:ext cx="1238327"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051DB5A-2F94-4E1F-924C-71F3B0650E8B}"/>
              </a:ext>
            </a:extLst>
          </p:cNvPr>
          <p:cNvSpPr txBox="1"/>
          <p:nvPr/>
        </p:nvSpPr>
        <p:spPr>
          <a:xfrm>
            <a:off x="49407" y="5052432"/>
            <a:ext cx="6662576" cy="523220"/>
          </a:xfrm>
          <a:prstGeom prst="rect">
            <a:avLst/>
          </a:prstGeom>
          <a:noFill/>
        </p:spPr>
        <p:txBody>
          <a:bodyPr wrap="square" rtlCol="0">
            <a:spAutoFit/>
          </a:bodyPr>
          <a:lstStyle/>
          <a:p>
            <a:pPr algn="ctr"/>
            <a:r>
              <a:rPr lang="en-US" sz="2800" dirty="0"/>
              <a:t>Freebase </a:t>
            </a:r>
            <a:r>
              <a:rPr lang="en-US" sz="2800" u="sng" dirty="0"/>
              <a:t>only</a:t>
            </a:r>
            <a:r>
              <a:rPr lang="en-US" sz="2800" dirty="0"/>
              <a:t> contains </a:t>
            </a:r>
            <a:r>
              <a:rPr lang="en-US" sz="2800" b="1" dirty="0"/>
              <a:t>NODES</a:t>
            </a:r>
            <a:r>
              <a:rPr lang="en-US" sz="2800" dirty="0"/>
              <a:t> and </a:t>
            </a:r>
            <a:r>
              <a:rPr lang="en-US" sz="2800" b="1" dirty="0"/>
              <a:t>LINKS</a:t>
            </a:r>
            <a:endParaRPr lang="es-CO" sz="2800" b="1" dirty="0"/>
          </a:p>
        </p:txBody>
      </p:sp>
      <p:grpSp>
        <p:nvGrpSpPr>
          <p:cNvPr id="13" name="Group 12">
            <a:extLst>
              <a:ext uri="{FF2B5EF4-FFF2-40B4-BE49-F238E27FC236}">
                <a16:creationId xmlns:a16="http://schemas.microsoft.com/office/drawing/2014/main" id="{AD63B206-F6E7-4FD0-B493-F9A3CA288496}"/>
              </a:ext>
            </a:extLst>
          </p:cNvPr>
          <p:cNvGrpSpPr/>
          <p:nvPr/>
        </p:nvGrpSpPr>
        <p:grpSpPr>
          <a:xfrm>
            <a:off x="6992503" y="1865023"/>
            <a:ext cx="5121695" cy="3787573"/>
            <a:chOff x="5274777" y="1576791"/>
            <a:chExt cx="6917223" cy="5115394"/>
          </a:xfrm>
        </p:grpSpPr>
        <p:pic>
          <p:nvPicPr>
            <p:cNvPr id="53" name="Picture 52">
              <a:extLst>
                <a:ext uri="{FF2B5EF4-FFF2-40B4-BE49-F238E27FC236}">
                  <a16:creationId xmlns:a16="http://schemas.microsoft.com/office/drawing/2014/main" id="{919AD243-40B4-40A9-8061-B78F3BCCFDAC}"/>
                </a:ext>
              </a:extLst>
            </p:cNvPr>
            <p:cNvPicPr>
              <a:picLocks noChangeAspect="1"/>
            </p:cNvPicPr>
            <p:nvPr/>
          </p:nvPicPr>
          <p:blipFill>
            <a:blip r:embed="rId6"/>
            <a:stretch>
              <a:fillRect/>
            </a:stretch>
          </p:blipFill>
          <p:spPr>
            <a:xfrm>
              <a:off x="5274777" y="1576791"/>
              <a:ext cx="6917223" cy="4682177"/>
            </a:xfrm>
            <a:prstGeom prst="rect">
              <a:avLst/>
            </a:prstGeom>
          </p:spPr>
        </p:pic>
        <p:sp>
          <p:nvSpPr>
            <p:cNvPr id="54" name="Rectangle 53">
              <a:extLst>
                <a:ext uri="{FF2B5EF4-FFF2-40B4-BE49-F238E27FC236}">
                  <a16:creationId xmlns:a16="http://schemas.microsoft.com/office/drawing/2014/main" id="{67F07AB2-6404-4514-975A-138D294E5A10}"/>
                </a:ext>
              </a:extLst>
            </p:cNvPr>
            <p:cNvSpPr/>
            <p:nvPr/>
          </p:nvSpPr>
          <p:spPr>
            <a:xfrm>
              <a:off x="5412043" y="2428987"/>
              <a:ext cx="5756988" cy="1959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5" name="TextBox 54">
              <a:extLst>
                <a:ext uri="{FF2B5EF4-FFF2-40B4-BE49-F238E27FC236}">
                  <a16:creationId xmlns:a16="http://schemas.microsoft.com/office/drawing/2014/main" id="{C0F6C97A-0B43-4AD2-81A3-F0489F90A819}"/>
                </a:ext>
              </a:extLst>
            </p:cNvPr>
            <p:cNvSpPr txBox="1"/>
            <p:nvPr/>
          </p:nvSpPr>
          <p:spPr>
            <a:xfrm>
              <a:off x="5274777" y="6234943"/>
              <a:ext cx="6912525" cy="457242"/>
            </a:xfrm>
            <a:prstGeom prst="rect">
              <a:avLst/>
            </a:prstGeom>
            <a:noFill/>
          </p:spPr>
          <p:txBody>
            <a:bodyPr wrap="square">
              <a:spAutoFit/>
            </a:bodyPr>
            <a:lstStyle/>
            <a:p>
              <a:pPr lvl="0"/>
              <a:r>
                <a:rPr lang="en-US" sz="1000" dirty="0"/>
                <a:t>The 23 largest Freebase relations we use, with their size and an instance of each relation</a:t>
              </a:r>
            </a:p>
            <a:p>
              <a:pPr lvl="0"/>
              <a:r>
                <a:rPr lang="en-US" sz="600" dirty="0">
                  <a:solidFill>
                    <a:schemeClr val="bg1">
                      <a:lumMod val="65000"/>
                    </a:schemeClr>
                  </a:solidFill>
                </a:rPr>
                <a:t>[Source: Mintz et al., 2009, Distant supervision for relation extraction without labeled data</a:t>
              </a:r>
            </a:p>
          </p:txBody>
        </p:sp>
      </p:grpSp>
    </p:spTree>
    <p:extLst>
      <p:ext uri="{BB962C8B-B14F-4D97-AF65-F5344CB8AC3E}">
        <p14:creationId xmlns:p14="http://schemas.microsoft.com/office/powerpoint/2010/main" val="17244804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62972-3449-42D1-8185-B4BEFD52AB44}"/>
              </a:ext>
            </a:extLst>
          </p:cNvPr>
          <p:cNvSpPr>
            <a:spLocks noGrp="1"/>
          </p:cNvSpPr>
          <p:nvPr>
            <p:ph type="title"/>
          </p:nvPr>
        </p:nvSpPr>
        <p:spPr/>
        <p:txBody>
          <a:bodyPr/>
          <a:lstStyle/>
          <a:p>
            <a:r>
              <a:rPr lang="en-US" dirty="0"/>
              <a:t>How to build relation extractors?</a:t>
            </a:r>
            <a:br>
              <a:rPr lang="en-US" dirty="0"/>
            </a:br>
            <a:r>
              <a:rPr lang="en-US" sz="2000" dirty="0"/>
              <a:t>Approaches</a:t>
            </a:r>
            <a:endParaRPr lang="en-US" dirty="0"/>
          </a:p>
        </p:txBody>
      </p:sp>
      <p:sp>
        <p:nvSpPr>
          <p:cNvPr id="7" name="Content Placeholder 6">
            <a:extLst>
              <a:ext uri="{FF2B5EF4-FFF2-40B4-BE49-F238E27FC236}">
                <a16:creationId xmlns:a16="http://schemas.microsoft.com/office/drawing/2014/main" id="{19DFEFB4-19D7-4E44-A106-BC27F0CC11A9}"/>
              </a:ext>
            </a:extLst>
          </p:cNvPr>
          <p:cNvSpPr>
            <a:spLocks noGrp="1"/>
          </p:cNvSpPr>
          <p:nvPr>
            <p:ph idx="1"/>
          </p:nvPr>
        </p:nvSpPr>
        <p:spPr>
          <a:xfrm>
            <a:off x="581193" y="2458720"/>
            <a:ext cx="11029615" cy="2133600"/>
          </a:xfrm>
        </p:spPr>
        <p:txBody>
          <a:bodyPr>
            <a:normAutofit lnSpcReduction="10000"/>
          </a:bodyPr>
          <a:lstStyle/>
          <a:p>
            <a:r>
              <a:rPr lang="en-US" sz="3600" dirty="0"/>
              <a:t>Manual</a:t>
            </a:r>
          </a:p>
          <a:p>
            <a:r>
              <a:rPr lang="en-US" sz="3600" dirty="0"/>
              <a:t>Supervised (ACE)</a:t>
            </a:r>
          </a:p>
          <a:p>
            <a:r>
              <a:rPr lang="en-US" sz="3600" dirty="0"/>
              <a:t>Unsupervised</a:t>
            </a:r>
            <a:endParaRPr lang="es-CO" sz="3600" dirty="0"/>
          </a:p>
        </p:txBody>
      </p:sp>
    </p:spTree>
    <p:extLst>
      <p:ext uri="{BB962C8B-B14F-4D97-AF65-F5344CB8AC3E}">
        <p14:creationId xmlns:p14="http://schemas.microsoft.com/office/powerpoint/2010/main" val="8697758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62972-3449-42D1-8185-B4BEFD52AB44}"/>
              </a:ext>
            </a:extLst>
          </p:cNvPr>
          <p:cNvSpPr>
            <a:spLocks noGrp="1"/>
          </p:cNvSpPr>
          <p:nvPr>
            <p:ph type="title"/>
          </p:nvPr>
        </p:nvSpPr>
        <p:spPr>
          <a:xfrm>
            <a:off x="581192" y="702156"/>
            <a:ext cx="11029616" cy="908930"/>
          </a:xfrm>
        </p:spPr>
        <p:txBody>
          <a:bodyPr>
            <a:normAutofit/>
          </a:bodyPr>
          <a:lstStyle/>
          <a:p>
            <a:r>
              <a:rPr lang="en-US" dirty="0"/>
              <a:t>Relation EXTRACTION</a:t>
            </a:r>
          </a:p>
        </p:txBody>
      </p:sp>
      <p:sp>
        <p:nvSpPr>
          <p:cNvPr id="5" name="Content Placeholder 4">
            <a:extLst>
              <a:ext uri="{FF2B5EF4-FFF2-40B4-BE49-F238E27FC236}">
                <a16:creationId xmlns:a16="http://schemas.microsoft.com/office/drawing/2014/main" id="{46BE4100-8EEC-4A9D-91CB-7FA0B5794826}"/>
              </a:ext>
            </a:extLst>
          </p:cNvPr>
          <p:cNvSpPr>
            <a:spLocks noGrp="1"/>
          </p:cNvSpPr>
          <p:nvPr>
            <p:ph idx="1"/>
          </p:nvPr>
        </p:nvSpPr>
        <p:spPr>
          <a:xfrm>
            <a:off x="352592" y="2100937"/>
            <a:ext cx="7134058" cy="4050756"/>
          </a:xfrm>
        </p:spPr>
        <p:txBody>
          <a:bodyPr>
            <a:normAutofit/>
          </a:bodyPr>
          <a:lstStyle/>
          <a:p>
            <a:pPr marL="0" indent="0">
              <a:buNone/>
            </a:pPr>
            <a:r>
              <a:rPr lang="en-US" sz="3200" b="1" dirty="0">
                <a:solidFill>
                  <a:srgbClr val="00B050"/>
                </a:solidFill>
              </a:rPr>
              <a:t>Roderick Perez </a:t>
            </a:r>
            <a:r>
              <a:rPr lang="en-US" sz="3200" dirty="0">
                <a:solidFill>
                  <a:schemeClr val="tx1"/>
                </a:solidFill>
              </a:rPr>
              <a:t>was in </a:t>
            </a:r>
            <a:r>
              <a:rPr lang="en-US" sz="3200" b="1" dirty="0">
                <a:solidFill>
                  <a:srgbClr val="FF0000"/>
                </a:solidFill>
              </a:rPr>
              <a:t>Colombia</a:t>
            </a:r>
          </a:p>
          <a:p>
            <a:pPr marL="0" indent="0">
              <a:buNone/>
            </a:pPr>
            <a:endParaRPr lang="en-US" sz="3200" b="1" dirty="0">
              <a:solidFill>
                <a:srgbClr val="FF0000"/>
              </a:solidFill>
            </a:endParaRPr>
          </a:p>
          <a:p>
            <a:pPr marL="0" indent="0">
              <a:buNone/>
            </a:pPr>
            <a:r>
              <a:rPr lang="en-US" sz="3200" b="1" dirty="0">
                <a:solidFill>
                  <a:srgbClr val="00B050"/>
                </a:solidFill>
              </a:rPr>
              <a:t>Alphabet, </a:t>
            </a:r>
            <a:r>
              <a:rPr lang="en-US" sz="3200" dirty="0">
                <a:solidFill>
                  <a:schemeClr val="tx1"/>
                </a:solidFill>
              </a:rPr>
              <a:t>the parent company of </a:t>
            </a:r>
            <a:r>
              <a:rPr lang="en-US" sz="3200" b="1" dirty="0">
                <a:solidFill>
                  <a:srgbClr val="FF0000"/>
                </a:solidFill>
              </a:rPr>
              <a:t>Google</a:t>
            </a:r>
          </a:p>
          <a:p>
            <a:pPr marL="0" indent="0">
              <a:buNone/>
            </a:pPr>
            <a:endParaRPr lang="en-US" sz="3200" b="1" dirty="0">
              <a:solidFill>
                <a:srgbClr val="FF0000"/>
              </a:solidFill>
            </a:endParaRPr>
          </a:p>
          <a:p>
            <a:pPr marL="0" indent="0">
              <a:buNone/>
            </a:pPr>
            <a:r>
              <a:rPr lang="en-US" sz="3200" b="1" dirty="0">
                <a:solidFill>
                  <a:srgbClr val="00B050"/>
                </a:solidFill>
              </a:rPr>
              <a:t>Bill Gates</a:t>
            </a:r>
            <a:r>
              <a:rPr lang="en-US" sz="3200" dirty="0">
                <a:solidFill>
                  <a:schemeClr val="tx1"/>
                </a:solidFill>
              </a:rPr>
              <a:t>, co-founder of </a:t>
            </a:r>
            <a:r>
              <a:rPr lang="en-US" sz="3200" b="1" dirty="0">
                <a:solidFill>
                  <a:srgbClr val="FF0000"/>
                </a:solidFill>
              </a:rPr>
              <a:t>Microsoft</a:t>
            </a:r>
          </a:p>
        </p:txBody>
      </p:sp>
      <p:sp>
        <p:nvSpPr>
          <p:cNvPr id="6" name="Arrow: Right 5">
            <a:extLst>
              <a:ext uri="{FF2B5EF4-FFF2-40B4-BE49-F238E27FC236}">
                <a16:creationId xmlns:a16="http://schemas.microsoft.com/office/drawing/2014/main" id="{9A8335C7-A703-46A7-A60A-E01A5295F1FD}"/>
              </a:ext>
            </a:extLst>
          </p:cNvPr>
          <p:cNvSpPr/>
          <p:nvPr/>
        </p:nvSpPr>
        <p:spPr>
          <a:xfrm>
            <a:off x="7475323" y="2641209"/>
            <a:ext cx="790847" cy="37446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7" name="Arrow: Right 6">
            <a:extLst>
              <a:ext uri="{FF2B5EF4-FFF2-40B4-BE49-F238E27FC236}">
                <a16:creationId xmlns:a16="http://schemas.microsoft.com/office/drawing/2014/main" id="{0F836246-40F6-4FEF-8BDF-27C57252CBEC}"/>
              </a:ext>
            </a:extLst>
          </p:cNvPr>
          <p:cNvSpPr/>
          <p:nvPr/>
        </p:nvSpPr>
        <p:spPr>
          <a:xfrm>
            <a:off x="7475323" y="3974653"/>
            <a:ext cx="790847" cy="37446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8" name="Arrow: Right 7">
            <a:extLst>
              <a:ext uri="{FF2B5EF4-FFF2-40B4-BE49-F238E27FC236}">
                <a16:creationId xmlns:a16="http://schemas.microsoft.com/office/drawing/2014/main" id="{4D497B54-283D-4FE1-B836-B97B0828B9B1}"/>
              </a:ext>
            </a:extLst>
          </p:cNvPr>
          <p:cNvSpPr/>
          <p:nvPr/>
        </p:nvSpPr>
        <p:spPr>
          <a:xfrm>
            <a:off x="7518917" y="5352410"/>
            <a:ext cx="747253" cy="37446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9" name="Content Placeholder 4">
            <a:extLst>
              <a:ext uri="{FF2B5EF4-FFF2-40B4-BE49-F238E27FC236}">
                <a16:creationId xmlns:a16="http://schemas.microsoft.com/office/drawing/2014/main" id="{D76E2B7C-5189-4E99-98A8-3DB9EFE66FC6}"/>
              </a:ext>
            </a:extLst>
          </p:cNvPr>
          <p:cNvSpPr txBox="1">
            <a:spLocks/>
          </p:cNvSpPr>
          <p:nvPr/>
        </p:nvSpPr>
        <p:spPr>
          <a:xfrm>
            <a:off x="9055385" y="2279633"/>
            <a:ext cx="2530281" cy="1026473"/>
          </a:xfrm>
          <a:prstGeom prst="rect">
            <a:avLst/>
          </a:prstGeom>
        </p:spPr>
        <p:txBody>
          <a:bodyPr vert="horz" lIns="91440" tIns="45720" rIns="91440" bIns="45720" rtlCol="0" anchor="ctr">
            <a:normAutofit/>
          </a:bodyPr>
          <a:lst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ctr">
              <a:buFont typeface="Wingdings 2" panose="05020102010507070707" pitchFamily="18" charset="2"/>
              <a:buNone/>
            </a:pPr>
            <a:r>
              <a:rPr lang="en-US" sz="2400" b="1" dirty="0">
                <a:solidFill>
                  <a:srgbClr val="00B050"/>
                </a:solidFill>
              </a:rPr>
              <a:t>Person</a:t>
            </a:r>
            <a:r>
              <a:rPr lang="en-US" sz="2400" b="1" dirty="0">
                <a:solidFill>
                  <a:srgbClr val="FF0000"/>
                </a:solidFill>
              </a:rPr>
              <a:t> </a:t>
            </a:r>
            <a:r>
              <a:rPr lang="en-US" sz="2400" b="1" dirty="0">
                <a:solidFill>
                  <a:schemeClr val="tx1"/>
                </a:solidFill>
              </a:rPr>
              <a:t>-</a:t>
            </a:r>
            <a:r>
              <a:rPr lang="en-US" sz="2400" b="1" dirty="0">
                <a:solidFill>
                  <a:srgbClr val="FF0000"/>
                </a:solidFill>
              </a:rPr>
              <a:t> Located</a:t>
            </a:r>
          </a:p>
        </p:txBody>
      </p:sp>
      <p:sp>
        <p:nvSpPr>
          <p:cNvPr id="12" name="Content Placeholder 2">
            <a:extLst>
              <a:ext uri="{FF2B5EF4-FFF2-40B4-BE49-F238E27FC236}">
                <a16:creationId xmlns:a16="http://schemas.microsoft.com/office/drawing/2014/main" id="{DFE8BFF0-5170-45C1-8009-7F40C723A2ED}"/>
              </a:ext>
            </a:extLst>
          </p:cNvPr>
          <p:cNvSpPr txBox="1">
            <a:spLocks/>
          </p:cNvSpPr>
          <p:nvPr/>
        </p:nvSpPr>
        <p:spPr>
          <a:xfrm>
            <a:off x="8986260" y="4794736"/>
            <a:ext cx="3301447" cy="1490435"/>
          </a:xfrm>
          <a:prstGeom prst="rect">
            <a:avLst/>
          </a:prstGeom>
        </p:spPr>
        <p:txBody>
          <a:bodyPr vert="horz" lIns="91440" tIns="45720" rIns="91440" bIns="45720" rtlCol="0" anchor="ctr">
            <a:noAutofit/>
          </a:bodyPr>
          <a:lst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endParaRPr lang="es-CO" sz="1800" dirty="0"/>
          </a:p>
        </p:txBody>
      </p:sp>
      <p:sp>
        <p:nvSpPr>
          <p:cNvPr id="3" name="TextBox 2">
            <a:extLst>
              <a:ext uri="{FF2B5EF4-FFF2-40B4-BE49-F238E27FC236}">
                <a16:creationId xmlns:a16="http://schemas.microsoft.com/office/drawing/2014/main" id="{B4DC1110-E75B-4D01-A968-478955A44FFD}"/>
              </a:ext>
            </a:extLst>
          </p:cNvPr>
          <p:cNvSpPr txBox="1"/>
          <p:nvPr/>
        </p:nvSpPr>
        <p:spPr>
          <a:xfrm>
            <a:off x="1049193" y="2043872"/>
            <a:ext cx="801823" cy="523220"/>
          </a:xfrm>
          <a:prstGeom prst="rect">
            <a:avLst/>
          </a:prstGeom>
          <a:noFill/>
        </p:spPr>
        <p:txBody>
          <a:bodyPr wrap="none" rtlCol="0">
            <a:spAutoFit/>
          </a:bodyPr>
          <a:lstStyle/>
          <a:p>
            <a:r>
              <a:rPr lang="en-US" sz="2800" b="1" dirty="0"/>
              <a:t>PER</a:t>
            </a:r>
            <a:endParaRPr lang="es-CO" sz="2800" b="1" dirty="0"/>
          </a:p>
        </p:txBody>
      </p:sp>
      <p:sp>
        <p:nvSpPr>
          <p:cNvPr id="13" name="TextBox 12">
            <a:extLst>
              <a:ext uri="{FF2B5EF4-FFF2-40B4-BE49-F238E27FC236}">
                <a16:creationId xmlns:a16="http://schemas.microsoft.com/office/drawing/2014/main" id="{552A7300-FAEE-401D-8F48-1B1EBA7C4FA7}"/>
              </a:ext>
            </a:extLst>
          </p:cNvPr>
          <p:cNvSpPr txBox="1"/>
          <p:nvPr/>
        </p:nvSpPr>
        <p:spPr>
          <a:xfrm>
            <a:off x="4675293" y="2043872"/>
            <a:ext cx="814647" cy="523220"/>
          </a:xfrm>
          <a:prstGeom prst="rect">
            <a:avLst/>
          </a:prstGeom>
          <a:noFill/>
        </p:spPr>
        <p:txBody>
          <a:bodyPr wrap="none" rtlCol="0">
            <a:spAutoFit/>
          </a:bodyPr>
          <a:lstStyle/>
          <a:p>
            <a:r>
              <a:rPr lang="en-US" sz="2800" b="1" dirty="0"/>
              <a:t>GPE</a:t>
            </a:r>
            <a:endParaRPr lang="es-CO" sz="2800" b="1" dirty="0"/>
          </a:p>
        </p:txBody>
      </p:sp>
      <p:sp>
        <p:nvSpPr>
          <p:cNvPr id="14" name="TextBox 13">
            <a:extLst>
              <a:ext uri="{FF2B5EF4-FFF2-40B4-BE49-F238E27FC236}">
                <a16:creationId xmlns:a16="http://schemas.microsoft.com/office/drawing/2014/main" id="{42111FEE-DACD-4DC4-B462-DB864D03CBA6}"/>
              </a:ext>
            </a:extLst>
          </p:cNvPr>
          <p:cNvSpPr txBox="1"/>
          <p:nvPr/>
        </p:nvSpPr>
        <p:spPr>
          <a:xfrm>
            <a:off x="806477" y="4905799"/>
            <a:ext cx="801823" cy="523220"/>
          </a:xfrm>
          <a:prstGeom prst="rect">
            <a:avLst/>
          </a:prstGeom>
          <a:noFill/>
        </p:spPr>
        <p:txBody>
          <a:bodyPr wrap="none" rtlCol="0">
            <a:spAutoFit/>
          </a:bodyPr>
          <a:lstStyle/>
          <a:p>
            <a:r>
              <a:rPr lang="en-US" sz="2800" b="1" dirty="0"/>
              <a:t>PER</a:t>
            </a:r>
            <a:endParaRPr lang="es-CO" sz="2800" b="1" dirty="0"/>
          </a:p>
        </p:txBody>
      </p:sp>
      <p:sp>
        <p:nvSpPr>
          <p:cNvPr id="15" name="TextBox 14">
            <a:extLst>
              <a:ext uri="{FF2B5EF4-FFF2-40B4-BE49-F238E27FC236}">
                <a16:creationId xmlns:a16="http://schemas.microsoft.com/office/drawing/2014/main" id="{82F6D1DB-A99F-494B-9E19-20D439CD0C77}"/>
              </a:ext>
            </a:extLst>
          </p:cNvPr>
          <p:cNvSpPr txBox="1"/>
          <p:nvPr/>
        </p:nvSpPr>
        <p:spPr>
          <a:xfrm>
            <a:off x="6304269" y="3373828"/>
            <a:ext cx="857671" cy="523220"/>
          </a:xfrm>
          <a:prstGeom prst="rect">
            <a:avLst/>
          </a:prstGeom>
          <a:noFill/>
        </p:spPr>
        <p:txBody>
          <a:bodyPr wrap="none" rtlCol="0">
            <a:spAutoFit/>
          </a:bodyPr>
          <a:lstStyle/>
          <a:p>
            <a:r>
              <a:rPr lang="en-US" sz="2800" b="1" dirty="0"/>
              <a:t>ORG</a:t>
            </a:r>
            <a:endParaRPr lang="es-CO" sz="2800" b="1" dirty="0"/>
          </a:p>
        </p:txBody>
      </p:sp>
      <p:sp>
        <p:nvSpPr>
          <p:cNvPr id="16" name="TextBox 15">
            <a:extLst>
              <a:ext uri="{FF2B5EF4-FFF2-40B4-BE49-F238E27FC236}">
                <a16:creationId xmlns:a16="http://schemas.microsoft.com/office/drawing/2014/main" id="{F6FF0439-9F7C-4DB5-8CA3-2E4BB6456B29}"/>
              </a:ext>
            </a:extLst>
          </p:cNvPr>
          <p:cNvSpPr txBox="1"/>
          <p:nvPr/>
        </p:nvSpPr>
        <p:spPr>
          <a:xfrm>
            <a:off x="936017" y="3526228"/>
            <a:ext cx="857671" cy="523220"/>
          </a:xfrm>
          <a:prstGeom prst="rect">
            <a:avLst/>
          </a:prstGeom>
          <a:noFill/>
        </p:spPr>
        <p:txBody>
          <a:bodyPr wrap="none" rtlCol="0">
            <a:spAutoFit/>
          </a:bodyPr>
          <a:lstStyle/>
          <a:p>
            <a:r>
              <a:rPr lang="en-US" sz="2800" b="1" dirty="0"/>
              <a:t>ORG</a:t>
            </a:r>
            <a:endParaRPr lang="es-CO" sz="2800" b="1" dirty="0"/>
          </a:p>
        </p:txBody>
      </p:sp>
      <p:sp>
        <p:nvSpPr>
          <p:cNvPr id="17" name="TextBox 16">
            <a:extLst>
              <a:ext uri="{FF2B5EF4-FFF2-40B4-BE49-F238E27FC236}">
                <a16:creationId xmlns:a16="http://schemas.microsoft.com/office/drawing/2014/main" id="{77CCDEB3-8543-4D00-936B-CF23A4E07D65}"/>
              </a:ext>
            </a:extLst>
          </p:cNvPr>
          <p:cNvSpPr txBox="1"/>
          <p:nvPr/>
        </p:nvSpPr>
        <p:spPr>
          <a:xfrm>
            <a:off x="4925049" y="4872127"/>
            <a:ext cx="857671" cy="523220"/>
          </a:xfrm>
          <a:prstGeom prst="rect">
            <a:avLst/>
          </a:prstGeom>
          <a:noFill/>
        </p:spPr>
        <p:txBody>
          <a:bodyPr wrap="none" rtlCol="0">
            <a:spAutoFit/>
          </a:bodyPr>
          <a:lstStyle/>
          <a:p>
            <a:r>
              <a:rPr lang="en-US" sz="2800" b="1" dirty="0"/>
              <a:t>ORG</a:t>
            </a:r>
            <a:endParaRPr lang="es-CO" sz="2800" b="1" dirty="0"/>
          </a:p>
        </p:txBody>
      </p:sp>
      <p:sp>
        <p:nvSpPr>
          <p:cNvPr id="18" name="Content Placeholder 4">
            <a:extLst>
              <a:ext uri="{FF2B5EF4-FFF2-40B4-BE49-F238E27FC236}">
                <a16:creationId xmlns:a16="http://schemas.microsoft.com/office/drawing/2014/main" id="{AB57E675-6D77-4D4D-91C3-64ADBD52E166}"/>
              </a:ext>
            </a:extLst>
          </p:cNvPr>
          <p:cNvSpPr txBox="1">
            <a:spLocks/>
          </p:cNvSpPr>
          <p:nvPr/>
        </p:nvSpPr>
        <p:spPr>
          <a:xfrm>
            <a:off x="8452860" y="3633759"/>
            <a:ext cx="3735330" cy="1026473"/>
          </a:xfrm>
          <a:prstGeom prst="rect">
            <a:avLst/>
          </a:prstGeom>
        </p:spPr>
        <p:txBody>
          <a:bodyPr vert="horz" lIns="91440" tIns="45720" rIns="91440" bIns="45720" rtlCol="0" anchor="ctr">
            <a:normAutofit/>
          </a:bodyPr>
          <a:lst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ctr">
              <a:buFont typeface="Wingdings 2" panose="05020102010507070707" pitchFamily="18" charset="2"/>
              <a:buNone/>
            </a:pPr>
            <a:r>
              <a:rPr lang="en-US" sz="2400" b="1" dirty="0">
                <a:solidFill>
                  <a:srgbClr val="00B050"/>
                </a:solidFill>
              </a:rPr>
              <a:t>Organization</a:t>
            </a:r>
            <a:r>
              <a:rPr lang="en-US" sz="2400" b="1" dirty="0">
                <a:solidFill>
                  <a:srgbClr val="FF0000"/>
                </a:solidFill>
              </a:rPr>
              <a:t> </a:t>
            </a:r>
            <a:r>
              <a:rPr lang="en-US" sz="2400" b="1" dirty="0">
                <a:solidFill>
                  <a:schemeClr val="tx1"/>
                </a:solidFill>
              </a:rPr>
              <a:t>-</a:t>
            </a:r>
            <a:r>
              <a:rPr lang="en-US" sz="2400" b="1" dirty="0">
                <a:solidFill>
                  <a:srgbClr val="FF0000"/>
                </a:solidFill>
              </a:rPr>
              <a:t> Organization</a:t>
            </a:r>
          </a:p>
        </p:txBody>
      </p:sp>
      <p:sp>
        <p:nvSpPr>
          <p:cNvPr id="19" name="Content Placeholder 4">
            <a:extLst>
              <a:ext uri="{FF2B5EF4-FFF2-40B4-BE49-F238E27FC236}">
                <a16:creationId xmlns:a16="http://schemas.microsoft.com/office/drawing/2014/main" id="{8C7DE2E2-9F6B-4D39-B9A7-6A30F6F19CE8}"/>
              </a:ext>
            </a:extLst>
          </p:cNvPr>
          <p:cNvSpPr txBox="1">
            <a:spLocks/>
          </p:cNvSpPr>
          <p:nvPr/>
        </p:nvSpPr>
        <p:spPr>
          <a:xfrm>
            <a:off x="8739452" y="4987885"/>
            <a:ext cx="3162146" cy="1026473"/>
          </a:xfrm>
          <a:prstGeom prst="rect">
            <a:avLst/>
          </a:prstGeom>
        </p:spPr>
        <p:txBody>
          <a:bodyPr vert="horz" lIns="91440" tIns="45720" rIns="91440" bIns="45720" rtlCol="0" anchor="ctr">
            <a:normAutofit/>
          </a:bodyPr>
          <a:lst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ctr">
              <a:buFont typeface="Wingdings 2" panose="05020102010507070707" pitchFamily="18" charset="2"/>
              <a:buNone/>
            </a:pPr>
            <a:r>
              <a:rPr lang="en-US" sz="2400" b="1" dirty="0">
                <a:solidFill>
                  <a:srgbClr val="00B050"/>
                </a:solidFill>
              </a:rPr>
              <a:t>Person</a:t>
            </a:r>
            <a:r>
              <a:rPr lang="en-US" sz="2400" b="1" dirty="0">
                <a:solidFill>
                  <a:srgbClr val="FF0000"/>
                </a:solidFill>
              </a:rPr>
              <a:t> </a:t>
            </a:r>
            <a:r>
              <a:rPr lang="en-US" sz="2400" b="1" dirty="0">
                <a:solidFill>
                  <a:schemeClr val="tx1"/>
                </a:solidFill>
              </a:rPr>
              <a:t>-</a:t>
            </a:r>
            <a:r>
              <a:rPr lang="en-US" sz="2400" b="1" dirty="0">
                <a:solidFill>
                  <a:srgbClr val="FF0000"/>
                </a:solidFill>
              </a:rPr>
              <a:t> Organization</a:t>
            </a:r>
          </a:p>
        </p:txBody>
      </p:sp>
      <p:pic>
        <p:nvPicPr>
          <p:cNvPr id="20" name="Graphic 19" descr="Signature outline">
            <a:extLst>
              <a:ext uri="{FF2B5EF4-FFF2-40B4-BE49-F238E27FC236}">
                <a16:creationId xmlns:a16="http://schemas.microsoft.com/office/drawing/2014/main" id="{F8CD8A3D-B420-4168-80B2-0354A0E607F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564880" y="609657"/>
            <a:ext cx="1873697" cy="1873697"/>
          </a:xfrm>
          <a:prstGeom prst="rect">
            <a:avLst/>
          </a:prstGeom>
        </p:spPr>
      </p:pic>
    </p:spTree>
    <p:extLst>
      <p:ext uri="{BB962C8B-B14F-4D97-AF65-F5344CB8AC3E}">
        <p14:creationId xmlns:p14="http://schemas.microsoft.com/office/powerpoint/2010/main" val="17185176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62972-3449-42D1-8185-B4BEFD52AB44}"/>
              </a:ext>
            </a:extLst>
          </p:cNvPr>
          <p:cNvSpPr>
            <a:spLocks noGrp="1"/>
          </p:cNvSpPr>
          <p:nvPr>
            <p:ph type="title"/>
          </p:nvPr>
        </p:nvSpPr>
        <p:spPr/>
        <p:txBody>
          <a:bodyPr/>
          <a:lstStyle/>
          <a:p>
            <a:r>
              <a:rPr lang="en-US" dirty="0"/>
              <a:t>Approaches</a:t>
            </a:r>
            <a:br>
              <a:rPr lang="en-US" dirty="0"/>
            </a:br>
            <a:r>
              <a:rPr lang="en-US" sz="2000" dirty="0"/>
              <a:t>Manual</a:t>
            </a:r>
            <a:endParaRPr lang="en-US" dirty="0"/>
          </a:p>
        </p:txBody>
      </p:sp>
      <p:sp>
        <p:nvSpPr>
          <p:cNvPr id="15" name="Content Placeholder 4">
            <a:extLst>
              <a:ext uri="{FF2B5EF4-FFF2-40B4-BE49-F238E27FC236}">
                <a16:creationId xmlns:a16="http://schemas.microsoft.com/office/drawing/2014/main" id="{0BCAB0A9-36B7-417C-B774-24E4B68A4CDC}"/>
              </a:ext>
            </a:extLst>
          </p:cNvPr>
          <p:cNvSpPr>
            <a:spLocks noGrp="1"/>
          </p:cNvSpPr>
          <p:nvPr>
            <p:ph idx="1"/>
          </p:nvPr>
        </p:nvSpPr>
        <p:spPr>
          <a:xfrm>
            <a:off x="352592" y="2100937"/>
            <a:ext cx="7134058" cy="1328063"/>
          </a:xfrm>
        </p:spPr>
        <p:txBody>
          <a:bodyPr>
            <a:normAutofit/>
          </a:bodyPr>
          <a:lstStyle/>
          <a:p>
            <a:pPr marL="0" indent="0">
              <a:buNone/>
            </a:pPr>
            <a:r>
              <a:rPr lang="en-US" sz="3200" b="1" dirty="0">
                <a:solidFill>
                  <a:srgbClr val="00B050"/>
                </a:solidFill>
              </a:rPr>
              <a:t>Roderick Perez </a:t>
            </a:r>
            <a:r>
              <a:rPr lang="en-US" sz="3200" dirty="0">
                <a:solidFill>
                  <a:schemeClr val="tx1"/>
                </a:solidFill>
              </a:rPr>
              <a:t>was in </a:t>
            </a:r>
            <a:r>
              <a:rPr lang="en-US" sz="3200" b="1" dirty="0">
                <a:solidFill>
                  <a:srgbClr val="FF0000"/>
                </a:solidFill>
              </a:rPr>
              <a:t>Colombia</a:t>
            </a:r>
          </a:p>
        </p:txBody>
      </p:sp>
      <p:sp>
        <p:nvSpPr>
          <p:cNvPr id="16" name="Arrow: Right 15">
            <a:extLst>
              <a:ext uri="{FF2B5EF4-FFF2-40B4-BE49-F238E27FC236}">
                <a16:creationId xmlns:a16="http://schemas.microsoft.com/office/drawing/2014/main" id="{58029460-4E7D-47FC-B788-28772B0704BF}"/>
              </a:ext>
            </a:extLst>
          </p:cNvPr>
          <p:cNvSpPr/>
          <p:nvPr/>
        </p:nvSpPr>
        <p:spPr>
          <a:xfrm>
            <a:off x="6429834" y="2651369"/>
            <a:ext cx="790847" cy="37446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7" name="Content Placeholder 4">
            <a:extLst>
              <a:ext uri="{FF2B5EF4-FFF2-40B4-BE49-F238E27FC236}">
                <a16:creationId xmlns:a16="http://schemas.microsoft.com/office/drawing/2014/main" id="{19EC6CB7-2E3C-43A6-8E25-0C00DCB28801}"/>
              </a:ext>
            </a:extLst>
          </p:cNvPr>
          <p:cNvSpPr txBox="1">
            <a:spLocks/>
          </p:cNvSpPr>
          <p:nvPr/>
        </p:nvSpPr>
        <p:spPr>
          <a:xfrm>
            <a:off x="8009896" y="2289793"/>
            <a:ext cx="2530281" cy="1026473"/>
          </a:xfrm>
          <a:prstGeom prst="rect">
            <a:avLst/>
          </a:prstGeom>
        </p:spPr>
        <p:txBody>
          <a:bodyPr vert="horz" lIns="91440" tIns="45720" rIns="91440" bIns="45720" rtlCol="0" anchor="ctr">
            <a:normAutofit/>
          </a:bodyPr>
          <a:lst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ctr">
              <a:buFont typeface="Wingdings 2" panose="05020102010507070707" pitchFamily="18" charset="2"/>
              <a:buNone/>
            </a:pPr>
            <a:r>
              <a:rPr lang="en-US" sz="2400" b="1" dirty="0">
                <a:solidFill>
                  <a:srgbClr val="00B050"/>
                </a:solidFill>
              </a:rPr>
              <a:t>Person</a:t>
            </a:r>
            <a:r>
              <a:rPr lang="en-US" sz="2400" b="1" dirty="0">
                <a:solidFill>
                  <a:srgbClr val="FF0000"/>
                </a:solidFill>
              </a:rPr>
              <a:t> </a:t>
            </a:r>
            <a:r>
              <a:rPr lang="en-US" sz="2400" b="1" dirty="0">
                <a:solidFill>
                  <a:schemeClr val="tx1"/>
                </a:solidFill>
              </a:rPr>
              <a:t>-</a:t>
            </a:r>
            <a:r>
              <a:rPr lang="en-US" sz="2400" b="1" dirty="0">
                <a:solidFill>
                  <a:srgbClr val="FF0000"/>
                </a:solidFill>
              </a:rPr>
              <a:t> Located</a:t>
            </a:r>
          </a:p>
        </p:txBody>
      </p:sp>
      <p:sp>
        <p:nvSpPr>
          <p:cNvPr id="18" name="TextBox 17">
            <a:extLst>
              <a:ext uri="{FF2B5EF4-FFF2-40B4-BE49-F238E27FC236}">
                <a16:creationId xmlns:a16="http://schemas.microsoft.com/office/drawing/2014/main" id="{64DF9A46-BC73-451B-9EC2-9B2F5373555D}"/>
              </a:ext>
            </a:extLst>
          </p:cNvPr>
          <p:cNvSpPr txBox="1"/>
          <p:nvPr/>
        </p:nvSpPr>
        <p:spPr>
          <a:xfrm>
            <a:off x="1049193" y="2043872"/>
            <a:ext cx="801823" cy="523220"/>
          </a:xfrm>
          <a:prstGeom prst="rect">
            <a:avLst/>
          </a:prstGeom>
          <a:noFill/>
        </p:spPr>
        <p:txBody>
          <a:bodyPr wrap="none" rtlCol="0">
            <a:spAutoFit/>
          </a:bodyPr>
          <a:lstStyle/>
          <a:p>
            <a:r>
              <a:rPr lang="en-US" sz="2800" b="1" dirty="0"/>
              <a:t>PER</a:t>
            </a:r>
            <a:endParaRPr lang="es-CO" sz="2800" b="1" dirty="0"/>
          </a:p>
        </p:txBody>
      </p:sp>
      <p:sp>
        <p:nvSpPr>
          <p:cNvPr id="19" name="TextBox 18">
            <a:extLst>
              <a:ext uri="{FF2B5EF4-FFF2-40B4-BE49-F238E27FC236}">
                <a16:creationId xmlns:a16="http://schemas.microsoft.com/office/drawing/2014/main" id="{ABA86491-67F4-41CF-8753-2BB0DEE8BBFD}"/>
              </a:ext>
            </a:extLst>
          </p:cNvPr>
          <p:cNvSpPr txBox="1"/>
          <p:nvPr/>
        </p:nvSpPr>
        <p:spPr>
          <a:xfrm>
            <a:off x="4675293" y="2043872"/>
            <a:ext cx="814647" cy="523220"/>
          </a:xfrm>
          <a:prstGeom prst="rect">
            <a:avLst/>
          </a:prstGeom>
          <a:noFill/>
        </p:spPr>
        <p:txBody>
          <a:bodyPr wrap="none" rtlCol="0">
            <a:spAutoFit/>
          </a:bodyPr>
          <a:lstStyle/>
          <a:p>
            <a:r>
              <a:rPr lang="en-US" sz="2800" b="1" dirty="0"/>
              <a:t>GPE</a:t>
            </a:r>
            <a:endParaRPr lang="es-CO" sz="2800" b="1" dirty="0"/>
          </a:p>
        </p:txBody>
      </p:sp>
      <p:sp>
        <p:nvSpPr>
          <p:cNvPr id="6" name="TextBox 5">
            <a:extLst>
              <a:ext uri="{FF2B5EF4-FFF2-40B4-BE49-F238E27FC236}">
                <a16:creationId xmlns:a16="http://schemas.microsoft.com/office/drawing/2014/main" id="{F9076941-7E61-4FA6-A351-EF4BF2A064C9}"/>
              </a:ext>
            </a:extLst>
          </p:cNvPr>
          <p:cNvSpPr txBox="1"/>
          <p:nvPr/>
        </p:nvSpPr>
        <p:spPr>
          <a:xfrm>
            <a:off x="581192" y="3330835"/>
            <a:ext cx="4908748" cy="523220"/>
          </a:xfrm>
          <a:prstGeom prst="rect">
            <a:avLst/>
          </a:prstGeom>
          <a:noFill/>
        </p:spPr>
        <p:txBody>
          <a:bodyPr wrap="square" rtlCol="0">
            <a:spAutoFit/>
          </a:bodyPr>
          <a:lstStyle/>
          <a:p>
            <a:pPr algn="ctr"/>
            <a:r>
              <a:rPr lang="en-US" sz="2800" b="1" dirty="0"/>
              <a:t>Positive</a:t>
            </a:r>
            <a:endParaRPr lang="es-CO" sz="2800" b="1" dirty="0"/>
          </a:p>
        </p:txBody>
      </p:sp>
      <p:sp>
        <p:nvSpPr>
          <p:cNvPr id="20" name="Content Placeholder 6">
            <a:extLst>
              <a:ext uri="{FF2B5EF4-FFF2-40B4-BE49-F238E27FC236}">
                <a16:creationId xmlns:a16="http://schemas.microsoft.com/office/drawing/2014/main" id="{BFBB98E2-4D34-4ABC-9F1C-150809A9ED9A}"/>
              </a:ext>
            </a:extLst>
          </p:cNvPr>
          <p:cNvSpPr txBox="1">
            <a:spLocks/>
          </p:cNvSpPr>
          <p:nvPr/>
        </p:nvSpPr>
        <p:spPr>
          <a:xfrm>
            <a:off x="581192" y="4449748"/>
            <a:ext cx="5008254" cy="1817856"/>
          </a:xfrm>
          <a:prstGeom prst="rect">
            <a:avLst/>
          </a:prstGeom>
        </p:spPr>
        <p:txBody>
          <a:bodyPr vert="horz" lIns="91440" tIns="45720" rIns="91440" bIns="45720" rtlCol="0" anchor="ctr">
            <a:normAutofit/>
          </a:bodyPr>
          <a:lst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US" sz="2400" dirty="0"/>
              <a:t>High-precision</a:t>
            </a:r>
          </a:p>
          <a:p>
            <a:r>
              <a:rPr lang="en-US" sz="2400" dirty="0"/>
              <a:t>Tailored	to	specific domains</a:t>
            </a:r>
            <a:endParaRPr lang="es-CO" sz="2400" dirty="0"/>
          </a:p>
        </p:txBody>
      </p:sp>
      <p:sp>
        <p:nvSpPr>
          <p:cNvPr id="21" name="TextBox 20">
            <a:extLst>
              <a:ext uri="{FF2B5EF4-FFF2-40B4-BE49-F238E27FC236}">
                <a16:creationId xmlns:a16="http://schemas.microsoft.com/office/drawing/2014/main" id="{6F4DC7A0-EA8D-47E2-834B-5EF92529A678}"/>
              </a:ext>
            </a:extLst>
          </p:cNvPr>
          <p:cNvSpPr txBox="1"/>
          <p:nvPr/>
        </p:nvSpPr>
        <p:spPr>
          <a:xfrm>
            <a:off x="6096000" y="3377451"/>
            <a:ext cx="5242582" cy="523220"/>
          </a:xfrm>
          <a:prstGeom prst="rect">
            <a:avLst/>
          </a:prstGeom>
          <a:noFill/>
        </p:spPr>
        <p:txBody>
          <a:bodyPr wrap="square" rtlCol="0">
            <a:spAutoFit/>
          </a:bodyPr>
          <a:lstStyle/>
          <a:p>
            <a:pPr algn="ctr"/>
            <a:r>
              <a:rPr lang="en-US" sz="2800" b="1" dirty="0"/>
              <a:t>Negative</a:t>
            </a:r>
            <a:endParaRPr lang="es-CO" sz="2800" b="1" dirty="0"/>
          </a:p>
        </p:txBody>
      </p:sp>
      <p:sp>
        <p:nvSpPr>
          <p:cNvPr id="22" name="Content Placeholder 6">
            <a:extLst>
              <a:ext uri="{FF2B5EF4-FFF2-40B4-BE49-F238E27FC236}">
                <a16:creationId xmlns:a16="http://schemas.microsoft.com/office/drawing/2014/main" id="{648FCD0F-E0FE-4B5F-A425-80B4BF45EFFA}"/>
              </a:ext>
            </a:extLst>
          </p:cNvPr>
          <p:cNvSpPr txBox="1">
            <a:spLocks/>
          </p:cNvSpPr>
          <p:nvPr/>
        </p:nvSpPr>
        <p:spPr>
          <a:xfrm>
            <a:off x="5953760" y="3900671"/>
            <a:ext cx="6106160" cy="2876049"/>
          </a:xfrm>
          <a:prstGeom prst="rect">
            <a:avLst/>
          </a:prstGeom>
        </p:spPr>
        <p:txBody>
          <a:bodyPr vert="horz" lIns="91440" tIns="45720" rIns="91440" bIns="45720" rtlCol="0" anchor="ctr">
            <a:normAutofit/>
          </a:bodyPr>
          <a:lst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US" sz="2400" dirty="0"/>
              <a:t>Low-recall</a:t>
            </a:r>
          </a:p>
          <a:p>
            <a:r>
              <a:rPr lang="en-US" sz="2400" dirty="0"/>
              <a:t>A lot of work for all possible patterns!</a:t>
            </a:r>
          </a:p>
          <a:p>
            <a:r>
              <a:rPr lang="en-US" sz="2400" dirty="0"/>
              <a:t>Don’t want to have	to do this for every relation!</a:t>
            </a:r>
          </a:p>
          <a:p>
            <a:r>
              <a:rPr lang="en-US" sz="2400" dirty="0"/>
              <a:t>We’d like better accuracy</a:t>
            </a:r>
            <a:endParaRPr lang="es-CO" sz="2400" dirty="0"/>
          </a:p>
        </p:txBody>
      </p:sp>
      <p:pic>
        <p:nvPicPr>
          <p:cNvPr id="23" name="Graphic 22" descr="Signature outline">
            <a:extLst>
              <a:ext uri="{FF2B5EF4-FFF2-40B4-BE49-F238E27FC236}">
                <a16:creationId xmlns:a16="http://schemas.microsoft.com/office/drawing/2014/main" id="{5051B9E7-1DD5-4AAA-8F3B-2512F62AE10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564880" y="609657"/>
            <a:ext cx="1873697" cy="1873697"/>
          </a:xfrm>
          <a:prstGeom prst="rect">
            <a:avLst/>
          </a:prstGeom>
        </p:spPr>
      </p:pic>
      <p:cxnSp>
        <p:nvCxnSpPr>
          <p:cNvPr id="25" name="Straight Connector 24">
            <a:extLst>
              <a:ext uri="{FF2B5EF4-FFF2-40B4-BE49-F238E27FC236}">
                <a16:creationId xmlns:a16="http://schemas.microsoft.com/office/drawing/2014/main" id="{001AE366-3A12-4E4E-95E6-E85B89357D36}"/>
              </a:ext>
            </a:extLst>
          </p:cNvPr>
          <p:cNvCxnSpPr/>
          <p:nvPr/>
        </p:nvCxnSpPr>
        <p:spPr>
          <a:xfrm>
            <a:off x="5770880" y="3429000"/>
            <a:ext cx="0" cy="315468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101615C8-8C91-461D-B34C-567F1B33F8E1}"/>
              </a:ext>
            </a:extLst>
          </p:cNvPr>
          <p:cNvCxnSpPr>
            <a:cxnSpLocks/>
          </p:cNvCxnSpPr>
          <p:nvPr/>
        </p:nvCxnSpPr>
        <p:spPr>
          <a:xfrm>
            <a:off x="629920" y="3931920"/>
            <a:ext cx="10637520" cy="0"/>
          </a:xfrm>
          <a:prstGeom prst="line">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3958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62972-3449-42D1-8185-B4BEFD52AB44}"/>
              </a:ext>
            </a:extLst>
          </p:cNvPr>
          <p:cNvSpPr>
            <a:spLocks noGrp="1"/>
          </p:cNvSpPr>
          <p:nvPr>
            <p:ph type="title"/>
          </p:nvPr>
        </p:nvSpPr>
        <p:spPr/>
        <p:txBody>
          <a:bodyPr/>
          <a:lstStyle/>
          <a:p>
            <a:r>
              <a:rPr lang="en-US" dirty="0"/>
              <a:t>Approaches</a:t>
            </a:r>
            <a:br>
              <a:rPr lang="en-US" dirty="0"/>
            </a:br>
            <a:r>
              <a:rPr lang="en-US" sz="2000" dirty="0"/>
              <a:t>Supervised</a:t>
            </a:r>
            <a:endParaRPr lang="en-US" dirty="0"/>
          </a:p>
        </p:txBody>
      </p:sp>
      <p:sp>
        <p:nvSpPr>
          <p:cNvPr id="36" name="TextBox 35">
            <a:extLst>
              <a:ext uri="{FF2B5EF4-FFF2-40B4-BE49-F238E27FC236}">
                <a16:creationId xmlns:a16="http://schemas.microsoft.com/office/drawing/2014/main" id="{55079445-E878-4FBD-944D-274CFFCAEEF2}"/>
              </a:ext>
            </a:extLst>
          </p:cNvPr>
          <p:cNvSpPr txBox="1"/>
          <p:nvPr/>
        </p:nvSpPr>
        <p:spPr>
          <a:xfrm>
            <a:off x="297023" y="2223840"/>
            <a:ext cx="1498899" cy="369332"/>
          </a:xfrm>
          <a:prstGeom prst="rect">
            <a:avLst/>
          </a:prstGeom>
          <a:noFill/>
          <a:ln>
            <a:solidFill>
              <a:schemeClr val="tx1"/>
            </a:solidFill>
          </a:ln>
        </p:spPr>
        <p:txBody>
          <a:bodyPr wrap="square">
            <a:spAutoFit/>
          </a:bodyPr>
          <a:lstStyle/>
          <a:p>
            <a:pPr algn="ctr"/>
            <a:r>
              <a:rPr lang="en-US" dirty="0"/>
              <a:t>Astronomer</a:t>
            </a:r>
          </a:p>
        </p:txBody>
      </p:sp>
      <p:sp>
        <p:nvSpPr>
          <p:cNvPr id="37" name="TextBox 36">
            <a:extLst>
              <a:ext uri="{FF2B5EF4-FFF2-40B4-BE49-F238E27FC236}">
                <a16:creationId xmlns:a16="http://schemas.microsoft.com/office/drawing/2014/main" id="{CB12A597-3AA0-4AF6-843A-FD3BB14F99E1}"/>
              </a:ext>
            </a:extLst>
          </p:cNvPr>
          <p:cNvSpPr txBox="1"/>
          <p:nvPr/>
        </p:nvSpPr>
        <p:spPr>
          <a:xfrm>
            <a:off x="2211865" y="2223840"/>
            <a:ext cx="1808584" cy="369332"/>
          </a:xfrm>
          <a:prstGeom prst="rect">
            <a:avLst/>
          </a:prstGeom>
          <a:noFill/>
          <a:ln>
            <a:solidFill>
              <a:schemeClr val="tx1"/>
            </a:solidFill>
          </a:ln>
        </p:spPr>
        <p:txBody>
          <a:bodyPr wrap="square">
            <a:spAutoFit/>
          </a:bodyPr>
          <a:lstStyle/>
          <a:p>
            <a:pPr algn="ctr"/>
            <a:r>
              <a:rPr lang="en-US" dirty="0"/>
              <a:t>Edwin Hubble</a:t>
            </a:r>
          </a:p>
        </p:txBody>
      </p:sp>
      <p:sp>
        <p:nvSpPr>
          <p:cNvPr id="38" name="TextBox 37">
            <a:extLst>
              <a:ext uri="{FF2B5EF4-FFF2-40B4-BE49-F238E27FC236}">
                <a16:creationId xmlns:a16="http://schemas.microsoft.com/office/drawing/2014/main" id="{5B635630-C39B-4488-B976-9890FEE3B5AB}"/>
              </a:ext>
            </a:extLst>
          </p:cNvPr>
          <p:cNvSpPr txBox="1"/>
          <p:nvPr/>
        </p:nvSpPr>
        <p:spPr>
          <a:xfrm>
            <a:off x="4436392" y="2223888"/>
            <a:ext cx="747908" cy="369332"/>
          </a:xfrm>
          <a:prstGeom prst="rect">
            <a:avLst/>
          </a:prstGeom>
          <a:noFill/>
          <a:ln>
            <a:solidFill>
              <a:schemeClr val="tx1"/>
            </a:solidFill>
          </a:ln>
        </p:spPr>
        <p:txBody>
          <a:bodyPr wrap="square">
            <a:spAutoFit/>
          </a:bodyPr>
          <a:lstStyle/>
          <a:p>
            <a:pPr algn="ctr"/>
            <a:r>
              <a:rPr lang="en-US" dirty="0"/>
              <a:t>was</a:t>
            </a:r>
          </a:p>
        </p:txBody>
      </p:sp>
      <p:sp>
        <p:nvSpPr>
          <p:cNvPr id="39" name="TextBox 38">
            <a:extLst>
              <a:ext uri="{FF2B5EF4-FFF2-40B4-BE49-F238E27FC236}">
                <a16:creationId xmlns:a16="http://schemas.microsoft.com/office/drawing/2014/main" id="{D5D572CB-ADA2-42B5-9C1B-0010B45E7D18}"/>
              </a:ext>
            </a:extLst>
          </p:cNvPr>
          <p:cNvSpPr txBox="1"/>
          <p:nvPr/>
        </p:nvSpPr>
        <p:spPr>
          <a:xfrm>
            <a:off x="5600243" y="2223840"/>
            <a:ext cx="747908" cy="369332"/>
          </a:xfrm>
          <a:prstGeom prst="rect">
            <a:avLst/>
          </a:prstGeom>
          <a:noFill/>
          <a:ln>
            <a:solidFill>
              <a:schemeClr val="tx1"/>
            </a:solidFill>
          </a:ln>
        </p:spPr>
        <p:txBody>
          <a:bodyPr wrap="square">
            <a:spAutoFit/>
          </a:bodyPr>
          <a:lstStyle/>
          <a:p>
            <a:pPr algn="ctr"/>
            <a:r>
              <a:rPr lang="en-US" dirty="0"/>
              <a:t>born</a:t>
            </a:r>
          </a:p>
        </p:txBody>
      </p:sp>
      <p:sp>
        <p:nvSpPr>
          <p:cNvPr id="40" name="TextBox 39">
            <a:extLst>
              <a:ext uri="{FF2B5EF4-FFF2-40B4-BE49-F238E27FC236}">
                <a16:creationId xmlns:a16="http://schemas.microsoft.com/office/drawing/2014/main" id="{1C212CF5-4E8A-44B0-B23A-ECA6B3E9D262}"/>
              </a:ext>
            </a:extLst>
          </p:cNvPr>
          <p:cNvSpPr txBox="1"/>
          <p:nvPr/>
        </p:nvSpPr>
        <p:spPr>
          <a:xfrm>
            <a:off x="6764094" y="2223044"/>
            <a:ext cx="543503" cy="369332"/>
          </a:xfrm>
          <a:prstGeom prst="rect">
            <a:avLst/>
          </a:prstGeom>
          <a:noFill/>
          <a:ln>
            <a:solidFill>
              <a:schemeClr val="tx1"/>
            </a:solidFill>
          </a:ln>
        </p:spPr>
        <p:txBody>
          <a:bodyPr wrap="square">
            <a:spAutoFit/>
          </a:bodyPr>
          <a:lstStyle/>
          <a:p>
            <a:pPr algn="ctr"/>
            <a:r>
              <a:rPr lang="en-US" dirty="0"/>
              <a:t>in</a:t>
            </a:r>
          </a:p>
        </p:txBody>
      </p:sp>
      <p:sp>
        <p:nvSpPr>
          <p:cNvPr id="41" name="TextBox 40">
            <a:extLst>
              <a:ext uri="{FF2B5EF4-FFF2-40B4-BE49-F238E27FC236}">
                <a16:creationId xmlns:a16="http://schemas.microsoft.com/office/drawing/2014/main" id="{2D16C330-E5D1-4ADD-8CF2-A7B58DD3237B}"/>
              </a:ext>
            </a:extLst>
          </p:cNvPr>
          <p:cNvSpPr txBox="1"/>
          <p:nvPr/>
        </p:nvSpPr>
        <p:spPr>
          <a:xfrm>
            <a:off x="7723540" y="2222646"/>
            <a:ext cx="1498899" cy="369332"/>
          </a:xfrm>
          <a:prstGeom prst="rect">
            <a:avLst/>
          </a:prstGeom>
          <a:noFill/>
          <a:ln>
            <a:solidFill>
              <a:schemeClr val="tx1"/>
            </a:solidFill>
          </a:ln>
        </p:spPr>
        <p:txBody>
          <a:bodyPr wrap="square">
            <a:spAutoFit/>
          </a:bodyPr>
          <a:lstStyle/>
          <a:p>
            <a:pPr algn="ctr"/>
            <a:r>
              <a:rPr lang="en-US" dirty="0"/>
              <a:t>Marshfield</a:t>
            </a:r>
          </a:p>
        </p:txBody>
      </p:sp>
      <p:sp>
        <p:nvSpPr>
          <p:cNvPr id="42" name="TextBox 41">
            <a:extLst>
              <a:ext uri="{FF2B5EF4-FFF2-40B4-BE49-F238E27FC236}">
                <a16:creationId xmlns:a16="http://schemas.microsoft.com/office/drawing/2014/main" id="{E4611C3D-DC32-4EAB-9B99-705851BBA697}"/>
              </a:ext>
            </a:extLst>
          </p:cNvPr>
          <p:cNvSpPr txBox="1"/>
          <p:nvPr/>
        </p:nvSpPr>
        <p:spPr>
          <a:xfrm>
            <a:off x="9638382" y="2222646"/>
            <a:ext cx="436985" cy="369332"/>
          </a:xfrm>
          <a:prstGeom prst="rect">
            <a:avLst/>
          </a:prstGeom>
          <a:noFill/>
          <a:ln>
            <a:solidFill>
              <a:schemeClr val="tx1"/>
            </a:solidFill>
          </a:ln>
        </p:spPr>
        <p:txBody>
          <a:bodyPr wrap="square">
            <a:spAutoFit/>
          </a:bodyPr>
          <a:lstStyle/>
          <a:p>
            <a:pPr algn="ctr"/>
            <a:r>
              <a:rPr lang="en-US" dirty="0"/>
              <a:t>,</a:t>
            </a:r>
          </a:p>
        </p:txBody>
      </p:sp>
      <p:sp>
        <p:nvSpPr>
          <p:cNvPr id="43" name="TextBox 42">
            <a:extLst>
              <a:ext uri="{FF2B5EF4-FFF2-40B4-BE49-F238E27FC236}">
                <a16:creationId xmlns:a16="http://schemas.microsoft.com/office/drawing/2014/main" id="{4A7F882F-C7E9-46B3-8ED0-AA21AFB69801}"/>
              </a:ext>
            </a:extLst>
          </p:cNvPr>
          <p:cNvSpPr txBox="1"/>
          <p:nvPr/>
        </p:nvSpPr>
        <p:spPr>
          <a:xfrm>
            <a:off x="10491307" y="2222646"/>
            <a:ext cx="1498899" cy="369332"/>
          </a:xfrm>
          <a:prstGeom prst="rect">
            <a:avLst/>
          </a:prstGeom>
          <a:noFill/>
          <a:ln>
            <a:solidFill>
              <a:schemeClr val="tx1"/>
            </a:solidFill>
          </a:ln>
        </p:spPr>
        <p:txBody>
          <a:bodyPr wrap="square">
            <a:spAutoFit/>
          </a:bodyPr>
          <a:lstStyle/>
          <a:p>
            <a:pPr algn="ctr"/>
            <a:r>
              <a:rPr lang="en-US" dirty="0"/>
              <a:t>Missouri</a:t>
            </a:r>
          </a:p>
        </p:txBody>
      </p:sp>
    </p:spTree>
    <p:extLst>
      <p:ext uri="{BB962C8B-B14F-4D97-AF65-F5344CB8AC3E}">
        <p14:creationId xmlns:p14="http://schemas.microsoft.com/office/powerpoint/2010/main" val="36996026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62972-3449-42D1-8185-B4BEFD52AB44}"/>
              </a:ext>
            </a:extLst>
          </p:cNvPr>
          <p:cNvSpPr>
            <a:spLocks noGrp="1"/>
          </p:cNvSpPr>
          <p:nvPr>
            <p:ph type="title"/>
          </p:nvPr>
        </p:nvSpPr>
        <p:spPr/>
        <p:txBody>
          <a:bodyPr/>
          <a:lstStyle/>
          <a:p>
            <a:r>
              <a:rPr lang="en-US" dirty="0"/>
              <a:t>Approaches</a:t>
            </a:r>
            <a:br>
              <a:rPr lang="en-US" dirty="0"/>
            </a:br>
            <a:r>
              <a:rPr lang="en-US" sz="2000" dirty="0"/>
              <a:t>Supervised</a:t>
            </a:r>
            <a:endParaRPr lang="en-US" dirty="0"/>
          </a:p>
        </p:txBody>
      </p:sp>
      <p:sp>
        <p:nvSpPr>
          <p:cNvPr id="36" name="TextBox 35">
            <a:extLst>
              <a:ext uri="{FF2B5EF4-FFF2-40B4-BE49-F238E27FC236}">
                <a16:creationId xmlns:a16="http://schemas.microsoft.com/office/drawing/2014/main" id="{55079445-E878-4FBD-944D-274CFFCAEEF2}"/>
              </a:ext>
            </a:extLst>
          </p:cNvPr>
          <p:cNvSpPr txBox="1"/>
          <p:nvPr/>
        </p:nvSpPr>
        <p:spPr>
          <a:xfrm>
            <a:off x="297023" y="2223840"/>
            <a:ext cx="1498899" cy="369332"/>
          </a:xfrm>
          <a:prstGeom prst="rect">
            <a:avLst/>
          </a:prstGeom>
          <a:noFill/>
          <a:ln>
            <a:solidFill>
              <a:schemeClr val="tx1"/>
            </a:solidFill>
          </a:ln>
        </p:spPr>
        <p:txBody>
          <a:bodyPr wrap="square">
            <a:spAutoFit/>
          </a:bodyPr>
          <a:lstStyle/>
          <a:p>
            <a:pPr algn="ctr"/>
            <a:r>
              <a:rPr lang="en-US" dirty="0"/>
              <a:t>Astronomer</a:t>
            </a:r>
          </a:p>
        </p:txBody>
      </p:sp>
      <p:sp>
        <p:nvSpPr>
          <p:cNvPr id="37" name="TextBox 36">
            <a:extLst>
              <a:ext uri="{FF2B5EF4-FFF2-40B4-BE49-F238E27FC236}">
                <a16:creationId xmlns:a16="http://schemas.microsoft.com/office/drawing/2014/main" id="{CB12A597-3AA0-4AF6-843A-FD3BB14F99E1}"/>
              </a:ext>
            </a:extLst>
          </p:cNvPr>
          <p:cNvSpPr txBox="1"/>
          <p:nvPr/>
        </p:nvSpPr>
        <p:spPr>
          <a:xfrm>
            <a:off x="2211865" y="2223840"/>
            <a:ext cx="1808584" cy="369332"/>
          </a:xfrm>
          <a:prstGeom prst="rect">
            <a:avLst/>
          </a:prstGeom>
          <a:noFill/>
          <a:ln>
            <a:solidFill>
              <a:srgbClr val="FF0000"/>
            </a:solidFill>
          </a:ln>
        </p:spPr>
        <p:txBody>
          <a:bodyPr wrap="square">
            <a:spAutoFit/>
          </a:bodyPr>
          <a:lstStyle/>
          <a:p>
            <a:pPr algn="ctr"/>
            <a:r>
              <a:rPr lang="en-US" dirty="0"/>
              <a:t>Edwin Hubble</a:t>
            </a:r>
          </a:p>
        </p:txBody>
      </p:sp>
      <p:sp>
        <p:nvSpPr>
          <p:cNvPr id="38" name="TextBox 37">
            <a:extLst>
              <a:ext uri="{FF2B5EF4-FFF2-40B4-BE49-F238E27FC236}">
                <a16:creationId xmlns:a16="http://schemas.microsoft.com/office/drawing/2014/main" id="{5B635630-C39B-4488-B976-9890FEE3B5AB}"/>
              </a:ext>
            </a:extLst>
          </p:cNvPr>
          <p:cNvSpPr txBox="1"/>
          <p:nvPr/>
        </p:nvSpPr>
        <p:spPr>
          <a:xfrm>
            <a:off x="4436392" y="2223888"/>
            <a:ext cx="747908" cy="369332"/>
          </a:xfrm>
          <a:prstGeom prst="rect">
            <a:avLst/>
          </a:prstGeom>
          <a:solidFill>
            <a:srgbClr val="92D050"/>
          </a:solidFill>
          <a:ln>
            <a:solidFill>
              <a:schemeClr val="tx1"/>
            </a:solidFill>
          </a:ln>
        </p:spPr>
        <p:txBody>
          <a:bodyPr wrap="square">
            <a:spAutoFit/>
          </a:bodyPr>
          <a:lstStyle/>
          <a:p>
            <a:pPr algn="ctr"/>
            <a:r>
              <a:rPr lang="en-US" dirty="0"/>
              <a:t>was</a:t>
            </a:r>
          </a:p>
        </p:txBody>
      </p:sp>
      <p:sp>
        <p:nvSpPr>
          <p:cNvPr id="39" name="TextBox 38">
            <a:extLst>
              <a:ext uri="{FF2B5EF4-FFF2-40B4-BE49-F238E27FC236}">
                <a16:creationId xmlns:a16="http://schemas.microsoft.com/office/drawing/2014/main" id="{D5D572CB-ADA2-42B5-9C1B-0010B45E7D18}"/>
              </a:ext>
            </a:extLst>
          </p:cNvPr>
          <p:cNvSpPr txBox="1"/>
          <p:nvPr/>
        </p:nvSpPr>
        <p:spPr>
          <a:xfrm>
            <a:off x="5600243" y="2223840"/>
            <a:ext cx="747908" cy="369332"/>
          </a:xfrm>
          <a:prstGeom prst="rect">
            <a:avLst/>
          </a:prstGeom>
          <a:solidFill>
            <a:srgbClr val="92D050"/>
          </a:solidFill>
          <a:ln>
            <a:solidFill>
              <a:schemeClr val="tx1"/>
            </a:solidFill>
          </a:ln>
        </p:spPr>
        <p:txBody>
          <a:bodyPr wrap="square">
            <a:spAutoFit/>
          </a:bodyPr>
          <a:lstStyle/>
          <a:p>
            <a:pPr algn="ctr"/>
            <a:r>
              <a:rPr lang="en-US" dirty="0"/>
              <a:t>born</a:t>
            </a:r>
          </a:p>
        </p:txBody>
      </p:sp>
      <p:sp>
        <p:nvSpPr>
          <p:cNvPr id="40" name="TextBox 39">
            <a:extLst>
              <a:ext uri="{FF2B5EF4-FFF2-40B4-BE49-F238E27FC236}">
                <a16:creationId xmlns:a16="http://schemas.microsoft.com/office/drawing/2014/main" id="{1C212CF5-4E8A-44B0-B23A-ECA6B3E9D262}"/>
              </a:ext>
            </a:extLst>
          </p:cNvPr>
          <p:cNvSpPr txBox="1"/>
          <p:nvPr/>
        </p:nvSpPr>
        <p:spPr>
          <a:xfrm>
            <a:off x="6764094" y="2223044"/>
            <a:ext cx="543503" cy="369332"/>
          </a:xfrm>
          <a:prstGeom prst="rect">
            <a:avLst/>
          </a:prstGeom>
          <a:solidFill>
            <a:srgbClr val="FFC000"/>
          </a:solidFill>
          <a:ln>
            <a:solidFill>
              <a:schemeClr val="tx1"/>
            </a:solidFill>
          </a:ln>
        </p:spPr>
        <p:txBody>
          <a:bodyPr wrap="square">
            <a:spAutoFit/>
          </a:bodyPr>
          <a:lstStyle/>
          <a:p>
            <a:pPr algn="ctr"/>
            <a:r>
              <a:rPr lang="en-US" dirty="0"/>
              <a:t>in</a:t>
            </a:r>
          </a:p>
        </p:txBody>
      </p:sp>
      <p:sp>
        <p:nvSpPr>
          <p:cNvPr id="41" name="TextBox 40">
            <a:extLst>
              <a:ext uri="{FF2B5EF4-FFF2-40B4-BE49-F238E27FC236}">
                <a16:creationId xmlns:a16="http://schemas.microsoft.com/office/drawing/2014/main" id="{2D16C330-E5D1-4ADD-8CF2-A7B58DD3237B}"/>
              </a:ext>
            </a:extLst>
          </p:cNvPr>
          <p:cNvSpPr txBox="1"/>
          <p:nvPr/>
        </p:nvSpPr>
        <p:spPr>
          <a:xfrm>
            <a:off x="7723540" y="2222646"/>
            <a:ext cx="1498899" cy="369332"/>
          </a:xfrm>
          <a:prstGeom prst="rect">
            <a:avLst/>
          </a:prstGeom>
          <a:noFill/>
          <a:ln>
            <a:solidFill>
              <a:srgbClr val="FF0000"/>
            </a:solidFill>
          </a:ln>
        </p:spPr>
        <p:txBody>
          <a:bodyPr wrap="square">
            <a:spAutoFit/>
          </a:bodyPr>
          <a:lstStyle/>
          <a:p>
            <a:pPr algn="ctr"/>
            <a:r>
              <a:rPr lang="en-US" dirty="0"/>
              <a:t>Marshfield</a:t>
            </a:r>
          </a:p>
        </p:txBody>
      </p:sp>
      <p:sp>
        <p:nvSpPr>
          <p:cNvPr id="42" name="TextBox 41">
            <a:extLst>
              <a:ext uri="{FF2B5EF4-FFF2-40B4-BE49-F238E27FC236}">
                <a16:creationId xmlns:a16="http://schemas.microsoft.com/office/drawing/2014/main" id="{E4611C3D-DC32-4EAB-9B99-705851BBA697}"/>
              </a:ext>
            </a:extLst>
          </p:cNvPr>
          <p:cNvSpPr txBox="1"/>
          <p:nvPr/>
        </p:nvSpPr>
        <p:spPr>
          <a:xfrm>
            <a:off x="9638382" y="2222646"/>
            <a:ext cx="436985" cy="369332"/>
          </a:xfrm>
          <a:prstGeom prst="rect">
            <a:avLst/>
          </a:prstGeom>
          <a:noFill/>
          <a:ln>
            <a:solidFill>
              <a:schemeClr val="tx1"/>
            </a:solidFill>
          </a:ln>
        </p:spPr>
        <p:txBody>
          <a:bodyPr wrap="square">
            <a:spAutoFit/>
          </a:bodyPr>
          <a:lstStyle/>
          <a:p>
            <a:pPr algn="ctr"/>
            <a:r>
              <a:rPr lang="en-US" dirty="0"/>
              <a:t>,</a:t>
            </a:r>
          </a:p>
        </p:txBody>
      </p:sp>
      <p:sp>
        <p:nvSpPr>
          <p:cNvPr id="43" name="TextBox 42">
            <a:extLst>
              <a:ext uri="{FF2B5EF4-FFF2-40B4-BE49-F238E27FC236}">
                <a16:creationId xmlns:a16="http://schemas.microsoft.com/office/drawing/2014/main" id="{4A7F882F-C7E9-46B3-8ED0-AA21AFB69801}"/>
              </a:ext>
            </a:extLst>
          </p:cNvPr>
          <p:cNvSpPr txBox="1"/>
          <p:nvPr/>
        </p:nvSpPr>
        <p:spPr>
          <a:xfrm>
            <a:off x="10491307" y="2222646"/>
            <a:ext cx="1498899" cy="369332"/>
          </a:xfrm>
          <a:prstGeom prst="rect">
            <a:avLst/>
          </a:prstGeom>
          <a:noFill/>
          <a:ln>
            <a:solidFill>
              <a:srgbClr val="FF0000"/>
            </a:solidFill>
          </a:ln>
        </p:spPr>
        <p:txBody>
          <a:bodyPr wrap="square">
            <a:spAutoFit/>
          </a:bodyPr>
          <a:lstStyle/>
          <a:p>
            <a:pPr algn="ctr"/>
            <a:r>
              <a:rPr lang="en-US" dirty="0"/>
              <a:t>Missouri</a:t>
            </a:r>
          </a:p>
        </p:txBody>
      </p:sp>
      <p:sp>
        <p:nvSpPr>
          <p:cNvPr id="44" name="TextBox 43">
            <a:extLst>
              <a:ext uri="{FF2B5EF4-FFF2-40B4-BE49-F238E27FC236}">
                <a16:creationId xmlns:a16="http://schemas.microsoft.com/office/drawing/2014/main" id="{41012888-8C90-4E7A-9113-F7A72238D316}"/>
              </a:ext>
            </a:extLst>
          </p:cNvPr>
          <p:cNvSpPr txBox="1"/>
          <p:nvPr/>
        </p:nvSpPr>
        <p:spPr>
          <a:xfrm>
            <a:off x="3359007" y="1946085"/>
            <a:ext cx="779381" cy="338554"/>
          </a:xfrm>
          <a:prstGeom prst="rect">
            <a:avLst/>
          </a:prstGeom>
          <a:noFill/>
        </p:spPr>
        <p:txBody>
          <a:bodyPr wrap="none" rtlCol="0">
            <a:spAutoFit/>
          </a:bodyPr>
          <a:lstStyle/>
          <a:p>
            <a:r>
              <a:rPr lang="en-US" sz="1600" dirty="0">
                <a:solidFill>
                  <a:srgbClr val="FF0000"/>
                </a:solidFill>
              </a:rPr>
              <a:t>entity1</a:t>
            </a:r>
            <a:endParaRPr lang="es-CO" sz="1600" dirty="0">
              <a:solidFill>
                <a:srgbClr val="FF0000"/>
              </a:solidFill>
            </a:endParaRPr>
          </a:p>
        </p:txBody>
      </p:sp>
      <p:sp>
        <p:nvSpPr>
          <p:cNvPr id="45" name="TextBox 44">
            <a:extLst>
              <a:ext uri="{FF2B5EF4-FFF2-40B4-BE49-F238E27FC236}">
                <a16:creationId xmlns:a16="http://schemas.microsoft.com/office/drawing/2014/main" id="{0CFBC458-AAD3-45E3-9B43-AA065C77A8AC}"/>
              </a:ext>
            </a:extLst>
          </p:cNvPr>
          <p:cNvSpPr txBox="1"/>
          <p:nvPr/>
        </p:nvSpPr>
        <p:spPr>
          <a:xfrm>
            <a:off x="8513867" y="1899287"/>
            <a:ext cx="779381" cy="338554"/>
          </a:xfrm>
          <a:prstGeom prst="rect">
            <a:avLst/>
          </a:prstGeom>
          <a:noFill/>
        </p:spPr>
        <p:txBody>
          <a:bodyPr wrap="none" rtlCol="0">
            <a:spAutoFit/>
          </a:bodyPr>
          <a:lstStyle/>
          <a:p>
            <a:r>
              <a:rPr lang="en-US" sz="1600" dirty="0">
                <a:solidFill>
                  <a:srgbClr val="FF0000"/>
                </a:solidFill>
              </a:rPr>
              <a:t>entity2</a:t>
            </a:r>
            <a:endParaRPr lang="es-CO" sz="1600" dirty="0">
              <a:solidFill>
                <a:srgbClr val="FF0000"/>
              </a:solidFill>
            </a:endParaRPr>
          </a:p>
        </p:txBody>
      </p:sp>
      <p:sp>
        <p:nvSpPr>
          <p:cNvPr id="46" name="TextBox 45">
            <a:extLst>
              <a:ext uri="{FF2B5EF4-FFF2-40B4-BE49-F238E27FC236}">
                <a16:creationId xmlns:a16="http://schemas.microsoft.com/office/drawing/2014/main" id="{416DF1B9-FF33-4EB1-98FE-6EE034C073A4}"/>
              </a:ext>
            </a:extLst>
          </p:cNvPr>
          <p:cNvSpPr txBox="1"/>
          <p:nvPr/>
        </p:nvSpPr>
        <p:spPr>
          <a:xfrm>
            <a:off x="11293385" y="1909044"/>
            <a:ext cx="779381" cy="338554"/>
          </a:xfrm>
          <a:prstGeom prst="rect">
            <a:avLst/>
          </a:prstGeom>
          <a:noFill/>
        </p:spPr>
        <p:txBody>
          <a:bodyPr wrap="none" rtlCol="0">
            <a:spAutoFit/>
          </a:bodyPr>
          <a:lstStyle/>
          <a:p>
            <a:r>
              <a:rPr lang="en-US" sz="1600" dirty="0">
                <a:solidFill>
                  <a:srgbClr val="FF0000"/>
                </a:solidFill>
              </a:rPr>
              <a:t>entity3</a:t>
            </a:r>
            <a:endParaRPr lang="es-CO" sz="1600" dirty="0">
              <a:solidFill>
                <a:srgbClr val="FF0000"/>
              </a:solidFill>
            </a:endParaRPr>
          </a:p>
        </p:txBody>
      </p:sp>
      <p:sp>
        <p:nvSpPr>
          <p:cNvPr id="47" name="TextBox 46">
            <a:extLst>
              <a:ext uri="{FF2B5EF4-FFF2-40B4-BE49-F238E27FC236}">
                <a16:creationId xmlns:a16="http://schemas.microsoft.com/office/drawing/2014/main" id="{EBD20419-8284-45EC-B5FC-90D86362358B}"/>
              </a:ext>
            </a:extLst>
          </p:cNvPr>
          <p:cNvSpPr txBox="1"/>
          <p:nvPr/>
        </p:nvSpPr>
        <p:spPr>
          <a:xfrm>
            <a:off x="4685064" y="1928130"/>
            <a:ext cx="559897" cy="338554"/>
          </a:xfrm>
          <a:prstGeom prst="rect">
            <a:avLst/>
          </a:prstGeom>
          <a:noFill/>
        </p:spPr>
        <p:txBody>
          <a:bodyPr wrap="none" rtlCol="0">
            <a:spAutoFit/>
          </a:bodyPr>
          <a:lstStyle/>
          <a:p>
            <a:r>
              <a:rPr lang="en-US" sz="1600" dirty="0">
                <a:solidFill>
                  <a:srgbClr val="92D050"/>
                </a:solidFill>
              </a:rPr>
              <a:t>verb</a:t>
            </a:r>
            <a:endParaRPr lang="es-CO" sz="1600" dirty="0">
              <a:solidFill>
                <a:srgbClr val="92D050"/>
              </a:solidFill>
            </a:endParaRPr>
          </a:p>
        </p:txBody>
      </p:sp>
      <p:sp>
        <p:nvSpPr>
          <p:cNvPr id="48" name="TextBox 47">
            <a:extLst>
              <a:ext uri="{FF2B5EF4-FFF2-40B4-BE49-F238E27FC236}">
                <a16:creationId xmlns:a16="http://schemas.microsoft.com/office/drawing/2014/main" id="{6826CD47-86F4-4420-B047-4968A56F4002}"/>
              </a:ext>
            </a:extLst>
          </p:cNvPr>
          <p:cNvSpPr txBox="1"/>
          <p:nvPr/>
        </p:nvSpPr>
        <p:spPr>
          <a:xfrm>
            <a:off x="5891334" y="1928410"/>
            <a:ext cx="559897" cy="338554"/>
          </a:xfrm>
          <a:prstGeom prst="rect">
            <a:avLst/>
          </a:prstGeom>
          <a:noFill/>
        </p:spPr>
        <p:txBody>
          <a:bodyPr wrap="none" rtlCol="0">
            <a:spAutoFit/>
          </a:bodyPr>
          <a:lstStyle/>
          <a:p>
            <a:r>
              <a:rPr lang="en-US" sz="1600" dirty="0">
                <a:solidFill>
                  <a:srgbClr val="92D050"/>
                </a:solidFill>
              </a:rPr>
              <a:t>verb</a:t>
            </a:r>
            <a:endParaRPr lang="es-CO" sz="1600" dirty="0">
              <a:solidFill>
                <a:srgbClr val="92D050"/>
              </a:solidFill>
            </a:endParaRPr>
          </a:p>
        </p:txBody>
      </p:sp>
      <p:sp>
        <p:nvSpPr>
          <p:cNvPr id="49" name="TextBox 48">
            <a:extLst>
              <a:ext uri="{FF2B5EF4-FFF2-40B4-BE49-F238E27FC236}">
                <a16:creationId xmlns:a16="http://schemas.microsoft.com/office/drawing/2014/main" id="{CD95B296-EB4F-49B0-B8FC-5382504CF8C8}"/>
              </a:ext>
            </a:extLst>
          </p:cNvPr>
          <p:cNvSpPr txBox="1"/>
          <p:nvPr/>
        </p:nvSpPr>
        <p:spPr>
          <a:xfrm>
            <a:off x="6470848" y="1928837"/>
            <a:ext cx="1152880" cy="338554"/>
          </a:xfrm>
          <a:prstGeom prst="rect">
            <a:avLst/>
          </a:prstGeom>
          <a:noFill/>
        </p:spPr>
        <p:txBody>
          <a:bodyPr wrap="none" rtlCol="0">
            <a:spAutoFit/>
          </a:bodyPr>
          <a:lstStyle/>
          <a:p>
            <a:r>
              <a:rPr lang="en-US" sz="1600" dirty="0">
                <a:solidFill>
                  <a:srgbClr val="FFC000"/>
                </a:solidFill>
              </a:rPr>
              <a:t>preposition</a:t>
            </a:r>
            <a:endParaRPr lang="es-CO" sz="1600" dirty="0">
              <a:solidFill>
                <a:srgbClr val="FFC000"/>
              </a:solidFill>
            </a:endParaRPr>
          </a:p>
        </p:txBody>
      </p:sp>
      <p:sp>
        <p:nvSpPr>
          <p:cNvPr id="18" name="TextBox 17">
            <a:extLst>
              <a:ext uri="{FF2B5EF4-FFF2-40B4-BE49-F238E27FC236}">
                <a16:creationId xmlns:a16="http://schemas.microsoft.com/office/drawing/2014/main" id="{5E74D62B-2877-4914-B388-A25BC210573D}"/>
              </a:ext>
            </a:extLst>
          </p:cNvPr>
          <p:cNvSpPr txBox="1"/>
          <p:nvPr/>
        </p:nvSpPr>
        <p:spPr>
          <a:xfrm>
            <a:off x="297023" y="3244334"/>
            <a:ext cx="3537892" cy="1114921"/>
          </a:xfrm>
          <a:prstGeom prst="rect">
            <a:avLst/>
          </a:prstGeom>
          <a:noFill/>
        </p:spPr>
        <p:txBody>
          <a:bodyPr wrap="none" rtlCol="0">
            <a:spAutoFit/>
          </a:bodyPr>
          <a:lstStyle/>
          <a:p>
            <a:pPr marL="342900" indent="-342900" algn="just">
              <a:lnSpc>
                <a:spcPct val="200000"/>
              </a:lnSpc>
              <a:buFont typeface="+mj-lt"/>
              <a:buAutoNum type="arabicPeriod"/>
            </a:pPr>
            <a:r>
              <a:rPr lang="en-US" dirty="0"/>
              <a:t>Find all pairs of named entities</a:t>
            </a:r>
          </a:p>
          <a:p>
            <a:pPr algn="just">
              <a:lnSpc>
                <a:spcPct val="200000"/>
              </a:lnSpc>
            </a:pPr>
            <a:endParaRPr lang="es-CO" dirty="0"/>
          </a:p>
        </p:txBody>
      </p:sp>
    </p:spTree>
    <p:extLst>
      <p:ext uri="{BB962C8B-B14F-4D97-AF65-F5344CB8AC3E}">
        <p14:creationId xmlns:p14="http://schemas.microsoft.com/office/powerpoint/2010/main" val="16820155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62972-3449-42D1-8185-B4BEFD52AB44}"/>
              </a:ext>
            </a:extLst>
          </p:cNvPr>
          <p:cNvSpPr>
            <a:spLocks noGrp="1"/>
          </p:cNvSpPr>
          <p:nvPr>
            <p:ph type="title"/>
          </p:nvPr>
        </p:nvSpPr>
        <p:spPr/>
        <p:txBody>
          <a:bodyPr/>
          <a:lstStyle/>
          <a:p>
            <a:r>
              <a:rPr lang="en-US" dirty="0"/>
              <a:t>Approaches</a:t>
            </a:r>
            <a:br>
              <a:rPr lang="en-US" dirty="0"/>
            </a:br>
            <a:r>
              <a:rPr lang="en-US" sz="2000" dirty="0"/>
              <a:t>Supervised</a:t>
            </a:r>
            <a:endParaRPr lang="en-US" dirty="0"/>
          </a:p>
        </p:txBody>
      </p:sp>
      <p:sp>
        <p:nvSpPr>
          <p:cNvPr id="36" name="TextBox 35">
            <a:extLst>
              <a:ext uri="{FF2B5EF4-FFF2-40B4-BE49-F238E27FC236}">
                <a16:creationId xmlns:a16="http://schemas.microsoft.com/office/drawing/2014/main" id="{55079445-E878-4FBD-944D-274CFFCAEEF2}"/>
              </a:ext>
            </a:extLst>
          </p:cNvPr>
          <p:cNvSpPr txBox="1"/>
          <p:nvPr/>
        </p:nvSpPr>
        <p:spPr>
          <a:xfrm>
            <a:off x="297023" y="2223840"/>
            <a:ext cx="1498899" cy="369332"/>
          </a:xfrm>
          <a:prstGeom prst="rect">
            <a:avLst/>
          </a:prstGeom>
          <a:noFill/>
          <a:ln>
            <a:solidFill>
              <a:schemeClr val="tx1"/>
            </a:solidFill>
          </a:ln>
        </p:spPr>
        <p:txBody>
          <a:bodyPr wrap="square">
            <a:spAutoFit/>
          </a:bodyPr>
          <a:lstStyle/>
          <a:p>
            <a:pPr algn="ctr"/>
            <a:r>
              <a:rPr lang="en-US" dirty="0"/>
              <a:t>Astronomer</a:t>
            </a:r>
          </a:p>
        </p:txBody>
      </p:sp>
      <p:sp>
        <p:nvSpPr>
          <p:cNvPr id="37" name="TextBox 36">
            <a:extLst>
              <a:ext uri="{FF2B5EF4-FFF2-40B4-BE49-F238E27FC236}">
                <a16:creationId xmlns:a16="http://schemas.microsoft.com/office/drawing/2014/main" id="{CB12A597-3AA0-4AF6-843A-FD3BB14F99E1}"/>
              </a:ext>
            </a:extLst>
          </p:cNvPr>
          <p:cNvSpPr txBox="1"/>
          <p:nvPr/>
        </p:nvSpPr>
        <p:spPr>
          <a:xfrm>
            <a:off x="2211865" y="2223840"/>
            <a:ext cx="1808584" cy="369332"/>
          </a:xfrm>
          <a:prstGeom prst="rect">
            <a:avLst/>
          </a:prstGeom>
          <a:noFill/>
          <a:ln>
            <a:solidFill>
              <a:srgbClr val="FF0000"/>
            </a:solidFill>
          </a:ln>
        </p:spPr>
        <p:txBody>
          <a:bodyPr wrap="square">
            <a:spAutoFit/>
          </a:bodyPr>
          <a:lstStyle/>
          <a:p>
            <a:pPr algn="ctr"/>
            <a:r>
              <a:rPr lang="en-US" dirty="0"/>
              <a:t>Edwin Hubble</a:t>
            </a:r>
          </a:p>
        </p:txBody>
      </p:sp>
      <p:sp>
        <p:nvSpPr>
          <p:cNvPr id="38" name="TextBox 37">
            <a:extLst>
              <a:ext uri="{FF2B5EF4-FFF2-40B4-BE49-F238E27FC236}">
                <a16:creationId xmlns:a16="http://schemas.microsoft.com/office/drawing/2014/main" id="{5B635630-C39B-4488-B976-9890FEE3B5AB}"/>
              </a:ext>
            </a:extLst>
          </p:cNvPr>
          <p:cNvSpPr txBox="1"/>
          <p:nvPr/>
        </p:nvSpPr>
        <p:spPr>
          <a:xfrm>
            <a:off x="4436392" y="2223888"/>
            <a:ext cx="747908" cy="369332"/>
          </a:xfrm>
          <a:prstGeom prst="rect">
            <a:avLst/>
          </a:prstGeom>
          <a:solidFill>
            <a:srgbClr val="92D050"/>
          </a:solidFill>
          <a:ln>
            <a:solidFill>
              <a:schemeClr val="tx1"/>
            </a:solidFill>
          </a:ln>
        </p:spPr>
        <p:txBody>
          <a:bodyPr wrap="square">
            <a:spAutoFit/>
          </a:bodyPr>
          <a:lstStyle/>
          <a:p>
            <a:pPr algn="ctr"/>
            <a:r>
              <a:rPr lang="en-US" dirty="0"/>
              <a:t>was</a:t>
            </a:r>
          </a:p>
        </p:txBody>
      </p:sp>
      <p:sp>
        <p:nvSpPr>
          <p:cNvPr id="39" name="TextBox 38">
            <a:extLst>
              <a:ext uri="{FF2B5EF4-FFF2-40B4-BE49-F238E27FC236}">
                <a16:creationId xmlns:a16="http://schemas.microsoft.com/office/drawing/2014/main" id="{D5D572CB-ADA2-42B5-9C1B-0010B45E7D18}"/>
              </a:ext>
            </a:extLst>
          </p:cNvPr>
          <p:cNvSpPr txBox="1"/>
          <p:nvPr/>
        </p:nvSpPr>
        <p:spPr>
          <a:xfrm>
            <a:off x="5600243" y="2223840"/>
            <a:ext cx="747908" cy="369332"/>
          </a:xfrm>
          <a:prstGeom prst="rect">
            <a:avLst/>
          </a:prstGeom>
          <a:solidFill>
            <a:srgbClr val="92D050"/>
          </a:solidFill>
          <a:ln>
            <a:solidFill>
              <a:schemeClr val="tx1"/>
            </a:solidFill>
          </a:ln>
        </p:spPr>
        <p:txBody>
          <a:bodyPr wrap="square">
            <a:spAutoFit/>
          </a:bodyPr>
          <a:lstStyle/>
          <a:p>
            <a:pPr algn="ctr"/>
            <a:r>
              <a:rPr lang="en-US" dirty="0"/>
              <a:t>born</a:t>
            </a:r>
          </a:p>
        </p:txBody>
      </p:sp>
      <p:sp>
        <p:nvSpPr>
          <p:cNvPr id="40" name="TextBox 39">
            <a:extLst>
              <a:ext uri="{FF2B5EF4-FFF2-40B4-BE49-F238E27FC236}">
                <a16:creationId xmlns:a16="http://schemas.microsoft.com/office/drawing/2014/main" id="{1C212CF5-4E8A-44B0-B23A-ECA6B3E9D262}"/>
              </a:ext>
            </a:extLst>
          </p:cNvPr>
          <p:cNvSpPr txBox="1"/>
          <p:nvPr/>
        </p:nvSpPr>
        <p:spPr>
          <a:xfrm>
            <a:off x="6764094" y="2223044"/>
            <a:ext cx="543503" cy="369332"/>
          </a:xfrm>
          <a:prstGeom prst="rect">
            <a:avLst/>
          </a:prstGeom>
          <a:solidFill>
            <a:srgbClr val="FFC000"/>
          </a:solidFill>
          <a:ln>
            <a:solidFill>
              <a:schemeClr val="tx1"/>
            </a:solidFill>
          </a:ln>
        </p:spPr>
        <p:txBody>
          <a:bodyPr wrap="square">
            <a:spAutoFit/>
          </a:bodyPr>
          <a:lstStyle/>
          <a:p>
            <a:pPr algn="ctr"/>
            <a:r>
              <a:rPr lang="en-US" dirty="0"/>
              <a:t>in</a:t>
            </a:r>
          </a:p>
        </p:txBody>
      </p:sp>
      <p:sp>
        <p:nvSpPr>
          <p:cNvPr id="41" name="TextBox 40">
            <a:extLst>
              <a:ext uri="{FF2B5EF4-FFF2-40B4-BE49-F238E27FC236}">
                <a16:creationId xmlns:a16="http://schemas.microsoft.com/office/drawing/2014/main" id="{2D16C330-E5D1-4ADD-8CF2-A7B58DD3237B}"/>
              </a:ext>
            </a:extLst>
          </p:cNvPr>
          <p:cNvSpPr txBox="1"/>
          <p:nvPr/>
        </p:nvSpPr>
        <p:spPr>
          <a:xfrm>
            <a:off x="7723540" y="2222646"/>
            <a:ext cx="1498899" cy="369332"/>
          </a:xfrm>
          <a:prstGeom prst="rect">
            <a:avLst/>
          </a:prstGeom>
          <a:noFill/>
          <a:ln>
            <a:solidFill>
              <a:srgbClr val="FF0000"/>
            </a:solidFill>
          </a:ln>
        </p:spPr>
        <p:txBody>
          <a:bodyPr wrap="square">
            <a:spAutoFit/>
          </a:bodyPr>
          <a:lstStyle/>
          <a:p>
            <a:pPr algn="ctr"/>
            <a:r>
              <a:rPr lang="en-US" dirty="0"/>
              <a:t>Marshfield</a:t>
            </a:r>
          </a:p>
        </p:txBody>
      </p:sp>
      <p:sp>
        <p:nvSpPr>
          <p:cNvPr id="42" name="TextBox 41">
            <a:extLst>
              <a:ext uri="{FF2B5EF4-FFF2-40B4-BE49-F238E27FC236}">
                <a16:creationId xmlns:a16="http://schemas.microsoft.com/office/drawing/2014/main" id="{E4611C3D-DC32-4EAB-9B99-705851BBA697}"/>
              </a:ext>
            </a:extLst>
          </p:cNvPr>
          <p:cNvSpPr txBox="1"/>
          <p:nvPr/>
        </p:nvSpPr>
        <p:spPr>
          <a:xfrm>
            <a:off x="9638382" y="2222646"/>
            <a:ext cx="436985" cy="369332"/>
          </a:xfrm>
          <a:prstGeom prst="rect">
            <a:avLst/>
          </a:prstGeom>
          <a:noFill/>
          <a:ln>
            <a:solidFill>
              <a:schemeClr val="tx1"/>
            </a:solidFill>
          </a:ln>
        </p:spPr>
        <p:txBody>
          <a:bodyPr wrap="square">
            <a:spAutoFit/>
          </a:bodyPr>
          <a:lstStyle/>
          <a:p>
            <a:pPr algn="ctr"/>
            <a:r>
              <a:rPr lang="en-US" dirty="0"/>
              <a:t>,</a:t>
            </a:r>
          </a:p>
        </p:txBody>
      </p:sp>
      <p:sp>
        <p:nvSpPr>
          <p:cNvPr id="43" name="TextBox 42">
            <a:extLst>
              <a:ext uri="{FF2B5EF4-FFF2-40B4-BE49-F238E27FC236}">
                <a16:creationId xmlns:a16="http://schemas.microsoft.com/office/drawing/2014/main" id="{4A7F882F-C7E9-46B3-8ED0-AA21AFB69801}"/>
              </a:ext>
            </a:extLst>
          </p:cNvPr>
          <p:cNvSpPr txBox="1"/>
          <p:nvPr/>
        </p:nvSpPr>
        <p:spPr>
          <a:xfrm>
            <a:off x="10491307" y="2222646"/>
            <a:ext cx="1498899" cy="369332"/>
          </a:xfrm>
          <a:prstGeom prst="rect">
            <a:avLst/>
          </a:prstGeom>
          <a:noFill/>
          <a:ln>
            <a:solidFill>
              <a:srgbClr val="FF0000"/>
            </a:solidFill>
          </a:ln>
        </p:spPr>
        <p:txBody>
          <a:bodyPr wrap="square">
            <a:spAutoFit/>
          </a:bodyPr>
          <a:lstStyle/>
          <a:p>
            <a:pPr algn="ctr"/>
            <a:r>
              <a:rPr lang="en-US" dirty="0"/>
              <a:t>Missouri</a:t>
            </a:r>
          </a:p>
        </p:txBody>
      </p:sp>
      <p:sp>
        <p:nvSpPr>
          <p:cNvPr id="44" name="TextBox 43">
            <a:extLst>
              <a:ext uri="{FF2B5EF4-FFF2-40B4-BE49-F238E27FC236}">
                <a16:creationId xmlns:a16="http://schemas.microsoft.com/office/drawing/2014/main" id="{41012888-8C90-4E7A-9113-F7A72238D316}"/>
              </a:ext>
            </a:extLst>
          </p:cNvPr>
          <p:cNvSpPr txBox="1"/>
          <p:nvPr/>
        </p:nvSpPr>
        <p:spPr>
          <a:xfrm>
            <a:off x="3359007" y="1946085"/>
            <a:ext cx="779381" cy="338554"/>
          </a:xfrm>
          <a:prstGeom prst="rect">
            <a:avLst/>
          </a:prstGeom>
          <a:noFill/>
        </p:spPr>
        <p:txBody>
          <a:bodyPr wrap="none" rtlCol="0">
            <a:spAutoFit/>
          </a:bodyPr>
          <a:lstStyle/>
          <a:p>
            <a:r>
              <a:rPr lang="en-US" sz="1600" dirty="0">
                <a:solidFill>
                  <a:srgbClr val="FF0000"/>
                </a:solidFill>
              </a:rPr>
              <a:t>entity1</a:t>
            </a:r>
            <a:endParaRPr lang="es-CO" sz="1600" dirty="0">
              <a:solidFill>
                <a:srgbClr val="FF0000"/>
              </a:solidFill>
            </a:endParaRPr>
          </a:p>
        </p:txBody>
      </p:sp>
      <p:sp>
        <p:nvSpPr>
          <p:cNvPr id="45" name="TextBox 44">
            <a:extLst>
              <a:ext uri="{FF2B5EF4-FFF2-40B4-BE49-F238E27FC236}">
                <a16:creationId xmlns:a16="http://schemas.microsoft.com/office/drawing/2014/main" id="{0CFBC458-AAD3-45E3-9B43-AA065C77A8AC}"/>
              </a:ext>
            </a:extLst>
          </p:cNvPr>
          <p:cNvSpPr txBox="1"/>
          <p:nvPr/>
        </p:nvSpPr>
        <p:spPr>
          <a:xfrm>
            <a:off x="8513867" y="1899287"/>
            <a:ext cx="779381" cy="338554"/>
          </a:xfrm>
          <a:prstGeom prst="rect">
            <a:avLst/>
          </a:prstGeom>
          <a:noFill/>
        </p:spPr>
        <p:txBody>
          <a:bodyPr wrap="none" rtlCol="0">
            <a:spAutoFit/>
          </a:bodyPr>
          <a:lstStyle/>
          <a:p>
            <a:r>
              <a:rPr lang="en-US" sz="1600" dirty="0">
                <a:solidFill>
                  <a:srgbClr val="FF0000"/>
                </a:solidFill>
              </a:rPr>
              <a:t>entity2</a:t>
            </a:r>
            <a:endParaRPr lang="es-CO" sz="1600" dirty="0">
              <a:solidFill>
                <a:srgbClr val="FF0000"/>
              </a:solidFill>
            </a:endParaRPr>
          </a:p>
        </p:txBody>
      </p:sp>
      <p:sp>
        <p:nvSpPr>
          <p:cNvPr id="46" name="TextBox 45">
            <a:extLst>
              <a:ext uri="{FF2B5EF4-FFF2-40B4-BE49-F238E27FC236}">
                <a16:creationId xmlns:a16="http://schemas.microsoft.com/office/drawing/2014/main" id="{416DF1B9-FF33-4EB1-98FE-6EE034C073A4}"/>
              </a:ext>
            </a:extLst>
          </p:cNvPr>
          <p:cNvSpPr txBox="1"/>
          <p:nvPr/>
        </p:nvSpPr>
        <p:spPr>
          <a:xfrm>
            <a:off x="11293385" y="1909044"/>
            <a:ext cx="779381" cy="338554"/>
          </a:xfrm>
          <a:prstGeom prst="rect">
            <a:avLst/>
          </a:prstGeom>
          <a:noFill/>
        </p:spPr>
        <p:txBody>
          <a:bodyPr wrap="none" rtlCol="0">
            <a:spAutoFit/>
          </a:bodyPr>
          <a:lstStyle/>
          <a:p>
            <a:r>
              <a:rPr lang="en-US" sz="1600" dirty="0">
                <a:solidFill>
                  <a:srgbClr val="FF0000"/>
                </a:solidFill>
              </a:rPr>
              <a:t>entity3</a:t>
            </a:r>
            <a:endParaRPr lang="es-CO" sz="1600" dirty="0">
              <a:solidFill>
                <a:srgbClr val="FF0000"/>
              </a:solidFill>
            </a:endParaRPr>
          </a:p>
        </p:txBody>
      </p:sp>
      <p:sp>
        <p:nvSpPr>
          <p:cNvPr id="47" name="TextBox 46">
            <a:extLst>
              <a:ext uri="{FF2B5EF4-FFF2-40B4-BE49-F238E27FC236}">
                <a16:creationId xmlns:a16="http://schemas.microsoft.com/office/drawing/2014/main" id="{EBD20419-8284-45EC-B5FC-90D86362358B}"/>
              </a:ext>
            </a:extLst>
          </p:cNvPr>
          <p:cNvSpPr txBox="1"/>
          <p:nvPr/>
        </p:nvSpPr>
        <p:spPr>
          <a:xfrm>
            <a:off x="4685064" y="1928130"/>
            <a:ext cx="559897" cy="338554"/>
          </a:xfrm>
          <a:prstGeom prst="rect">
            <a:avLst/>
          </a:prstGeom>
          <a:noFill/>
        </p:spPr>
        <p:txBody>
          <a:bodyPr wrap="none" rtlCol="0">
            <a:spAutoFit/>
          </a:bodyPr>
          <a:lstStyle/>
          <a:p>
            <a:r>
              <a:rPr lang="en-US" sz="1600" dirty="0">
                <a:solidFill>
                  <a:srgbClr val="92D050"/>
                </a:solidFill>
              </a:rPr>
              <a:t>verb</a:t>
            </a:r>
            <a:endParaRPr lang="es-CO" sz="1600" dirty="0">
              <a:solidFill>
                <a:srgbClr val="92D050"/>
              </a:solidFill>
            </a:endParaRPr>
          </a:p>
        </p:txBody>
      </p:sp>
      <p:sp>
        <p:nvSpPr>
          <p:cNvPr id="48" name="TextBox 47">
            <a:extLst>
              <a:ext uri="{FF2B5EF4-FFF2-40B4-BE49-F238E27FC236}">
                <a16:creationId xmlns:a16="http://schemas.microsoft.com/office/drawing/2014/main" id="{6826CD47-86F4-4420-B047-4968A56F4002}"/>
              </a:ext>
            </a:extLst>
          </p:cNvPr>
          <p:cNvSpPr txBox="1"/>
          <p:nvPr/>
        </p:nvSpPr>
        <p:spPr>
          <a:xfrm>
            <a:off x="5891334" y="1928410"/>
            <a:ext cx="559897" cy="338554"/>
          </a:xfrm>
          <a:prstGeom prst="rect">
            <a:avLst/>
          </a:prstGeom>
          <a:noFill/>
        </p:spPr>
        <p:txBody>
          <a:bodyPr wrap="none" rtlCol="0">
            <a:spAutoFit/>
          </a:bodyPr>
          <a:lstStyle/>
          <a:p>
            <a:r>
              <a:rPr lang="en-US" sz="1600" dirty="0">
                <a:solidFill>
                  <a:srgbClr val="92D050"/>
                </a:solidFill>
              </a:rPr>
              <a:t>verb</a:t>
            </a:r>
            <a:endParaRPr lang="es-CO" sz="1600" dirty="0">
              <a:solidFill>
                <a:srgbClr val="92D050"/>
              </a:solidFill>
            </a:endParaRPr>
          </a:p>
        </p:txBody>
      </p:sp>
      <p:sp>
        <p:nvSpPr>
          <p:cNvPr id="49" name="TextBox 48">
            <a:extLst>
              <a:ext uri="{FF2B5EF4-FFF2-40B4-BE49-F238E27FC236}">
                <a16:creationId xmlns:a16="http://schemas.microsoft.com/office/drawing/2014/main" id="{CD95B296-EB4F-49B0-B8FC-5382504CF8C8}"/>
              </a:ext>
            </a:extLst>
          </p:cNvPr>
          <p:cNvSpPr txBox="1"/>
          <p:nvPr/>
        </p:nvSpPr>
        <p:spPr>
          <a:xfrm>
            <a:off x="6470848" y="1928837"/>
            <a:ext cx="1152880" cy="338554"/>
          </a:xfrm>
          <a:prstGeom prst="rect">
            <a:avLst/>
          </a:prstGeom>
          <a:noFill/>
        </p:spPr>
        <p:txBody>
          <a:bodyPr wrap="none" rtlCol="0">
            <a:spAutoFit/>
          </a:bodyPr>
          <a:lstStyle/>
          <a:p>
            <a:r>
              <a:rPr lang="en-US" sz="1600" dirty="0">
                <a:solidFill>
                  <a:srgbClr val="FFC000"/>
                </a:solidFill>
              </a:rPr>
              <a:t>preposition</a:t>
            </a:r>
            <a:endParaRPr lang="es-CO" sz="1600" dirty="0">
              <a:solidFill>
                <a:srgbClr val="FFC000"/>
              </a:solidFill>
            </a:endParaRPr>
          </a:p>
        </p:txBody>
      </p:sp>
      <p:sp>
        <p:nvSpPr>
          <p:cNvPr id="17" name="TextBox 16">
            <a:extLst>
              <a:ext uri="{FF2B5EF4-FFF2-40B4-BE49-F238E27FC236}">
                <a16:creationId xmlns:a16="http://schemas.microsoft.com/office/drawing/2014/main" id="{A9E714E7-31CA-4B2F-B4F3-8F27FFA547ED}"/>
              </a:ext>
            </a:extLst>
          </p:cNvPr>
          <p:cNvSpPr txBox="1"/>
          <p:nvPr/>
        </p:nvSpPr>
        <p:spPr>
          <a:xfrm>
            <a:off x="297023" y="3244334"/>
            <a:ext cx="3537892" cy="1114921"/>
          </a:xfrm>
          <a:prstGeom prst="rect">
            <a:avLst/>
          </a:prstGeom>
          <a:noFill/>
        </p:spPr>
        <p:txBody>
          <a:bodyPr wrap="none" rtlCol="0">
            <a:spAutoFit/>
          </a:bodyPr>
          <a:lstStyle/>
          <a:p>
            <a:pPr marL="342900" indent="-342900" algn="just">
              <a:lnSpc>
                <a:spcPct val="200000"/>
              </a:lnSpc>
              <a:buFont typeface="+mj-lt"/>
              <a:buAutoNum type="arabicPeriod"/>
            </a:pPr>
            <a:r>
              <a:rPr lang="en-US" dirty="0"/>
              <a:t>Find all pairs of named entities</a:t>
            </a:r>
          </a:p>
          <a:p>
            <a:pPr marL="342900" indent="-342900" algn="just">
              <a:lnSpc>
                <a:spcPct val="200000"/>
              </a:lnSpc>
              <a:buFont typeface="+mj-lt"/>
              <a:buAutoNum type="arabicPeriod"/>
            </a:pPr>
            <a:r>
              <a:rPr lang="en-US" dirty="0"/>
              <a:t>Decide if 2 entities are related </a:t>
            </a:r>
            <a:endParaRPr lang="es-CO" dirty="0"/>
          </a:p>
        </p:txBody>
      </p:sp>
    </p:spTree>
    <p:extLst>
      <p:ext uri="{BB962C8B-B14F-4D97-AF65-F5344CB8AC3E}">
        <p14:creationId xmlns:p14="http://schemas.microsoft.com/office/powerpoint/2010/main" val="7216381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62972-3449-42D1-8185-B4BEFD52AB44}"/>
              </a:ext>
            </a:extLst>
          </p:cNvPr>
          <p:cNvSpPr>
            <a:spLocks noGrp="1"/>
          </p:cNvSpPr>
          <p:nvPr>
            <p:ph type="title"/>
          </p:nvPr>
        </p:nvSpPr>
        <p:spPr/>
        <p:txBody>
          <a:bodyPr/>
          <a:lstStyle/>
          <a:p>
            <a:r>
              <a:rPr lang="en-US" dirty="0"/>
              <a:t>Approaches</a:t>
            </a:r>
            <a:br>
              <a:rPr lang="en-US" dirty="0"/>
            </a:br>
            <a:r>
              <a:rPr lang="en-US" sz="2000" dirty="0"/>
              <a:t>Supervised</a:t>
            </a:r>
            <a:endParaRPr lang="en-US" dirty="0"/>
          </a:p>
        </p:txBody>
      </p:sp>
      <p:sp>
        <p:nvSpPr>
          <p:cNvPr id="36" name="TextBox 35">
            <a:extLst>
              <a:ext uri="{FF2B5EF4-FFF2-40B4-BE49-F238E27FC236}">
                <a16:creationId xmlns:a16="http://schemas.microsoft.com/office/drawing/2014/main" id="{55079445-E878-4FBD-944D-274CFFCAEEF2}"/>
              </a:ext>
            </a:extLst>
          </p:cNvPr>
          <p:cNvSpPr txBox="1"/>
          <p:nvPr/>
        </p:nvSpPr>
        <p:spPr>
          <a:xfrm>
            <a:off x="297023" y="2223840"/>
            <a:ext cx="1498899" cy="369332"/>
          </a:xfrm>
          <a:prstGeom prst="rect">
            <a:avLst/>
          </a:prstGeom>
          <a:noFill/>
          <a:ln>
            <a:solidFill>
              <a:schemeClr val="tx1"/>
            </a:solidFill>
          </a:ln>
        </p:spPr>
        <p:txBody>
          <a:bodyPr wrap="square">
            <a:spAutoFit/>
          </a:bodyPr>
          <a:lstStyle/>
          <a:p>
            <a:pPr algn="ctr"/>
            <a:r>
              <a:rPr lang="en-US" dirty="0"/>
              <a:t>Astronomer</a:t>
            </a:r>
          </a:p>
        </p:txBody>
      </p:sp>
      <p:sp>
        <p:nvSpPr>
          <p:cNvPr id="37" name="TextBox 36">
            <a:extLst>
              <a:ext uri="{FF2B5EF4-FFF2-40B4-BE49-F238E27FC236}">
                <a16:creationId xmlns:a16="http://schemas.microsoft.com/office/drawing/2014/main" id="{CB12A597-3AA0-4AF6-843A-FD3BB14F99E1}"/>
              </a:ext>
            </a:extLst>
          </p:cNvPr>
          <p:cNvSpPr txBox="1"/>
          <p:nvPr/>
        </p:nvSpPr>
        <p:spPr>
          <a:xfrm>
            <a:off x="2211865" y="2223840"/>
            <a:ext cx="1808584" cy="369332"/>
          </a:xfrm>
          <a:prstGeom prst="rect">
            <a:avLst/>
          </a:prstGeom>
          <a:noFill/>
          <a:ln>
            <a:solidFill>
              <a:srgbClr val="FF0000"/>
            </a:solidFill>
          </a:ln>
        </p:spPr>
        <p:txBody>
          <a:bodyPr wrap="square">
            <a:spAutoFit/>
          </a:bodyPr>
          <a:lstStyle/>
          <a:p>
            <a:pPr algn="ctr"/>
            <a:r>
              <a:rPr lang="en-US" dirty="0"/>
              <a:t>Edwin Hubble</a:t>
            </a:r>
          </a:p>
        </p:txBody>
      </p:sp>
      <p:sp>
        <p:nvSpPr>
          <p:cNvPr id="38" name="TextBox 37">
            <a:extLst>
              <a:ext uri="{FF2B5EF4-FFF2-40B4-BE49-F238E27FC236}">
                <a16:creationId xmlns:a16="http://schemas.microsoft.com/office/drawing/2014/main" id="{5B635630-C39B-4488-B976-9890FEE3B5AB}"/>
              </a:ext>
            </a:extLst>
          </p:cNvPr>
          <p:cNvSpPr txBox="1"/>
          <p:nvPr/>
        </p:nvSpPr>
        <p:spPr>
          <a:xfrm>
            <a:off x="4436392" y="2223888"/>
            <a:ext cx="747908" cy="369332"/>
          </a:xfrm>
          <a:prstGeom prst="rect">
            <a:avLst/>
          </a:prstGeom>
          <a:solidFill>
            <a:srgbClr val="92D050"/>
          </a:solidFill>
          <a:ln>
            <a:solidFill>
              <a:schemeClr val="tx1"/>
            </a:solidFill>
          </a:ln>
        </p:spPr>
        <p:txBody>
          <a:bodyPr wrap="square">
            <a:spAutoFit/>
          </a:bodyPr>
          <a:lstStyle/>
          <a:p>
            <a:pPr algn="ctr"/>
            <a:r>
              <a:rPr lang="en-US" dirty="0"/>
              <a:t>was</a:t>
            </a:r>
          </a:p>
        </p:txBody>
      </p:sp>
      <p:sp>
        <p:nvSpPr>
          <p:cNvPr id="39" name="TextBox 38">
            <a:extLst>
              <a:ext uri="{FF2B5EF4-FFF2-40B4-BE49-F238E27FC236}">
                <a16:creationId xmlns:a16="http://schemas.microsoft.com/office/drawing/2014/main" id="{D5D572CB-ADA2-42B5-9C1B-0010B45E7D18}"/>
              </a:ext>
            </a:extLst>
          </p:cNvPr>
          <p:cNvSpPr txBox="1"/>
          <p:nvPr/>
        </p:nvSpPr>
        <p:spPr>
          <a:xfrm>
            <a:off x="5600243" y="2223840"/>
            <a:ext cx="747908" cy="369332"/>
          </a:xfrm>
          <a:prstGeom prst="rect">
            <a:avLst/>
          </a:prstGeom>
          <a:solidFill>
            <a:srgbClr val="92D050"/>
          </a:solidFill>
          <a:ln>
            <a:solidFill>
              <a:schemeClr val="tx1"/>
            </a:solidFill>
          </a:ln>
        </p:spPr>
        <p:txBody>
          <a:bodyPr wrap="square">
            <a:spAutoFit/>
          </a:bodyPr>
          <a:lstStyle/>
          <a:p>
            <a:pPr algn="ctr"/>
            <a:r>
              <a:rPr lang="en-US" dirty="0"/>
              <a:t>born</a:t>
            </a:r>
          </a:p>
        </p:txBody>
      </p:sp>
      <p:sp>
        <p:nvSpPr>
          <p:cNvPr id="40" name="TextBox 39">
            <a:extLst>
              <a:ext uri="{FF2B5EF4-FFF2-40B4-BE49-F238E27FC236}">
                <a16:creationId xmlns:a16="http://schemas.microsoft.com/office/drawing/2014/main" id="{1C212CF5-4E8A-44B0-B23A-ECA6B3E9D262}"/>
              </a:ext>
            </a:extLst>
          </p:cNvPr>
          <p:cNvSpPr txBox="1"/>
          <p:nvPr/>
        </p:nvSpPr>
        <p:spPr>
          <a:xfrm>
            <a:off x="6764094" y="2223044"/>
            <a:ext cx="543503" cy="369332"/>
          </a:xfrm>
          <a:prstGeom prst="rect">
            <a:avLst/>
          </a:prstGeom>
          <a:solidFill>
            <a:srgbClr val="FFC000"/>
          </a:solidFill>
          <a:ln>
            <a:solidFill>
              <a:schemeClr val="tx1"/>
            </a:solidFill>
          </a:ln>
        </p:spPr>
        <p:txBody>
          <a:bodyPr wrap="square">
            <a:spAutoFit/>
          </a:bodyPr>
          <a:lstStyle/>
          <a:p>
            <a:pPr algn="ctr"/>
            <a:r>
              <a:rPr lang="en-US" dirty="0"/>
              <a:t>in</a:t>
            </a:r>
          </a:p>
        </p:txBody>
      </p:sp>
      <p:sp>
        <p:nvSpPr>
          <p:cNvPr id="41" name="TextBox 40">
            <a:extLst>
              <a:ext uri="{FF2B5EF4-FFF2-40B4-BE49-F238E27FC236}">
                <a16:creationId xmlns:a16="http://schemas.microsoft.com/office/drawing/2014/main" id="{2D16C330-E5D1-4ADD-8CF2-A7B58DD3237B}"/>
              </a:ext>
            </a:extLst>
          </p:cNvPr>
          <p:cNvSpPr txBox="1"/>
          <p:nvPr/>
        </p:nvSpPr>
        <p:spPr>
          <a:xfrm>
            <a:off x="7723540" y="2222646"/>
            <a:ext cx="1498899" cy="369332"/>
          </a:xfrm>
          <a:prstGeom prst="rect">
            <a:avLst/>
          </a:prstGeom>
          <a:noFill/>
          <a:ln>
            <a:solidFill>
              <a:srgbClr val="FF0000"/>
            </a:solidFill>
          </a:ln>
        </p:spPr>
        <p:txBody>
          <a:bodyPr wrap="square">
            <a:spAutoFit/>
          </a:bodyPr>
          <a:lstStyle/>
          <a:p>
            <a:pPr algn="ctr"/>
            <a:r>
              <a:rPr lang="en-US" dirty="0"/>
              <a:t>Marshfield</a:t>
            </a:r>
          </a:p>
        </p:txBody>
      </p:sp>
      <p:sp>
        <p:nvSpPr>
          <p:cNvPr id="42" name="TextBox 41">
            <a:extLst>
              <a:ext uri="{FF2B5EF4-FFF2-40B4-BE49-F238E27FC236}">
                <a16:creationId xmlns:a16="http://schemas.microsoft.com/office/drawing/2014/main" id="{E4611C3D-DC32-4EAB-9B99-705851BBA697}"/>
              </a:ext>
            </a:extLst>
          </p:cNvPr>
          <p:cNvSpPr txBox="1"/>
          <p:nvPr/>
        </p:nvSpPr>
        <p:spPr>
          <a:xfrm>
            <a:off x="9638382" y="2222646"/>
            <a:ext cx="436985" cy="369332"/>
          </a:xfrm>
          <a:prstGeom prst="rect">
            <a:avLst/>
          </a:prstGeom>
          <a:noFill/>
          <a:ln>
            <a:solidFill>
              <a:schemeClr val="tx1"/>
            </a:solidFill>
          </a:ln>
        </p:spPr>
        <p:txBody>
          <a:bodyPr wrap="square">
            <a:spAutoFit/>
          </a:bodyPr>
          <a:lstStyle/>
          <a:p>
            <a:pPr algn="ctr"/>
            <a:r>
              <a:rPr lang="en-US" dirty="0"/>
              <a:t>,</a:t>
            </a:r>
          </a:p>
        </p:txBody>
      </p:sp>
      <p:sp>
        <p:nvSpPr>
          <p:cNvPr id="43" name="TextBox 42">
            <a:extLst>
              <a:ext uri="{FF2B5EF4-FFF2-40B4-BE49-F238E27FC236}">
                <a16:creationId xmlns:a16="http://schemas.microsoft.com/office/drawing/2014/main" id="{4A7F882F-C7E9-46B3-8ED0-AA21AFB69801}"/>
              </a:ext>
            </a:extLst>
          </p:cNvPr>
          <p:cNvSpPr txBox="1"/>
          <p:nvPr/>
        </p:nvSpPr>
        <p:spPr>
          <a:xfrm>
            <a:off x="10491307" y="2222646"/>
            <a:ext cx="1498899" cy="369332"/>
          </a:xfrm>
          <a:prstGeom prst="rect">
            <a:avLst/>
          </a:prstGeom>
          <a:noFill/>
          <a:ln>
            <a:solidFill>
              <a:srgbClr val="FF0000"/>
            </a:solidFill>
          </a:ln>
        </p:spPr>
        <p:txBody>
          <a:bodyPr wrap="square">
            <a:spAutoFit/>
          </a:bodyPr>
          <a:lstStyle/>
          <a:p>
            <a:pPr algn="ctr"/>
            <a:r>
              <a:rPr lang="en-US" dirty="0"/>
              <a:t>Missouri</a:t>
            </a:r>
          </a:p>
        </p:txBody>
      </p:sp>
      <p:sp>
        <p:nvSpPr>
          <p:cNvPr id="44" name="TextBox 43">
            <a:extLst>
              <a:ext uri="{FF2B5EF4-FFF2-40B4-BE49-F238E27FC236}">
                <a16:creationId xmlns:a16="http://schemas.microsoft.com/office/drawing/2014/main" id="{41012888-8C90-4E7A-9113-F7A72238D316}"/>
              </a:ext>
            </a:extLst>
          </p:cNvPr>
          <p:cNvSpPr txBox="1"/>
          <p:nvPr/>
        </p:nvSpPr>
        <p:spPr>
          <a:xfrm>
            <a:off x="3359007" y="1946085"/>
            <a:ext cx="779381" cy="338554"/>
          </a:xfrm>
          <a:prstGeom prst="rect">
            <a:avLst/>
          </a:prstGeom>
          <a:noFill/>
        </p:spPr>
        <p:txBody>
          <a:bodyPr wrap="none" rtlCol="0">
            <a:spAutoFit/>
          </a:bodyPr>
          <a:lstStyle/>
          <a:p>
            <a:r>
              <a:rPr lang="en-US" sz="1600" dirty="0">
                <a:solidFill>
                  <a:srgbClr val="FF0000"/>
                </a:solidFill>
              </a:rPr>
              <a:t>entity1</a:t>
            </a:r>
            <a:endParaRPr lang="es-CO" sz="1600" dirty="0">
              <a:solidFill>
                <a:srgbClr val="FF0000"/>
              </a:solidFill>
            </a:endParaRPr>
          </a:p>
        </p:txBody>
      </p:sp>
      <p:sp>
        <p:nvSpPr>
          <p:cNvPr id="45" name="TextBox 44">
            <a:extLst>
              <a:ext uri="{FF2B5EF4-FFF2-40B4-BE49-F238E27FC236}">
                <a16:creationId xmlns:a16="http://schemas.microsoft.com/office/drawing/2014/main" id="{0CFBC458-AAD3-45E3-9B43-AA065C77A8AC}"/>
              </a:ext>
            </a:extLst>
          </p:cNvPr>
          <p:cNvSpPr txBox="1"/>
          <p:nvPr/>
        </p:nvSpPr>
        <p:spPr>
          <a:xfrm>
            <a:off x="8513867" y="1899287"/>
            <a:ext cx="779381" cy="338554"/>
          </a:xfrm>
          <a:prstGeom prst="rect">
            <a:avLst/>
          </a:prstGeom>
          <a:noFill/>
        </p:spPr>
        <p:txBody>
          <a:bodyPr wrap="none" rtlCol="0">
            <a:spAutoFit/>
          </a:bodyPr>
          <a:lstStyle/>
          <a:p>
            <a:r>
              <a:rPr lang="en-US" sz="1600" dirty="0">
                <a:solidFill>
                  <a:srgbClr val="FF0000"/>
                </a:solidFill>
              </a:rPr>
              <a:t>entity2</a:t>
            </a:r>
            <a:endParaRPr lang="es-CO" sz="1600" dirty="0">
              <a:solidFill>
                <a:srgbClr val="FF0000"/>
              </a:solidFill>
            </a:endParaRPr>
          </a:p>
        </p:txBody>
      </p:sp>
      <p:sp>
        <p:nvSpPr>
          <p:cNvPr id="46" name="TextBox 45">
            <a:extLst>
              <a:ext uri="{FF2B5EF4-FFF2-40B4-BE49-F238E27FC236}">
                <a16:creationId xmlns:a16="http://schemas.microsoft.com/office/drawing/2014/main" id="{416DF1B9-FF33-4EB1-98FE-6EE034C073A4}"/>
              </a:ext>
            </a:extLst>
          </p:cNvPr>
          <p:cNvSpPr txBox="1"/>
          <p:nvPr/>
        </p:nvSpPr>
        <p:spPr>
          <a:xfrm>
            <a:off x="11293385" y="1909044"/>
            <a:ext cx="779381" cy="338554"/>
          </a:xfrm>
          <a:prstGeom prst="rect">
            <a:avLst/>
          </a:prstGeom>
          <a:noFill/>
        </p:spPr>
        <p:txBody>
          <a:bodyPr wrap="none" rtlCol="0">
            <a:spAutoFit/>
          </a:bodyPr>
          <a:lstStyle/>
          <a:p>
            <a:r>
              <a:rPr lang="en-US" sz="1600" dirty="0">
                <a:solidFill>
                  <a:srgbClr val="FF0000"/>
                </a:solidFill>
              </a:rPr>
              <a:t>entity3</a:t>
            </a:r>
            <a:endParaRPr lang="es-CO" sz="1600" dirty="0">
              <a:solidFill>
                <a:srgbClr val="FF0000"/>
              </a:solidFill>
            </a:endParaRPr>
          </a:p>
        </p:txBody>
      </p:sp>
      <p:sp>
        <p:nvSpPr>
          <p:cNvPr id="47" name="TextBox 46">
            <a:extLst>
              <a:ext uri="{FF2B5EF4-FFF2-40B4-BE49-F238E27FC236}">
                <a16:creationId xmlns:a16="http://schemas.microsoft.com/office/drawing/2014/main" id="{EBD20419-8284-45EC-B5FC-90D86362358B}"/>
              </a:ext>
            </a:extLst>
          </p:cNvPr>
          <p:cNvSpPr txBox="1"/>
          <p:nvPr/>
        </p:nvSpPr>
        <p:spPr>
          <a:xfrm>
            <a:off x="4685064" y="1928130"/>
            <a:ext cx="559897" cy="338554"/>
          </a:xfrm>
          <a:prstGeom prst="rect">
            <a:avLst/>
          </a:prstGeom>
          <a:noFill/>
        </p:spPr>
        <p:txBody>
          <a:bodyPr wrap="none" rtlCol="0">
            <a:spAutoFit/>
          </a:bodyPr>
          <a:lstStyle/>
          <a:p>
            <a:r>
              <a:rPr lang="en-US" sz="1600" dirty="0">
                <a:solidFill>
                  <a:srgbClr val="92D050"/>
                </a:solidFill>
              </a:rPr>
              <a:t>verb</a:t>
            </a:r>
            <a:endParaRPr lang="es-CO" sz="1600" dirty="0">
              <a:solidFill>
                <a:srgbClr val="92D050"/>
              </a:solidFill>
            </a:endParaRPr>
          </a:p>
        </p:txBody>
      </p:sp>
      <p:sp>
        <p:nvSpPr>
          <p:cNvPr id="48" name="TextBox 47">
            <a:extLst>
              <a:ext uri="{FF2B5EF4-FFF2-40B4-BE49-F238E27FC236}">
                <a16:creationId xmlns:a16="http://schemas.microsoft.com/office/drawing/2014/main" id="{6826CD47-86F4-4420-B047-4968A56F4002}"/>
              </a:ext>
            </a:extLst>
          </p:cNvPr>
          <p:cNvSpPr txBox="1"/>
          <p:nvPr/>
        </p:nvSpPr>
        <p:spPr>
          <a:xfrm>
            <a:off x="5891334" y="1928410"/>
            <a:ext cx="559897" cy="338554"/>
          </a:xfrm>
          <a:prstGeom prst="rect">
            <a:avLst/>
          </a:prstGeom>
          <a:noFill/>
        </p:spPr>
        <p:txBody>
          <a:bodyPr wrap="none" rtlCol="0">
            <a:spAutoFit/>
          </a:bodyPr>
          <a:lstStyle/>
          <a:p>
            <a:r>
              <a:rPr lang="en-US" sz="1600" dirty="0">
                <a:solidFill>
                  <a:srgbClr val="92D050"/>
                </a:solidFill>
              </a:rPr>
              <a:t>verb</a:t>
            </a:r>
            <a:endParaRPr lang="es-CO" sz="1600" dirty="0">
              <a:solidFill>
                <a:srgbClr val="92D050"/>
              </a:solidFill>
            </a:endParaRPr>
          </a:p>
        </p:txBody>
      </p:sp>
      <p:sp>
        <p:nvSpPr>
          <p:cNvPr id="49" name="TextBox 48">
            <a:extLst>
              <a:ext uri="{FF2B5EF4-FFF2-40B4-BE49-F238E27FC236}">
                <a16:creationId xmlns:a16="http://schemas.microsoft.com/office/drawing/2014/main" id="{CD95B296-EB4F-49B0-B8FC-5382504CF8C8}"/>
              </a:ext>
            </a:extLst>
          </p:cNvPr>
          <p:cNvSpPr txBox="1"/>
          <p:nvPr/>
        </p:nvSpPr>
        <p:spPr>
          <a:xfrm>
            <a:off x="6470848" y="1928837"/>
            <a:ext cx="1152880" cy="338554"/>
          </a:xfrm>
          <a:prstGeom prst="rect">
            <a:avLst/>
          </a:prstGeom>
          <a:noFill/>
        </p:spPr>
        <p:txBody>
          <a:bodyPr wrap="none" rtlCol="0">
            <a:spAutoFit/>
          </a:bodyPr>
          <a:lstStyle/>
          <a:p>
            <a:r>
              <a:rPr lang="en-US" sz="1600" dirty="0">
                <a:solidFill>
                  <a:srgbClr val="FFC000"/>
                </a:solidFill>
              </a:rPr>
              <a:t>preposition</a:t>
            </a:r>
            <a:endParaRPr lang="es-CO" sz="1600" dirty="0">
              <a:solidFill>
                <a:srgbClr val="FFC000"/>
              </a:solidFill>
            </a:endParaRPr>
          </a:p>
        </p:txBody>
      </p:sp>
      <p:sp>
        <p:nvSpPr>
          <p:cNvPr id="17" name="TextBox 16">
            <a:extLst>
              <a:ext uri="{FF2B5EF4-FFF2-40B4-BE49-F238E27FC236}">
                <a16:creationId xmlns:a16="http://schemas.microsoft.com/office/drawing/2014/main" id="{A9E714E7-31CA-4B2F-B4F3-8F27FFA547ED}"/>
              </a:ext>
            </a:extLst>
          </p:cNvPr>
          <p:cNvSpPr txBox="1"/>
          <p:nvPr/>
        </p:nvSpPr>
        <p:spPr>
          <a:xfrm>
            <a:off x="297023" y="3244334"/>
            <a:ext cx="3537892" cy="1668918"/>
          </a:xfrm>
          <a:prstGeom prst="rect">
            <a:avLst/>
          </a:prstGeom>
          <a:noFill/>
        </p:spPr>
        <p:txBody>
          <a:bodyPr wrap="none" rtlCol="0">
            <a:spAutoFit/>
          </a:bodyPr>
          <a:lstStyle/>
          <a:p>
            <a:pPr marL="342900" indent="-342900">
              <a:lnSpc>
                <a:spcPct val="200000"/>
              </a:lnSpc>
              <a:buFont typeface="+mj-lt"/>
              <a:buAutoNum type="arabicPeriod"/>
            </a:pPr>
            <a:r>
              <a:rPr lang="en-US" dirty="0"/>
              <a:t>Find all pairs of named entities</a:t>
            </a:r>
          </a:p>
          <a:p>
            <a:pPr marL="342900" indent="-342900">
              <a:lnSpc>
                <a:spcPct val="200000"/>
              </a:lnSpc>
              <a:buFont typeface="+mj-lt"/>
              <a:buAutoNum type="arabicPeriod"/>
            </a:pPr>
            <a:r>
              <a:rPr lang="en-US" dirty="0"/>
              <a:t>Decide if 2 entities are related</a:t>
            </a:r>
          </a:p>
          <a:p>
            <a:pPr marL="342900" indent="-342900">
              <a:lnSpc>
                <a:spcPct val="200000"/>
              </a:lnSpc>
              <a:buFont typeface="+mj-lt"/>
              <a:buAutoNum type="arabicPeriod"/>
            </a:pPr>
            <a:r>
              <a:rPr lang="en-US" dirty="0"/>
              <a:t>If yes, classify the relation</a:t>
            </a:r>
            <a:endParaRPr lang="es-CO" dirty="0"/>
          </a:p>
        </p:txBody>
      </p:sp>
      <p:pic>
        <p:nvPicPr>
          <p:cNvPr id="18" name="Picture 17">
            <a:extLst>
              <a:ext uri="{FF2B5EF4-FFF2-40B4-BE49-F238E27FC236}">
                <a16:creationId xmlns:a16="http://schemas.microsoft.com/office/drawing/2014/main" id="{FA3017E5-BD71-4CFE-A301-1337AF4E9F10}"/>
              </a:ext>
            </a:extLst>
          </p:cNvPr>
          <p:cNvPicPr>
            <a:picLocks noChangeAspect="1"/>
          </p:cNvPicPr>
          <p:nvPr/>
        </p:nvPicPr>
        <p:blipFill>
          <a:blip r:embed="rId3"/>
          <a:stretch>
            <a:fillRect/>
          </a:stretch>
        </p:blipFill>
        <p:spPr>
          <a:xfrm>
            <a:off x="5600243" y="3698240"/>
            <a:ext cx="6544907" cy="2929890"/>
          </a:xfrm>
          <a:prstGeom prst="rect">
            <a:avLst/>
          </a:prstGeom>
        </p:spPr>
      </p:pic>
      <p:sp>
        <p:nvSpPr>
          <p:cNvPr id="20" name="TextBox 19">
            <a:extLst>
              <a:ext uri="{FF2B5EF4-FFF2-40B4-BE49-F238E27FC236}">
                <a16:creationId xmlns:a16="http://schemas.microsoft.com/office/drawing/2014/main" id="{5A176E61-AAFB-447C-B95B-DFF71836A66D}"/>
              </a:ext>
            </a:extLst>
          </p:cNvPr>
          <p:cNvSpPr txBox="1"/>
          <p:nvPr/>
        </p:nvSpPr>
        <p:spPr>
          <a:xfrm>
            <a:off x="5652630" y="3244334"/>
            <a:ext cx="6096000" cy="369332"/>
          </a:xfrm>
          <a:prstGeom prst="rect">
            <a:avLst/>
          </a:prstGeom>
          <a:noFill/>
        </p:spPr>
        <p:txBody>
          <a:bodyPr wrap="square">
            <a:spAutoFit/>
          </a:bodyPr>
          <a:lstStyle/>
          <a:p>
            <a:r>
              <a:rPr lang="en-US" b="1" dirty="0"/>
              <a:t>Automated Content Extraction (ACE)</a:t>
            </a:r>
            <a:endParaRPr lang="es-CO" b="1" dirty="0"/>
          </a:p>
        </p:txBody>
      </p:sp>
    </p:spTree>
    <p:extLst>
      <p:ext uri="{BB962C8B-B14F-4D97-AF65-F5344CB8AC3E}">
        <p14:creationId xmlns:p14="http://schemas.microsoft.com/office/powerpoint/2010/main" val="22401716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62972-3449-42D1-8185-B4BEFD52AB44}"/>
              </a:ext>
            </a:extLst>
          </p:cNvPr>
          <p:cNvSpPr>
            <a:spLocks noGrp="1"/>
          </p:cNvSpPr>
          <p:nvPr>
            <p:ph type="title"/>
          </p:nvPr>
        </p:nvSpPr>
        <p:spPr/>
        <p:txBody>
          <a:bodyPr/>
          <a:lstStyle/>
          <a:p>
            <a:r>
              <a:rPr lang="en-US" dirty="0"/>
              <a:t>Approaches</a:t>
            </a:r>
            <a:br>
              <a:rPr lang="en-US" dirty="0"/>
            </a:br>
            <a:r>
              <a:rPr lang="en-US" sz="2000" dirty="0"/>
              <a:t>Supervised</a:t>
            </a:r>
            <a:endParaRPr lang="en-US" dirty="0"/>
          </a:p>
        </p:txBody>
      </p:sp>
      <p:sp>
        <p:nvSpPr>
          <p:cNvPr id="36" name="TextBox 35">
            <a:extLst>
              <a:ext uri="{FF2B5EF4-FFF2-40B4-BE49-F238E27FC236}">
                <a16:creationId xmlns:a16="http://schemas.microsoft.com/office/drawing/2014/main" id="{55079445-E878-4FBD-944D-274CFFCAEEF2}"/>
              </a:ext>
            </a:extLst>
          </p:cNvPr>
          <p:cNvSpPr txBox="1"/>
          <p:nvPr/>
        </p:nvSpPr>
        <p:spPr>
          <a:xfrm>
            <a:off x="297023" y="2223840"/>
            <a:ext cx="1498899" cy="369332"/>
          </a:xfrm>
          <a:prstGeom prst="rect">
            <a:avLst/>
          </a:prstGeom>
          <a:noFill/>
          <a:ln>
            <a:solidFill>
              <a:schemeClr val="tx1"/>
            </a:solidFill>
          </a:ln>
        </p:spPr>
        <p:txBody>
          <a:bodyPr wrap="square">
            <a:spAutoFit/>
          </a:bodyPr>
          <a:lstStyle/>
          <a:p>
            <a:pPr algn="ctr"/>
            <a:r>
              <a:rPr lang="en-US" dirty="0"/>
              <a:t>Astronomer</a:t>
            </a:r>
          </a:p>
        </p:txBody>
      </p:sp>
      <p:sp>
        <p:nvSpPr>
          <p:cNvPr id="37" name="TextBox 36">
            <a:extLst>
              <a:ext uri="{FF2B5EF4-FFF2-40B4-BE49-F238E27FC236}">
                <a16:creationId xmlns:a16="http://schemas.microsoft.com/office/drawing/2014/main" id="{CB12A597-3AA0-4AF6-843A-FD3BB14F99E1}"/>
              </a:ext>
            </a:extLst>
          </p:cNvPr>
          <p:cNvSpPr txBox="1"/>
          <p:nvPr/>
        </p:nvSpPr>
        <p:spPr>
          <a:xfrm>
            <a:off x="2211865" y="2223840"/>
            <a:ext cx="1808584" cy="369332"/>
          </a:xfrm>
          <a:prstGeom prst="rect">
            <a:avLst/>
          </a:prstGeom>
          <a:noFill/>
          <a:ln>
            <a:solidFill>
              <a:srgbClr val="FF0000"/>
            </a:solidFill>
          </a:ln>
        </p:spPr>
        <p:txBody>
          <a:bodyPr wrap="square">
            <a:spAutoFit/>
          </a:bodyPr>
          <a:lstStyle/>
          <a:p>
            <a:pPr algn="ctr"/>
            <a:r>
              <a:rPr lang="en-US" dirty="0"/>
              <a:t>Edwin Hubble</a:t>
            </a:r>
          </a:p>
        </p:txBody>
      </p:sp>
      <p:sp>
        <p:nvSpPr>
          <p:cNvPr id="38" name="TextBox 37">
            <a:extLst>
              <a:ext uri="{FF2B5EF4-FFF2-40B4-BE49-F238E27FC236}">
                <a16:creationId xmlns:a16="http://schemas.microsoft.com/office/drawing/2014/main" id="{5B635630-C39B-4488-B976-9890FEE3B5AB}"/>
              </a:ext>
            </a:extLst>
          </p:cNvPr>
          <p:cNvSpPr txBox="1"/>
          <p:nvPr/>
        </p:nvSpPr>
        <p:spPr>
          <a:xfrm>
            <a:off x="4436392" y="2223888"/>
            <a:ext cx="747908" cy="369332"/>
          </a:xfrm>
          <a:prstGeom prst="rect">
            <a:avLst/>
          </a:prstGeom>
          <a:solidFill>
            <a:srgbClr val="92D050"/>
          </a:solidFill>
          <a:ln>
            <a:solidFill>
              <a:schemeClr val="tx1"/>
            </a:solidFill>
          </a:ln>
        </p:spPr>
        <p:txBody>
          <a:bodyPr wrap="square">
            <a:spAutoFit/>
          </a:bodyPr>
          <a:lstStyle/>
          <a:p>
            <a:pPr algn="ctr"/>
            <a:r>
              <a:rPr lang="en-US" dirty="0"/>
              <a:t>was</a:t>
            </a:r>
          </a:p>
        </p:txBody>
      </p:sp>
      <p:sp>
        <p:nvSpPr>
          <p:cNvPr id="39" name="TextBox 38">
            <a:extLst>
              <a:ext uri="{FF2B5EF4-FFF2-40B4-BE49-F238E27FC236}">
                <a16:creationId xmlns:a16="http://schemas.microsoft.com/office/drawing/2014/main" id="{D5D572CB-ADA2-42B5-9C1B-0010B45E7D18}"/>
              </a:ext>
            </a:extLst>
          </p:cNvPr>
          <p:cNvSpPr txBox="1"/>
          <p:nvPr/>
        </p:nvSpPr>
        <p:spPr>
          <a:xfrm>
            <a:off x="5600243" y="2223840"/>
            <a:ext cx="747908" cy="369332"/>
          </a:xfrm>
          <a:prstGeom prst="rect">
            <a:avLst/>
          </a:prstGeom>
          <a:solidFill>
            <a:srgbClr val="92D050"/>
          </a:solidFill>
          <a:ln>
            <a:solidFill>
              <a:schemeClr val="tx1"/>
            </a:solidFill>
          </a:ln>
        </p:spPr>
        <p:txBody>
          <a:bodyPr wrap="square">
            <a:spAutoFit/>
          </a:bodyPr>
          <a:lstStyle/>
          <a:p>
            <a:pPr algn="ctr"/>
            <a:r>
              <a:rPr lang="en-US" dirty="0"/>
              <a:t>born</a:t>
            </a:r>
          </a:p>
        </p:txBody>
      </p:sp>
      <p:sp>
        <p:nvSpPr>
          <p:cNvPr id="40" name="TextBox 39">
            <a:extLst>
              <a:ext uri="{FF2B5EF4-FFF2-40B4-BE49-F238E27FC236}">
                <a16:creationId xmlns:a16="http://schemas.microsoft.com/office/drawing/2014/main" id="{1C212CF5-4E8A-44B0-B23A-ECA6B3E9D262}"/>
              </a:ext>
            </a:extLst>
          </p:cNvPr>
          <p:cNvSpPr txBox="1"/>
          <p:nvPr/>
        </p:nvSpPr>
        <p:spPr>
          <a:xfrm>
            <a:off x="6764094" y="2223044"/>
            <a:ext cx="543503" cy="369332"/>
          </a:xfrm>
          <a:prstGeom prst="rect">
            <a:avLst/>
          </a:prstGeom>
          <a:solidFill>
            <a:srgbClr val="FFC000"/>
          </a:solidFill>
          <a:ln>
            <a:solidFill>
              <a:schemeClr val="tx1"/>
            </a:solidFill>
          </a:ln>
        </p:spPr>
        <p:txBody>
          <a:bodyPr wrap="square">
            <a:spAutoFit/>
          </a:bodyPr>
          <a:lstStyle/>
          <a:p>
            <a:pPr algn="ctr"/>
            <a:r>
              <a:rPr lang="en-US" dirty="0"/>
              <a:t>in</a:t>
            </a:r>
          </a:p>
        </p:txBody>
      </p:sp>
      <p:sp>
        <p:nvSpPr>
          <p:cNvPr id="41" name="TextBox 40">
            <a:extLst>
              <a:ext uri="{FF2B5EF4-FFF2-40B4-BE49-F238E27FC236}">
                <a16:creationId xmlns:a16="http://schemas.microsoft.com/office/drawing/2014/main" id="{2D16C330-E5D1-4ADD-8CF2-A7B58DD3237B}"/>
              </a:ext>
            </a:extLst>
          </p:cNvPr>
          <p:cNvSpPr txBox="1"/>
          <p:nvPr/>
        </p:nvSpPr>
        <p:spPr>
          <a:xfrm>
            <a:off x="7723540" y="2222646"/>
            <a:ext cx="1498899" cy="369332"/>
          </a:xfrm>
          <a:prstGeom prst="rect">
            <a:avLst/>
          </a:prstGeom>
          <a:noFill/>
          <a:ln>
            <a:solidFill>
              <a:srgbClr val="FF0000"/>
            </a:solidFill>
          </a:ln>
        </p:spPr>
        <p:txBody>
          <a:bodyPr wrap="square">
            <a:spAutoFit/>
          </a:bodyPr>
          <a:lstStyle/>
          <a:p>
            <a:pPr algn="ctr"/>
            <a:r>
              <a:rPr lang="en-US" dirty="0"/>
              <a:t>Marshfield</a:t>
            </a:r>
          </a:p>
        </p:txBody>
      </p:sp>
      <p:sp>
        <p:nvSpPr>
          <p:cNvPr id="42" name="TextBox 41">
            <a:extLst>
              <a:ext uri="{FF2B5EF4-FFF2-40B4-BE49-F238E27FC236}">
                <a16:creationId xmlns:a16="http://schemas.microsoft.com/office/drawing/2014/main" id="{E4611C3D-DC32-4EAB-9B99-705851BBA697}"/>
              </a:ext>
            </a:extLst>
          </p:cNvPr>
          <p:cNvSpPr txBox="1"/>
          <p:nvPr/>
        </p:nvSpPr>
        <p:spPr>
          <a:xfrm>
            <a:off x="9638382" y="2222646"/>
            <a:ext cx="436985" cy="369332"/>
          </a:xfrm>
          <a:prstGeom prst="rect">
            <a:avLst/>
          </a:prstGeom>
          <a:noFill/>
          <a:ln>
            <a:solidFill>
              <a:schemeClr val="tx1"/>
            </a:solidFill>
          </a:ln>
        </p:spPr>
        <p:txBody>
          <a:bodyPr wrap="square">
            <a:spAutoFit/>
          </a:bodyPr>
          <a:lstStyle/>
          <a:p>
            <a:pPr algn="ctr"/>
            <a:r>
              <a:rPr lang="en-US" dirty="0"/>
              <a:t>,</a:t>
            </a:r>
          </a:p>
        </p:txBody>
      </p:sp>
      <p:sp>
        <p:nvSpPr>
          <p:cNvPr id="43" name="TextBox 42">
            <a:extLst>
              <a:ext uri="{FF2B5EF4-FFF2-40B4-BE49-F238E27FC236}">
                <a16:creationId xmlns:a16="http://schemas.microsoft.com/office/drawing/2014/main" id="{4A7F882F-C7E9-46B3-8ED0-AA21AFB69801}"/>
              </a:ext>
            </a:extLst>
          </p:cNvPr>
          <p:cNvSpPr txBox="1"/>
          <p:nvPr/>
        </p:nvSpPr>
        <p:spPr>
          <a:xfrm>
            <a:off x="10491307" y="2222646"/>
            <a:ext cx="1498899" cy="369332"/>
          </a:xfrm>
          <a:prstGeom prst="rect">
            <a:avLst/>
          </a:prstGeom>
          <a:noFill/>
          <a:ln>
            <a:solidFill>
              <a:srgbClr val="FF0000"/>
            </a:solidFill>
          </a:ln>
        </p:spPr>
        <p:txBody>
          <a:bodyPr wrap="square">
            <a:spAutoFit/>
          </a:bodyPr>
          <a:lstStyle/>
          <a:p>
            <a:pPr algn="ctr"/>
            <a:r>
              <a:rPr lang="en-US" dirty="0"/>
              <a:t>Missouri</a:t>
            </a:r>
          </a:p>
        </p:txBody>
      </p:sp>
      <p:sp>
        <p:nvSpPr>
          <p:cNvPr id="44" name="TextBox 43">
            <a:extLst>
              <a:ext uri="{FF2B5EF4-FFF2-40B4-BE49-F238E27FC236}">
                <a16:creationId xmlns:a16="http://schemas.microsoft.com/office/drawing/2014/main" id="{41012888-8C90-4E7A-9113-F7A72238D316}"/>
              </a:ext>
            </a:extLst>
          </p:cNvPr>
          <p:cNvSpPr txBox="1"/>
          <p:nvPr/>
        </p:nvSpPr>
        <p:spPr>
          <a:xfrm>
            <a:off x="3359007" y="1946085"/>
            <a:ext cx="779381" cy="338554"/>
          </a:xfrm>
          <a:prstGeom prst="rect">
            <a:avLst/>
          </a:prstGeom>
          <a:noFill/>
        </p:spPr>
        <p:txBody>
          <a:bodyPr wrap="none" rtlCol="0">
            <a:spAutoFit/>
          </a:bodyPr>
          <a:lstStyle/>
          <a:p>
            <a:r>
              <a:rPr lang="en-US" sz="1600" dirty="0">
                <a:solidFill>
                  <a:srgbClr val="FF0000"/>
                </a:solidFill>
              </a:rPr>
              <a:t>entity1</a:t>
            </a:r>
            <a:endParaRPr lang="es-CO" sz="1600" dirty="0">
              <a:solidFill>
                <a:srgbClr val="FF0000"/>
              </a:solidFill>
            </a:endParaRPr>
          </a:p>
        </p:txBody>
      </p:sp>
      <p:sp>
        <p:nvSpPr>
          <p:cNvPr id="45" name="TextBox 44">
            <a:extLst>
              <a:ext uri="{FF2B5EF4-FFF2-40B4-BE49-F238E27FC236}">
                <a16:creationId xmlns:a16="http://schemas.microsoft.com/office/drawing/2014/main" id="{0CFBC458-AAD3-45E3-9B43-AA065C77A8AC}"/>
              </a:ext>
            </a:extLst>
          </p:cNvPr>
          <p:cNvSpPr txBox="1"/>
          <p:nvPr/>
        </p:nvSpPr>
        <p:spPr>
          <a:xfrm>
            <a:off x="8513867" y="1899287"/>
            <a:ext cx="779381" cy="338554"/>
          </a:xfrm>
          <a:prstGeom prst="rect">
            <a:avLst/>
          </a:prstGeom>
          <a:noFill/>
        </p:spPr>
        <p:txBody>
          <a:bodyPr wrap="none" rtlCol="0">
            <a:spAutoFit/>
          </a:bodyPr>
          <a:lstStyle/>
          <a:p>
            <a:r>
              <a:rPr lang="en-US" sz="1600" dirty="0">
                <a:solidFill>
                  <a:srgbClr val="FF0000"/>
                </a:solidFill>
              </a:rPr>
              <a:t>entity2</a:t>
            </a:r>
            <a:endParaRPr lang="es-CO" sz="1600" dirty="0">
              <a:solidFill>
                <a:srgbClr val="FF0000"/>
              </a:solidFill>
            </a:endParaRPr>
          </a:p>
        </p:txBody>
      </p:sp>
      <p:sp>
        <p:nvSpPr>
          <p:cNvPr id="46" name="TextBox 45">
            <a:extLst>
              <a:ext uri="{FF2B5EF4-FFF2-40B4-BE49-F238E27FC236}">
                <a16:creationId xmlns:a16="http://schemas.microsoft.com/office/drawing/2014/main" id="{416DF1B9-FF33-4EB1-98FE-6EE034C073A4}"/>
              </a:ext>
            </a:extLst>
          </p:cNvPr>
          <p:cNvSpPr txBox="1"/>
          <p:nvPr/>
        </p:nvSpPr>
        <p:spPr>
          <a:xfrm>
            <a:off x="11293385" y="1909044"/>
            <a:ext cx="779381" cy="338554"/>
          </a:xfrm>
          <a:prstGeom prst="rect">
            <a:avLst/>
          </a:prstGeom>
          <a:noFill/>
        </p:spPr>
        <p:txBody>
          <a:bodyPr wrap="none" rtlCol="0">
            <a:spAutoFit/>
          </a:bodyPr>
          <a:lstStyle/>
          <a:p>
            <a:r>
              <a:rPr lang="en-US" sz="1600" dirty="0">
                <a:solidFill>
                  <a:srgbClr val="FF0000"/>
                </a:solidFill>
              </a:rPr>
              <a:t>entity3</a:t>
            </a:r>
            <a:endParaRPr lang="es-CO" sz="1600" dirty="0">
              <a:solidFill>
                <a:srgbClr val="FF0000"/>
              </a:solidFill>
            </a:endParaRPr>
          </a:p>
        </p:txBody>
      </p:sp>
      <p:sp>
        <p:nvSpPr>
          <p:cNvPr id="47" name="TextBox 46">
            <a:extLst>
              <a:ext uri="{FF2B5EF4-FFF2-40B4-BE49-F238E27FC236}">
                <a16:creationId xmlns:a16="http://schemas.microsoft.com/office/drawing/2014/main" id="{EBD20419-8284-45EC-B5FC-90D86362358B}"/>
              </a:ext>
            </a:extLst>
          </p:cNvPr>
          <p:cNvSpPr txBox="1"/>
          <p:nvPr/>
        </p:nvSpPr>
        <p:spPr>
          <a:xfrm>
            <a:off x="4685064" y="1928130"/>
            <a:ext cx="559897" cy="338554"/>
          </a:xfrm>
          <a:prstGeom prst="rect">
            <a:avLst/>
          </a:prstGeom>
          <a:noFill/>
        </p:spPr>
        <p:txBody>
          <a:bodyPr wrap="none" rtlCol="0">
            <a:spAutoFit/>
          </a:bodyPr>
          <a:lstStyle/>
          <a:p>
            <a:r>
              <a:rPr lang="en-US" sz="1600" dirty="0">
                <a:solidFill>
                  <a:srgbClr val="92D050"/>
                </a:solidFill>
              </a:rPr>
              <a:t>verb</a:t>
            </a:r>
            <a:endParaRPr lang="es-CO" sz="1600" dirty="0">
              <a:solidFill>
                <a:srgbClr val="92D050"/>
              </a:solidFill>
            </a:endParaRPr>
          </a:p>
        </p:txBody>
      </p:sp>
      <p:sp>
        <p:nvSpPr>
          <p:cNvPr id="48" name="TextBox 47">
            <a:extLst>
              <a:ext uri="{FF2B5EF4-FFF2-40B4-BE49-F238E27FC236}">
                <a16:creationId xmlns:a16="http://schemas.microsoft.com/office/drawing/2014/main" id="{6826CD47-86F4-4420-B047-4968A56F4002}"/>
              </a:ext>
            </a:extLst>
          </p:cNvPr>
          <p:cNvSpPr txBox="1"/>
          <p:nvPr/>
        </p:nvSpPr>
        <p:spPr>
          <a:xfrm>
            <a:off x="5891334" y="1928410"/>
            <a:ext cx="559897" cy="338554"/>
          </a:xfrm>
          <a:prstGeom prst="rect">
            <a:avLst/>
          </a:prstGeom>
          <a:noFill/>
        </p:spPr>
        <p:txBody>
          <a:bodyPr wrap="none" rtlCol="0">
            <a:spAutoFit/>
          </a:bodyPr>
          <a:lstStyle/>
          <a:p>
            <a:r>
              <a:rPr lang="en-US" sz="1600" dirty="0">
                <a:solidFill>
                  <a:srgbClr val="92D050"/>
                </a:solidFill>
              </a:rPr>
              <a:t>verb</a:t>
            </a:r>
            <a:endParaRPr lang="es-CO" sz="1600" dirty="0">
              <a:solidFill>
                <a:srgbClr val="92D050"/>
              </a:solidFill>
            </a:endParaRPr>
          </a:p>
        </p:txBody>
      </p:sp>
      <p:sp>
        <p:nvSpPr>
          <p:cNvPr id="49" name="TextBox 48">
            <a:extLst>
              <a:ext uri="{FF2B5EF4-FFF2-40B4-BE49-F238E27FC236}">
                <a16:creationId xmlns:a16="http://schemas.microsoft.com/office/drawing/2014/main" id="{CD95B296-EB4F-49B0-B8FC-5382504CF8C8}"/>
              </a:ext>
            </a:extLst>
          </p:cNvPr>
          <p:cNvSpPr txBox="1"/>
          <p:nvPr/>
        </p:nvSpPr>
        <p:spPr>
          <a:xfrm>
            <a:off x="6470848" y="1928837"/>
            <a:ext cx="1152880" cy="338554"/>
          </a:xfrm>
          <a:prstGeom prst="rect">
            <a:avLst/>
          </a:prstGeom>
          <a:noFill/>
        </p:spPr>
        <p:txBody>
          <a:bodyPr wrap="none" rtlCol="0">
            <a:spAutoFit/>
          </a:bodyPr>
          <a:lstStyle/>
          <a:p>
            <a:r>
              <a:rPr lang="en-US" sz="1600" dirty="0">
                <a:solidFill>
                  <a:srgbClr val="FFC000"/>
                </a:solidFill>
              </a:rPr>
              <a:t>preposition</a:t>
            </a:r>
            <a:endParaRPr lang="es-CO" sz="1600" dirty="0">
              <a:solidFill>
                <a:srgbClr val="FFC000"/>
              </a:solidFill>
            </a:endParaRPr>
          </a:p>
        </p:txBody>
      </p:sp>
      <p:sp>
        <p:nvSpPr>
          <p:cNvPr id="27" name="TextBox 26">
            <a:extLst>
              <a:ext uri="{FF2B5EF4-FFF2-40B4-BE49-F238E27FC236}">
                <a16:creationId xmlns:a16="http://schemas.microsoft.com/office/drawing/2014/main" id="{F8F82B75-0025-4F38-89DE-3627E9AC2701}"/>
              </a:ext>
            </a:extLst>
          </p:cNvPr>
          <p:cNvSpPr txBox="1"/>
          <p:nvPr/>
        </p:nvSpPr>
        <p:spPr>
          <a:xfrm>
            <a:off x="581192" y="3330835"/>
            <a:ext cx="4908748" cy="523220"/>
          </a:xfrm>
          <a:prstGeom prst="rect">
            <a:avLst/>
          </a:prstGeom>
          <a:noFill/>
        </p:spPr>
        <p:txBody>
          <a:bodyPr wrap="square" rtlCol="0">
            <a:spAutoFit/>
          </a:bodyPr>
          <a:lstStyle/>
          <a:p>
            <a:pPr algn="ctr"/>
            <a:r>
              <a:rPr lang="en-US" sz="2800" b="1" dirty="0"/>
              <a:t>Positive</a:t>
            </a:r>
            <a:endParaRPr lang="es-CO" sz="2800" b="1" dirty="0"/>
          </a:p>
        </p:txBody>
      </p:sp>
      <p:sp>
        <p:nvSpPr>
          <p:cNvPr id="28" name="Content Placeholder 6">
            <a:extLst>
              <a:ext uri="{FF2B5EF4-FFF2-40B4-BE49-F238E27FC236}">
                <a16:creationId xmlns:a16="http://schemas.microsoft.com/office/drawing/2014/main" id="{638D97A7-F3DF-42D2-BA92-A84E27F4E4DE}"/>
              </a:ext>
            </a:extLst>
          </p:cNvPr>
          <p:cNvSpPr txBox="1">
            <a:spLocks/>
          </p:cNvSpPr>
          <p:nvPr/>
        </p:nvSpPr>
        <p:spPr>
          <a:xfrm>
            <a:off x="581192" y="4449748"/>
            <a:ext cx="5008254" cy="1817856"/>
          </a:xfrm>
          <a:prstGeom prst="rect">
            <a:avLst/>
          </a:prstGeom>
        </p:spPr>
        <p:txBody>
          <a:bodyPr vert="horz" lIns="91440" tIns="45720" rIns="91440" bIns="45720" rtlCol="0" anchor="ctr">
            <a:normAutofit/>
          </a:bodyPr>
          <a:lst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US" sz="2400" dirty="0"/>
              <a:t>High accuracies (large hand-labeled training data)</a:t>
            </a:r>
            <a:endParaRPr lang="es-CO" sz="2400" dirty="0"/>
          </a:p>
        </p:txBody>
      </p:sp>
      <p:sp>
        <p:nvSpPr>
          <p:cNvPr id="29" name="TextBox 28">
            <a:extLst>
              <a:ext uri="{FF2B5EF4-FFF2-40B4-BE49-F238E27FC236}">
                <a16:creationId xmlns:a16="http://schemas.microsoft.com/office/drawing/2014/main" id="{D21B1516-FA93-409D-BEA5-AE3CFB6819FE}"/>
              </a:ext>
            </a:extLst>
          </p:cNvPr>
          <p:cNvSpPr txBox="1"/>
          <p:nvPr/>
        </p:nvSpPr>
        <p:spPr>
          <a:xfrm>
            <a:off x="6096000" y="3377451"/>
            <a:ext cx="5242582" cy="523220"/>
          </a:xfrm>
          <a:prstGeom prst="rect">
            <a:avLst/>
          </a:prstGeom>
          <a:noFill/>
        </p:spPr>
        <p:txBody>
          <a:bodyPr wrap="square" rtlCol="0">
            <a:spAutoFit/>
          </a:bodyPr>
          <a:lstStyle/>
          <a:p>
            <a:pPr algn="ctr"/>
            <a:r>
              <a:rPr lang="en-US" sz="2800" b="1" dirty="0"/>
              <a:t>Negative</a:t>
            </a:r>
            <a:endParaRPr lang="es-CO" sz="2800" b="1" dirty="0"/>
          </a:p>
        </p:txBody>
      </p:sp>
      <p:sp>
        <p:nvSpPr>
          <p:cNvPr id="30" name="Content Placeholder 6">
            <a:extLst>
              <a:ext uri="{FF2B5EF4-FFF2-40B4-BE49-F238E27FC236}">
                <a16:creationId xmlns:a16="http://schemas.microsoft.com/office/drawing/2014/main" id="{300D8D87-4B2F-4510-9DB3-D2DCC7E6F97E}"/>
              </a:ext>
            </a:extLst>
          </p:cNvPr>
          <p:cNvSpPr txBox="1">
            <a:spLocks/>
          </p:cNvSpPr>
          <p:nvPr/>
        </p:nvSpPr>
        <p:spPr>
          <a:xfrm>
            <a:off x="5953760" y="3900671"/>
            <a:ext cx="6106160" cy="2876049"/>
          </a:xfrm>
          <a:prstGeom prst="rect">
            <a:avLst/>
          </a:prstGeom>
        </p:spPr>
        <p:txBody>
          <a:bodyPr vert="horz" lIns="91440" tIns="45720" rIns="91440" bIns="45720" rtlCol="0" anchor="ctr">
            <a:normAutofit/>
          </a:bodyPr>
          <a:lst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US" sz="2400" dirty="0"/>
              <a:t>Labeling is expensive</a:t>
            </a:r>
          </a:p>
          <a:p>
            <a:r>
              <a:rPr lang="en-US" sz="2400" dirty="0"/>
              <a:t>Supervised models are brittle</a:t>
            </a:r>
          </a:p>
          <a:p>
            <a:r>
              <a:rPr lang="en-US" sz="2400" dirty="0"/>
              <a:t>Use only annotated data to train a model.</a:t>
            </a:r>
          </a:p>
        </p:txBody>
      </p:sp>
      <p:cxnSp>
        <p:nvCxnSpPr>
          <p:cNvPr id="31" name="Straight Connector 30">
            <a:extLst>
              <a:ext uri="{FF2B5EF4-FFF2-40B4-BE49-F238E27FC236}">
                <a16:creationId xmlns:a16="http://schemas.microsoft.com/office/drawing/2014/main" id="{20B42751-C711-41F0-8C95-5FB1FBF39906}"/>
              </a:ext>
            </a:extLst>
          </p:cNvPr>
          <p:cNvCxnSpPr/>
          <p:nvPr/>
        </p:nvCxnSpPr>
        <p:spPr>
          <a:xfrm>
            <a:off x="5770880" y="3429000"/>
            <a:ext cx="0" cy="315468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5CC0A502-0D58-489D-AAA5-49D8FB7B02C2}"/>
              </a:ext>
            </a:extLst>
          </p:cNvPr>
          <p:cNvCxnSpPr>
            <a:cxnSpLocks/>
          </p:cNvCxnSpPr>
          <p:nvPr/>
        </p:nvCxnSpPr>
        <p:spPr>
          <a:xfrm>
            <a:off x="629920" y="3931920"/>
            <a:ext cx="10637520" cy="0"/>
          </a:xfrm>
          <a:prstGeom prst="line">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93217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D9789C-7AE6-434B-A6CA-3A7C5EB8411A}"/>
              </a:ext>
            </a:extLst>
          </p:cNvPr>
          <p:cNvSpPr>
            <a:spLocks noGrp="1"/>
          </p:cNvSpPr>
          <p:nvPr>
            <p:ph type="title"/>
          </p:nvPr>
        </p:nvSpPr>
        <p:spPr>
          <a:xfrm>
            <a:off x="581192" y="702156"/>
            <a:ext cx="11029616" cy="837395"/>
          </a:xfrm>
        </p:spPr>
        <p:txBody>
          <a:bodyPr/>
          <a:lstStyle/>
          <a:p>
            <a:r>
              <a:rPr lang="en-US" dirty="0"/>
              <a:t>OUTLINE</a:t>
            </a:r>
            <a:endParaRPr lang="es-CO" dirty="0"/>
          </a:p>
        </p:txBody>
      </p:sp>
      <p:sp>
        <p:nvSpPr>
          <p:cNvPr id="3" name="Content Placeholder 2">
            <a:extLst>
              <a:ext uri="{FF2B5EF4-FFF2-40B4-BE49-F238E27FC236}">
                <a16:creationId xmlns:a16="http://schemas.microsoft.com/office/drawing/2014/main" id="{1F10F091-29EB-4E55-BAB6-0F8AA76AAA86}"/>
              </a:ext>
            </a:extLst>
          </p:cNvPr>
          <p:cNvSpPr>
            <a:spLocks noGrp="1"/>
          </p:cNvSpPr>
          <p:nvPr>
            <p:ph idx="1"/>
          </p:nvPr>
        </p:nvSpPr>
        <p:spPr>
          <a:xfrm>
            <a:off x="581192" y="1716832"/>
            <a:ext cx="11029615" cy="4973215"/>
          </a:xfrm>
        </p:spPr>
        <p:txBody>
          <a:bodyPr>
            <a:normAutofit fontScale="92500" lnSpcReduction="20000"/>
          </a:bodyPr>
          <a:lstStyle/>
          <a:p>
            <a:r>
              <a:rPr lang="en-US" sz="2400" dirty="0"/>
              <a:t>Summary</a:t>
            </a:r>
          </a:p>
          <a:p>
            <a:r>
              <a:rPr lang="en-US" sz="2400" dirty="0"/>
              <a:t>Introduction</a:t>
            </a:r>
          </a:p>
          <a:p>
            <a:pPr lvl="1"/>
            <a:r>
              <a:rPr lang="en-US" sz="2100" dirty="0"/>
              <a:t>Entities, relations and events</a:t>
            </a:r>
          </a:p>
          <a:p>
            <a:r>
              <a:rPr lang="en-US" sz="2400" dirty="0"/>
              <a:t>Motivation</a:t>
            </a:r>
          </a:p>
          <a:p>
            <a:r>
              <a:rPr lang="en-US" sz="2400" dirty="0"/>
              <a:t>Relation Extraction</a:t>
            </a:r>
          </a:p>
          <a:p>
            <a:r>
              <a:rPr lang="en-US" sz="2400" dirty="0" err="1"/>
              <a:t>FreeBase</a:t>
            </a:r>
            <a:endParaRPr lang="en-US" sz="2400" dirty="0"/>
          </a:p>
          <a:p>
            <a:r>
              <a:rPr lang="en-US" sz="2400" dirty="0"/>
              <a:t>Approaches</a:t>
            </a:r>
          </a:p>
          <a:p>
            <a:r>
              <a:rPr lang="en-US" sz="2400" dirty="0"/>
              <a:t>Training and Testing</a:t>
            </a:r>
          </a:p>
          <a:p>
            <a:r>
              <a:rPr lang="en-US" sz="2400" dirty="0"/>
              <a:t>Results</a:t>
            </a:r>
          </a:p>
          <a:p>
            <a:r>
              <a:rPr lang="en-US" sz="2400" dirty="0"/>
              <a:t>Conclusions</a:t>
            </a:r>
          </a:p>
          <a:p>
            <a:r>
              <a:rPr lang="en-US" sz="2400" dirty="0"/>
              <a:t>Discussion</a:t>
            </a:r>
          </a:p>
          <a:p>
            <a:endParaRPr lang="es-CO" sz="2400" dirty="0"/>
          </a:p>
        </p:txBody>
      </p:sp>
    </p:spTree>
    <p:extLst>
      <p:ext uri="{BB962C8B-B14F-4D97-AF65-F5344CB8AC3E}">
        <p14:creationId xmlns:p14="http://schemas.microsoft.com/office/powerpoint/2010/main" val="21973552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62972-3449-42D1-8185-B4BEFD52AB44}"/>
              </a:ext>
            </a:extLst>
          </p:cNvPr>
          <p:cNvSpPr>
            <a:spLocks noGrp="1"/>
          </p:cNvSpPr>
          <p:nvPr>
            <p:ph type="title"/>
          </p:nvPr>
        </p:nvSpPr>
        <p:spPr/>
        <p:txBody>
          <a:bodyPr/>
          <a:lstStyle/>
          <a:p>
            <a:r>
              <a:rPr lang="en-US" dirty="0"/>
              <a:t>Approaches</a:t>
            </a:r>
            <a:br>
              <a:rPr lang="en-US" dirty="0"/>
            </a:br>
            <a:r>
              <a:rPr lang="en-US" sz="2000" dirty="0"/>
              <a:t>bootstrapping</a:t>
            </a:r>
            <a:endParaRPr lang="en-US" dirty="0"/>
          </a:p>
        </p:txBody>
      </p:sp>
      <p:graphicFrame>
        <p:nvGraphicFramePr>
          <p:cNvPr id="4" name="Table 4">
            <a:extLst>
              <a:ext uri="{FF2B5EF4-FFF2-40B4-BE49-F238E27FC236}">
                <a16:creationId xmlns:a16="http://schemas.microsoft.com/office/drawing/2014/main" id="{C36B21ED-D90F-4A4D-B161-436318C6B29E}"/>
              </a:ext>
            </a:extLst>
          </p:cNvPr>
          <p:cNvGraphicFramePr>
            <a:graphicFrameLocks noGrp="1"/>
          </p:cNvGraphicFramePr>
          <p:nvPr>
            <p:extLst>
              <p:ext uri="{D42A27DB-BD31-4B8C-83A1-F6EECF244321}">
                <p14:modId xmlns:p14="http://schemas.microsoft.com/office/powerpoint/2010/main" val="538700966"/>
              </p:ext>
            </p:extLst>
          </p:nvPr>
        </p:nvGraphicFramePr>
        <p:xfrm>
          <a:off x="5723088" y="1787885"/>
          <a:ext cx="6045200" cy="1828800"/>
        </p:xfrm>
        <a:graphic>
          <a:graphicData uri="http://schemas.openxmlformats.org/drawingml/2006/table">
            <a:tbl>
              <a:tblPr firstRow="1" bandRow="1">
                <a:tableStyleId>{5C22544A-7EE6-4342-B048-85BDC9FD1C3A}</a:tableStyleId>
              </a:tblPr>
              <a:tblGrid>
                <a:gridCol w="2352040">
                  <a:extLst>
                    <a:ext uri="{9D8B030D-6E8A-4147-A177-3AD203B41FA5}">
                      <a16:colId xmlns:a16="http://schemas.microsoft.com/office/drawing/2014/main" val="1612501912"/>
                    </a:ext>
                  </a:extLst>
                </a:gridCol>
                <a:gridCol w="3693160">
                  <a:extLst>
                    <a:ext uri="{9D8B030D-6E8A-4147-A177-3AD203B41FA5}">
                      <a16:colId xmlns:a16="http://schemas.microsoft.com/office/drawing/2014/main" val="2799971684"/>
                    </a:ext>
                  </a:extLst>
                </a:gridCol>
              </a:tblGrid>
              <a:tr h="198120">
                <a:tc>
                  <a:txBody>
                    <a:bodyPr/>
                    <a:lstStyle/>
                    <a:p>
                      <a:pPr algn="ctr"/>
                      <a:r>
                        <a:rPr lang="en-US" sz="1400" dirty="0"/>
                        <a:t>Author</a:t>
                      </a:r>
                      <a:endParaRPr lang="es-CO" sz="1400" dirty="0"/>
                    </a:p>
                  </a:txBody>
                  <a:tcPr/>
                </a:tc>
                <a:tc>
                  <a:txBody>
                    <a:bodyPr/>
                    <a:lstStyle/>
                    <a:p>
                      <a:pPr algn="ctr"/>
                      <a:r>
                        <a:rPr lang="en-US" sz="1400" dirty="0"/>
                        <a:t>Book</a:t>
                      </a:r>
                      <a:endParaRPr lang="es-CO" sz="1400" dirty="0"/>
                    </a:p>
                  </a:txBody>
                  <a:tcPr/>
                </a:tc>
                <a:extLst>
                  <a:ext uri="{0D108BD9-81ED-4DB2-BD59-A6C34878D82A}">
                    <a16:rowId xmlns:a16="http://schemas.microsoft.com/office/drawing/2014/main" val="1545238252"/>
                  </a:ext>
                </a:extLst>
              </a:tr>
              <a:tr h="198120">
                <a:tc>
                  <a:txBody>
                    <a:bodyPr/>
                    <a:lstStyle/>
                    <a:p>
                      <a:r>
                        <a:rPr lang="en-US" sz="1400" dirty="0"/>
                        <a:t>Isaac Asimov</a:t>
                      </a:r>
                      <a:endParaRPr lang="es-CO" sz="1400" dirty="0"/>
                    </a:p>
                  </a:txBody>
                  <a:tcPr/>
                </a:tc>
                <a:tc>
                  <a:txBody>
                    <a:bodyPr/>
                    <a:lstStyle/>
                    <a:p>
                      <a:r>
                        <a:rPr lang="en-US" sz="1400" dirty="0"/>
                        <a:t>The Robots of Dawn</a:t>
                      </a:r>
                      <a:endParaRPr lang="es-CO" sz="1400" dirty="0"/>
                    </a:p>
                  </a:txBody>
                  <a:tcPr/>
                </a:tc>
                <a:extLst>
                  <a:ext uri="{0D108BD9-81ED-4DB2-BD59-A6C34878D82A}">
                    <a16:rowId xmlns:a16="http://schemas.microsoft.com/office/drawing/2014/main" val="3581868509"/>
                  </a:ext>
                </a:extLst>
              </a:tr>
              <a:tr h="198120">
                <a:tc>
                  <a:txBody>
                    <a:bodyPr/>
                    <a:lstStyle/>
                    <a:p>
                      <a:r>
                        <a:rPr lang="en-US" sz="1400" dirty="0"/>
                        <a:t>David Grin</a:t>
                      </a:r>
                      <a:endParaRPr lang="es-CO" sz="1400" dirty="0"/>
                    </a:p>
                  </a:txBody>
                  <a:tcPr/>
                </a:tc>
                <a:tc>
                  <a:txBody>
                    <a:bodyPr/>
                    <a:lstStyle/>
                    <a:p>
                      <a:r>
                        <a:rPr lang="en-US" sz="1400" dirty="0" err="1"/>
                        <a:t>Startide</a:t>
                      </a:r>
                      <a:r>
                        <a:rPr lang="en-US" sz="1400" dirty="0"/>
                        <a:t> Rising</a:t>
                      </a:r>
                      <a:endParaRPr lang="es-CO" sz="1400" dirty="0"/>
                    </a:p>
                  </a:txBody>
                  <a:tcPr/>
                </a:tc>
                <a:extLst>
                  <a:ext uri="{0D108BD9-81ED-4DB2-BD59-A6C34878D82A}">
                    <a16:rowId xmlns:a16="http://schemas.microsoft.com/office/drawing/2014/main" val="2916960858"/>
                  </a:ext>
                </a:extLst>
              </a:tr>
              <a:tr h="198120">
                <a:tc>
                  <a:txBody>
                    <a:bodyPr/>
                    <a:lstStyle/>
                    <a:p>
                      <a:r>
                        <a:rPr lang="en-US" sz="1400" dirty="0"/>
                        <a:t>James </a:t>
                      </a:r>
                      <a:r>
                        <a:rPr lang="en-US" sz="1400" dirty="0" err="1"/>
                        <a:t>Gleick</a:t>
                      </a:r>
                      <a:endParaRPr lang="es-CO" sz="1400" dirty="0"/>
                    </a:p>
                  </a:txBody>
                  <a:tcPr/>
                </a:tc>
                <a:tc>
                  <a:txBody>
                    <a:bodyPr/>
                    <a:lstStyle/>
                    <a:p>
                      <a:r>
                        <a:rPr lang="en-US" sz="1400" dirty="0"/>
                        <a:t>Chaos: Making a New Science</a:t>
                      </a:r>
                      <a:endParaRPr lang="es-CO" sz="1400" dirty="0"/>
                    </a:p>
                  </a:txBody>
                  <a:tcPr/>
                </a:tc>
                <a:extLst>
                  <a:ext uri="{0D108BD9-81ED-4DB2-BD59-A6C34878D82A}">
                    <a16:rowId xmlns:a16="http://schemas.microsoft.com/office/drawing/2014/main" val="4040071546"/>
                  </a:ext>
                </a:extLst>
              </a:tr>
              <a:tr h="198120">
                <a:tc>
                  <a:txBody>
                    <a:bodyPr/>
                    <a:lstStyle/>
                    <a:p>
                      <a:r>
                        <a:rPr lang="en-US" sz="1400" dirty="0"/>
                        <a:t>Charles </a:t>
                      </a:r>
                      <a:r>
                        <a:rPr lang="en-US" sz="1400" dirty="0" err="1"/>
                        <a:t>Dickems</a:t>
                      </a:r>
                      <a:endParaRPr lang="es-CO" sz="1400" dirty="0"/>
                    </a:p>
                  </a:txBody>
                  <a:tcPr/>
                </a:tc>
                <a:tc>
                  <a:txBody>
                    <a:bodyPr/>
                    <a:lstStyle/>
                    <a:p>
                      <a:r>
                        <a:rPr lang="en-US" sz="1400" dirty="0"/>
                        <a:t>Great Expectations</a:t>
                      </a:r>
                      <a:endParaRPr lang="es-CO" sz="1400" dirty="0"/>
                    </a:p>
                  </a:txBody>
                  <a:tcPr/>
                </a:tc>
                <a:extLst>
                  <a:ext uri="{0D108BD9-81ED-4DB2-BD59-A6C34878D82A}">
                    <a16:rowId xmlns:a16="http://schemas.microsoft.com/office/drawing/2014/main" val="2697716830"/>
                  </a:ext>
                </a:extLst>
              </a:tr>
              <a:tr h="198120">
                <a:tc>
                  <a:txBody>
                    <a:bodyPr/>
                    <a:lstStyle/>
                    <a:p>
                      <a:r>
                        <a:rPr lang="en-US" sz="1400" dirty="0"/>
                        <a:t>William Shakespeare</a:t>
                      </a:r>
                      <a:endParaRPr lang="es-CO" sz="1400" dirty="0"/>
                    </a:p>
                  </a:txBody>
                  <a:tcPr/>
                </a:tc>
                <a:tc>
                  <a:txBody>
                    <a:bodyPr/>
                    <a:lstStyle/>
                    <a:p>
                      <a:r>
                        <a:rPr lang="en-US" sz="1400" dirty="0"/>
                        <a:t>The Comedy of Errors</a:t>
                      </a:r>
                      <a:endParaRPr lang="es-CO" sz="1400" dirty="0"/>
                    </a:p>
                  </a:txBody>
                  <a:tcPr/>
                </a:tc>
                <a:extLst>
                  <a:ext uri="{0D108BD9-81ED-4DB2-BD59-A6C34878D82A}">
                    <a16:rowId xmlns:a16="http://schemas.microsoft.com/office/drawing/2014/main" val="3681837206"/>
                  </a:ext>
                </a:extLst>
              </a:tr>
            </a:tbl>
          </a:graphicData>
        </a:graphic>
      </p:graphicFrame>
      <p:sp>
        <p:nvSpPr>
          <p:cNvPr id="47" name="TextBox 46">
            <a:extLst>
              <a:ext uri="{FF2B5EF4-FFF2-40B4-BE49-F238E27FC236}">
                <a16:creationId xmlns:a16="http://schemas.microsoft.com/office/drawing/2014/main" id="{F3A4492A-5F2F-4D0F-A1E3-0528319CB875}"/>
              </a:ext>
            </a:extLst>
          </p:cNvPr>
          <p:cNvSpPr txBox="1"/>
          <p:nvPr/>
        </p:nvSpPr>
        <p:spPr>
          <a:xfrm>
            <a:off x="6530808" y="1160250"/>
            <a:ext cx="1554480" cy="523220"/>
          </a:xfrm>
          <a:prstGeom prst="rect">
            <a:avLst/>
          </a:prstGeom>
          <a:noFill/>
        </p:spPr>
        <p:txBody>
          <a:bodyPr wrap="square" rtlCol="0">
            <a:spAutoFit/>
          </a:bodyPr>
          <a:lstStyle/>
          <a:p>
            <a:pPr algn="ctr"/>
            <a:r>
              <a:rPr lang="en-US" sz="2800" b="1" dirty="0">
                <a:solidFill>
                  <a:srgbClr val="00B050"/>
                </a:solidFill>
              </a:rPr>
              <a:t>Tuple:</a:t>
            </a:r>
            <a:endParaRPr lang="es-CO" sz="2800" b="1" dirty="0">
              <a:solidFill>
                <a:srgbClr val="00B050"/>
              </a:solidFill>
            </a:endParaRPr>
          </a:p>
        </p:txBody>
      </p:sp>
      <p:sp>
        <p:nvSpPr>
          <p:cNvPr id="48" name="Rectangle 47">
            <a:extLst>
              <a:ext uri="{FF2B5EF4-FFF2-40B4-BE49-F238E27FC236}">
                <a16:creationId xmlns:a16="http://schemas.microsoft.com/office/drawing/2014/main" id="{2DB0CBBE-D0C6-4332-B7B4-F581DF391FF9}"/>
              </a:ext>
            </a:extLst>
          </p:cNvPr>
          <p:cNvSpPr/>
          <p:nvPr/>
        </p:nvSpPr>
        <p:spPr>
          <a:xfrm>
            <a:off x="6530808" y="1170008"/>
            <a:ext cx="3972560" cy="534058"/>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9" name="TextBox 48">
            <a:extLst>
              <a:ext uri="{FF2B5EF4-FFF2-40B4-BE49-F238E27FC236}">
                <a16:creationId xmlns:a16="http://schemas.microsoft.com/office/drawing/2014/main" id="{A46C900B-69A1-4255-857C-39398CFBE56C}"/>
              </a:ext>
            </a:extLst>
          </p:cNvPr>
          <p:cNvSpPr txBox="1"/>
          <p:nvPr/>
        </p:nvSpPr>
        <p:spPr>
          <a:xfrm>
            <a:off x="7983689" y="1160250"/>
            <a:ext cx="2519679" cy="523220"/>
          </a:xfrm>
          <a:prstGeom prst="rect">
            <a:avLst/>
          </a:prstGeom>
          <a:noFill/>
        </p:spPr>
        <p:txBody>
          <a:bodyPr wrap="square" rtlCol="0">
            <a:spAutoFit/>
          </a:bodyPr>
          <a:lstStyle/>
          <a:p>
            <a:pPr algn="ctr"/>
            <a:r>
              <a:rPr lang="en-US" sz="2800" b="1" dirty="0"/>
              <a:t>&lt;author, book&gt;</a:t>
            </a:r>
            <a:endParaRPr lang="es-CO" sz="2800" b="1" dirty="0"/>
          </a:p>
        </p:txBody>
      </p:sp>
      <p:sp>
        <p:nvSpPr>
          <p:cNvPr id="50" name="TextBox 49">
            <a:extLst>
              <a:ext uri="{FF2B5EF4-FFF2-40B4-BE49-F238E27FC236}">
                <a16:creationId xmlns:a16="http://schemas.microsoft.com/office/drawing/2014/main" id="{B1B906AD-D973-48D5-B251-67C272E456B3}"/>
              </a:ext>
            </a:extLst>
          </p:cNvPr>
          <p:cNvSpPr txBox="1"/>
          <p:nvPr/>
        </p:nvSpPr>
        <p:spPr>
          <a:xfrm>
            <a:off x="7277568" y="3605315"/>
            <a:ext cx="4490720" cy="246221"/>
          </a:xfrm>
          <a:prstGeom prst="rect">
            <a:avLst/>
          </a:prstGeom>
          <a:noFill/>
        </p:spPr>
        <p:txBody>
          <a:bodyPr wrap="square">
            <a:spAutoFit/>
          </a:bodyPr>
          <a:lstStyle/>
          <a:p>
            <a:r>
              <a:rPr lang="en-US" sz="1000" dirty="0"/>
              <a:t>Brin, Sergei. 1998. Extracting Patterns and Relations from the World Wide Web</a:t>
            </a:r>
            <a:endParaRPr lang="es-CO" sz="1000" dirty="0"/>
          </a:p>
        </p:txBody>
      </p:sp>
      <p:sp>
        <p:nvSpPr>
          <p:cNvPr id="51" name="TextBox 50">
            <a:extLst>
              <a:ext uri="{FF2B5EF4-FFF2-40B4-BE49-F238E27FC236}">
                <a16:creationId xmlns:a16="http://schemas.microsoft.com/office/drawing/2014/main" id="{B70108BF-DE4D-4EEE-AB5D-F7F20E1B1820}"/>
              </a:ext>
            </a:extLst>
          </p:cNvPr>
          <p:cNvSpPr txBox="1"/>
          <p:nvPr/>
        </p:nvSpPr>
        <p:spPr>
          <a:xfrm>
            <a:off x="581192" y="1848845"/>
            <a:ext cx="3334930" cy="400110"/>
          </a:xfrm>
          <a:prstGeom prst="rect">
            <a:avLst/>
          </a:prstGeom>
          <a:noFill/>
        </p:spPr>
        <p:txBody>
          <a:bodyPr wrap="square" rtlCol="0">
            <a:spAutoFit/>
          </a:bodyPr>
          <a:lstStyle/>
          <a:p>
            <a:pPr marL="342900" indent="-342900">
              <a:buFont typeface="+mj-lt"/>
              <a:buAutoNum type="arabicPeriod"/>
            </a:pPr>
            <a:r>
              <a:rPr lang="en-US" sz="2000" b="1" dirty="0"/>
              <a:t>Start with 5 seeds:</a:t>
            </a:r>
          </a:p>
        </p:txBody>
      </p:sp>
    </p:spTree>
    <p:extLst>
      <p:ext uri="{BB962C8B-B14F-4D97-AF65-F5344CB8AC3E}">
        <p14:creationId xmlns:p14="http://schemas.microsoft.com/office/powerpoint/2010/main" val="4017582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62972-3449-42D1-8185-B4BEFD52AB44}"/>
              </a:ext>
            </a:extLst>
          </p:cNvPr>
          <p:cNvSpPr>
            <a:spLocks noGrp="1"/>
          </p:cNvSpPr>
          <p:nvPr>
            <p:ph type="title"/>
          </p:nvPr>
        </p:nvSpPr>
        <p:spPr/>
        <p:txBody>
          <a:bodyPr/>
          <a:lstStyle/>
          <a:p>
            <a:r>
              <a:rPr lang="en-US" dirty="0"/>
              <a:t>Approaches</a:t>
            </a:r>
            <a:br>
              <a:rPr lang="en-US" dirty="0"/>
            </a:br>
            <a:r>
              <a:rPr lang="en-US" sz="2000" dirty="0"/>
              <a:t>bootstrapping</a:t>
            </a:r>
            <a:endParaRPr lang="en-US" dirty="0"/>
          </a:p>
        </p:txBody>
      </p:sp>
      <p:graphicFrame>
        <p:nvGraphicFramePr>
          <p:cNvPr id="4" name="Table 4">
            <a:extLst>
              <a:ext uri="{FF2B5EF4-FFF2-40B4-BE49-F238E27FC236}">
                <a16:creationId xmlns:a16="http://schemas.microsoft.com/office/drawing/2014/main" id="{C36B21ED-D90F-4A4D-B161-436318C6B29E}"/>
              </a:ext>
            </a:extLst>
          </p:cNvPr>
          <p:cNvGraphicFramePr>
            <a:graphicFrameLocks noGrp="1"/>
          </p:cNvGraphicFramePr>
          <p:nvPr/>
        </p:nvGraphicFramePr>
        <p:xfrm>
          <a:off x="5723088" y="1787885"/>
          <a:ext cx="6045200" cy="1828800"/>
        </p:xfrm>
        <a:graphic>
          <a:graphicData uri="http://schemas.openxmlformats.org/drawingml/2006/table">
            <a:tbl>
              <a:tblPr firstRow="1" bandRow="1">
                <a:tableStyleId>{5C22544A-7EE6-4342-B048-85BDC9FD1C3A}</a:tableStyleId>
              </a:tblPr>
              <a:tblGrid>
                <a:gridCol w="2352040">
                  <a:extLst>
                    <a:ext uri="{9D8B030D-6E8A-4147-A177-3AD203B41FA5}">
                      <a16:colId xmlns:a16="http://schemas.microsoft.com/office/drawing/2014/main" val="1612501912"/>
                    </a:ext>
                  </a:extLst>
                </a:gridCol>
                <a:gridCol w="3693160">
                  <a:extLst>
                    <a:ext uri="{9D8B030D-6E8A-4147-A177-3AD203B41FA5}">
                      <a16:colId xmlns:a16="http://schemas.microsoft.com/office/drawing/2014/main" val="2799971684"/>
                    </a:ext>
                  </a:extLst>
                </a:gridCol>
              </a:tblGrid>
              <a:tr h="198120">
                <a:tc>
                  <a:txBody>
                    <a:bodyPr/>
                    <a:lstStyle/>
                    <a:p>
                      <a:pPr algn="ctr"/>
                      <a:r>
                        <a:rPr lang="en-US" sz="1400" dirty="0"/>
                        <a:t>Author</a:t>
                      </a:r>
                      <a:endParaRPr lang="es-CO" sz="1400" dirty="0"/>
                    </a:p>
                  </a:txBody>
                  <a:tcPr/>
                </a:tc>
                <a:tc>
                  <a:txBody>
                    <a:bodyPr/>
                    <a:lstStyle/>
                    <a:p>
                      <a:pPr algn="ctr"/>
                      <a:r>
                        <a:rPr lang="en-US" sz="1400" dirty="0"/>
                        <a:t>Book</a:t>
                      </a:r>
                      <a:endParaRPr lang="es-CO" sz="1400" dirty="0"/>
                    </a:p>
                  </a:txBody>
                  <a:tcPr/>
                </a:tc>
                <a:extLst>
                  <a:ext uri="{0D108BD9-81ED-4DB2-BD59-A6C34878D82A}">
                    <a16:rowId xmlns:a16="http://schemas.microsoft.com/office/drawing/2014/main" val="1545238252"/>
                  </a:ext>
                </a:extLst>
              </a:tr>
              <a:tr h="198120">
                <a:tc>
                  <a:txBody>
                    <a:bodyPr/>
                    <a:lstStyle/>
                    <a:p>
                      <a:r>
                        <a:rPr lang="en-US" sz="1400" dirty="0"/>
                        <a:t>Isaac Asimov</a:t>
                      </a:r>
                      <a:endParaRPr lang="es-CO" sz="1400" dirty="0"/>
                    </a:p>
                  </a:txBody>
                  <a:tcPr/>
                </a:tc>
                <a:tc>
                  <a:txBody>
                    <a:bodyPr/>
                    <a:lstStyle/>
                    <a:p>
                      <a:r>
                        <a:rPr lang="en-US" sz="1400" dirty="0"/>
                        <a:t>The Robots of Dawn</a:t>
                      </a:r>
                      <a:endParaRPr lang="es-CO" sz="1400" dirty="0"/>
                    </a:p>
                  </a:txBody>
                  <a:tcPr/>
                </a:tc>
                <a:extLst>
                  <a:ext uri="{0D108BD9-81ED-4DB2-BD59-A6C34878D82A}">
                    <a16:rowId xmlns:a16="http://schemas.microsoft.com/office/drawing/2014/main" val="3581868509"/>
                  </a:ext>
                </a:extLst>
              </a:tr>
              <a:tr h="198120">
                <a:tc>
                  <a:txBody>
                    <a:bodyPr/>
                    <a:lstStyle/>
                    <a:p>
                      <a:r>
                        <a:rPr lang="en-US" sz="1400" dirty="0"/>
                        <a:t>David Grin</a:t>
                      </a:r>
                      <a:endParaRPr lang="es-CO" sz="1400" dirty="0"/>
                    </a:p>
                  </a:txBody>
                  <a:tcPr/>
                </a:tc>
                <a:tc>
                  <a:txBody>
                    <a:bodyPr/>
                    <a:lstStyle/>
                    <a:p>
                      <a:r>
                        <a:rPr lang="en-US" sz="1400" dirty="0" err="1"/>
                        <a:t>Startide</a:t>
                      </a:r>
                      <a:r>
                        <a:rPr lang="en-US" sz="1400" dirty="0"/>
                        <a:t> Rising</a:t>
                      </a:r>
                      <a:endParaRPr lang="es-CO" sz="1400" dirty="0"/>
                    </a:p>
                  </a:txBody>
                  <a:tcPr/>
                </a:tc>
                <a:extLst>
                  <a:ext uri="{0D108BD9-81ED-4DB2-BD59-A6C34878D82A}">
                    <a16:rowId xmlns:a16="http://schemas.microsoft.com/office/drawing/2014/main" val="2916960858"/>
                  </a:ext>
                </a:extLst>
              </a:tr>
              <a:tr h="198120">
                <a:tc>
                  <a:txBody>
                    <a:bodyPr/>
                    <a:lstStyle/>
                    <a:p>
                      <a:r>
                        <a:rPr lang="en-US" sz="1400" dirty="0"/>
                        <a:t>James </a:t>
                      </a:r>
                      <a:r>
                        <a:rPr lang="en-US" sz="1400" dirty="0" err="1"/>
                        <a:t>Gleick</a:t>
                      </a:r>
                      <a:endParaRPr lang="es-CO" sz="1400" dirty="0"/>
                    </a:p>
                  </a:txBody>
                  <a:tcPr/>
                </a:tc>
                <a:tc>
                  <a:txBody>
                    <a:bodyPr/>
                    <a:lstStyle/>
                    <a:p>
                      <a:r>
                        <a:rPr lang="en-US" sz="1400" dirty="0"/>
                        <a:t>Chaos: Making a New Science</a:t>
                      </a:r>
                      <a:endParaRPr lang="es-CO" sz="1400" dirty="0"/>
                    </a:p>
                  </a:txBody>
                  <a:tcPr/>
                </a:tc>
                <a:extLst>
                  <a:ext uri="{0D108BD9-81ED-4DB2-BD59-A6C34878D82A}">
                    <a16:rowId xmlns:a16="http://schemas.microsoft.com/office/drawing/2014/main" val="4040071546"/>
                  </a:ext>
                </a:extLst>
              </a:tr>
              <a:tr h="198120">
                <a:tc>
                  <a:txBody>
                    <a:bodyPr/>
                    <a:lstStyle/>
                    <a:p>
                      <a:r>
                        <a:rPr lang="en-US" sz="1400" dirty="0"/>
                        <a:t>Charles </a:t>
                      </a:r>
                      <a:r>
                        <a:rPr lang="en-US" sz="1400" dirty="0" err="1"/>
                        <a:t>Dickems</a:t>
                      </a:r>
                      <a:endParaRPr lang="es-CO" sz="1400" dirty="0"/>
                    </a:p>
                  </a:txBody>
                  <a:tcPr/>
                </a:tc>
                <a:tc>
                  <a:txBody>
                    <a:bodyPr/>
                    <a:lstStyle/>
                    <a:p>
                      <a:r>
                        <a:rPr lang="en-US" sz="1400" dirty="0"/>
                        <a:t>Great Expectations</a:t>
                      </a:r>
                      <a:endParaRPr lang="es-CO" sz="1400" dirty="0"/>
                    </a:p>
                  </a:txBody>
                  <a:tcPr/>
                </a:tc>
                <a:extLst>
                  <a:ext uri="{0D108BD9-81ED-4DB2-BD59-A6C34878D82A}">
                    <a16:rowId xmlns:a16="http://schemas.microsoft.com/office/drawing/2014/main" val="2697716830"/>
                  </a:ext>
                </a:extLst>
              </a:tr>
              <a:tr h="198120">
                <a:tc>
                  <a:txBody>
                    <a:bodyPr/>
                    <a:lstStyle/>
                    <a:p>
                      <a:r>
                        <a:rPr lang="en-US" sz="1400" dirty="0"/>
                        <a:t>William Shakespeare</a:t>
                      </a:r>
                      <a:endParaRPr lang="es-CO" sz="1400" dirty="0"/>
                    </a:p>
                  </a:txBody>
                  <a:tcPr/>
                </a:tc>
                <a:tc>
                  <a:txBody>
                    <a:bodyPr/>
                    <a:lstStyle/>
                    <a:p>
                      <a:r>
                        <a:rPr lang="en-US" sz="1400" dirty="0"/>
                        <a:t>The Comedy of Errors</a:t>
                      </a:r>
                      <a:endParaRPr lang="es-CO" sz="1400" dirty="0"/>
                    </a:p>
                  </a:txBody>
                  <a:tcPr/>
                </a:tc>
                <a:extLst>
                  <a:ext uri="{0D108BD9-81ED-4DB2-BD59-A6C34878D82A}">
                    <a16:rowId xmlns:a16="http://schemas.microsoft.com/office/drawing/2014/main" val="3681837206"/>
                  </a:ext>
                </a:extLst>
              </a:tr>
            </a:tbl>
          </a:graphicData>
        </a:graphic>
      </p:graphicFrame>
      <p:sp>
        <p:nvSpPr>
          <p:cNvPr id="47" name="TextBox 46">
            <a:extLst>
              <a:ext uri="{FF2B5EF4-FFF2-40B4-BE49-F238E27FC236}">
                <a16:creationId xmlns:a16="http://schemas.microsoft.com/office/drawing/2014/main" id="{F3A4492A-5F2F-4D0F-A1E3-0528319CB875}"/>
              </a:ext>
            </a:extLst>
          </p:cNvPr>
          <p:cNvSpPr txBox="1"/>
          <p:nvPr/>
        </p:nvSpPr>
        <p:spPr>
          <a:xfrm>
            <a:off x="6530808" y="1160250"/>
            <a:ext cx="1554480" cy="523220"/>
          </a:xfrm>
          <a:prstGeom prst="rect">
            <a:avLst/>
          </a:prstGeom>
          <a:noFill/>
        </p:spPr>
        <p:txBody>
          <a:bodyPr wrap="square" rtlCol="0">
            <a:spAutoFit/>
          </a:bodyPr>
          <a:lstStyle/>
          <a:p>
            <a:pPr algn="ctr"/>
            <a:r>
              <a:rPr lang="en-US" sz="2800" b="1" dirty="0">
                <a:solidFill>
                  <a:srgbClr val="00B050"/>
                </a:solidFill>
              </a:rPr>
              <a:t>Tuple:</a:t>
            </a:r>
            <a:endParaRPr lang="es-CO" sz="2800" b="1" dirty="0">
              <a:solidFill>
                <a:srgbClr val="00B050"/>
              </a:solidFill>
            </a:endParaRPr>
          </a:p>
        </p:txBody>
      </p:sp>
      <p:sp>
        <p:nvSpPr>
          <p:cNvPr id="48" name="Rectangle 47">
            <a:extLst>
              <a:ext uri="{FF2B5EF4-FFF2-40B4-BE49-F238E27FC236}">
                <a16:creationId xmlns:a16="http://schemas.microsoft.com/office/drawing/2014/main" id="{2DB0CBBE-D0C6-4332-B7B4-F581DF391FF9}"/>
              </a:ext>
            </a:extLst>
          </p:cNvPr>
          <p:cNvSpPr/>
          <p:nvPr/>
        </p:nvSpPr>
        <p:spPr>
          <a:xfrm>
            <a:off x="6530808" y="1170008"/>
            <a:ext cx="3972560" cy="534058"/>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9" name="TextBox 48">
            <a:extLst>
              <a:ext uri="{FF2B5EF4-FFF2-40B4-BE49-F238E27FC236}">
                <a16:creationId xmlns:a16="http://schemas.microsoft.com/office/drawing/2014/main" id="{A46C900B-69A1-4255-857C-39398CFBE56C}"/>
              </a:ext>
            </a:extLst>
          </p:cNvPr>
          <p:cNvSpPr txBox="1"/>
          <p:nvPr/>
        </p:nvSpPr>
        <p:spPr>
          <a:xfrm>
            <a:off x="7983689" y="1160250"/>
            <a:ext cx="2519679" cy="523220"/>
          </a:xfrm>
          <a:prstGeom prst="rect">
            <a:avLst/>
          </a:prstGeom>
          <a:noFill/>
        </p:spPr>
        <p:txBody>
          <a:bodyPr wrap="square" rtlCol="0">
            <a:spAutoFit/>
          </a:bodyPr>
          <a:lstStyle/>
          <a:p>
            <a:pPr algn="ctr"/>
            <a:r>
              <a:rPr lang="en-US" sz="2800" b="1" dirty="0"/>
              <a:t>&lt;author, book&gt;</a:t>
            </a:r>
            <a:endParaRPr lang="es-CO" sz="2800" b="1" dirty="0"/>
          </a:p>
        </p:txBody>
      </p:sp>
      <p:sp>
        <p:nvSpPr>
          <p:cNvPr id="50" name="TextBox 49">
            <a:extLst>
              <a:ext uri="{FF2B5EF4-FFF2-40B4-BE49-F238E27FC236}">
                <a16:creationId xmlns:a16="http://schemas.microsoft.com/office/drawing/2014/main" id="{B1B906AD-D973-48D5-B251-67C272E456B3}"/>
              </a:ext>
            </a:extLst>
          </p:cNvPr>
          <p:cNvSpPr txBox="1"/>
          <p:nvPr/>
        </p:nvSpPr>
        <p:spPr>
          <a:xfrm>
            <a:off x="7277568" y="3605315"/>
            <a:ext cx="4490720" cy="246221"/>
          </a:xfrm>
          <a:prstGeom prst="rect">
            <a:avLst/>
          </a:prstGeom>
          <a:noFill/>
        </p:spPr>
        <p:txBody>
          <a:bodyPr wrap="square">
            <a:spAutoFit/>
          </a:bodyPr>
          <a:lstStyle/>
          <a:p>
            <a:r>
              <a:rPr lang="en-US" sz="1000" dirty="0"/>
              <a:t>Brin, Sergei. 1998. Extracting Patterns and Relations from the World Wide Web</a:t>
            </a:r>
            <a:endParaRPr lang="es-CO" sz="1000" dirty="0"/>
          </a:p>
        </p:txBody>
      </p:sp>
      <p:sp>
        <p:nvSpPr>
          <p:cNvPr id="51" name="TextBox 50">
            <a:extLst>
              <a:ext uri="{FF2B5EF4-FFF2-40B4-BE49-F238E27FC236}">
                <a16:creationId xmlns:a16="http://schemas.microsoft.com/office/drawing/2014/main" id="{B70108BF-DE4D-4EEE-AB5D-F7F20E1B1820}"/>
              </a:ext>
            </a:extLst>
          </p:cNvPr>
          <p:cNvSpPr txBox="1"/>
          <p:nvPr/>
        </p:nvSpPr>
        <p:spPr>
          <a:xfrm>
            <a:off x="581192" y="1848845"/>
            <a:ext cx="3334930" cy="400110"/>
          </a:xfrm>
          <a:prstGeom prst="rect">
            <a:avLst/>
          </a:prstGeom>
          <a:noFill/>
        </p:spPr>
        <p:txBody>
          <a:bodyPr wrap="square" rtlCol="0">
            <a:spAutoFit/>
          </a:bodyPr>
          <a:lstStyle/>
          <a:p>
            <a:pPr marL="342900" indent="-342900">
              <a:buFont typeface="+mj-lt"/>
              <a:buAutoNum type="arabicPeriod"/>
            </a:pPr>
            <a:r>
              <a:rPr lang="en-US" sz="2000" b="1" dirty="0"/>
              <a:t>Start with 5 seeds:</a:t>
            </a:r>
          </a:p>
        </p:txBody>
      </p:sp>
      <p:sp>
        <p:nvSpPr>
          <p:cNvPr id="52" name="TextBox 51">
            <a:extLst>
              <a:ext uri="{FF2B5EF4-FFF2-40B4-BE49-F238E27FC236}">
                <a16:creationId xmlns:a16="http://schemas.microsoft.com/office/drawing/2014/main" id="{0922309E-B491-425D-BC33-BA127893D402}"/>
              </a:ext>
            </a:extLst>
          </p:cNvPr>
          <p:cNvSpPr txBox="1"/>
          <p:nvPr/>
        </p:nvSpPr>
        <p:spPr>
          <a:xfrm>
            <a:off x="652312" y="3396290"/>
            <a:ext cx="3334930" cy="400110"/>
          </a:xfrm>
          <a:prstGeom prst="rect">
            <a:avLst/>
          </a:prstGeom>
          <a:noFill/>
        </p:spPr>
        <p:txBody>
          <a:bodyPr wrap="square" rtlCol="0">
            <a:spAutoFit/>
          </a:bodyPr>
          <a:lstStyle/>
          <a:p>
            <a:pPr marL="457200" indent="-457200">
              <a:buFont typeface="+mj-lt"/>
              <a:buAutoNum type="arabicPeriod" startAt="2"/>
            </a:pPr>
            <a:r>
              <a:rPr lang="en-US" sz="2000" b="1" dirty="0"/>
              <a:t>Find Instances:</a:t>
            </a:r>
          </a:p>
        </p:txBody>
      </p:sp>
      <p:sp>
        <p:nvSpPr>
          <p:cNvPr id="53" name="TextBox 52">
            <a:extLst>
              <a:ext uri="{FF2B5EF4-FFF2-40B4-BE49-F238E27FC236}">
                <a16:creationId xmlns:a16="http://schemas.microsoft.com/office/drawing/2014/main" id="{24691383-115A-4FD4-9BCF-A5805078D36D}"/>
              </a:ext>
            </a:extLst>
          </p:cNvPr>
          <p:cNvSpPr txBox="1"/>
          <p:nvPr/>
        </p:nvSpPr>
        <p:spPr>
          <a:xfrm>
            <a:off x="1240456" y="3827499"/>
            <a:ext cx="7454432" cy="1077218"/>
          </a:xfrm>
          <a:prstGeom prst="rect">
            <a:avLst/>
          </a:prstGeom>
          <a:noFill/>
        </p:spPr>
        <p:txBody>
          <a:bodyPr wrap="square">
            <a:spAutoFit/>
          </a:bodyPr>
          <a:lstStyle/>
          <a:p>
            <a:pPr marL="285750" indent="-285750">
              <a:buFont typeface="Arial" panose="020B0604020202020204" pitchFamily="34" charset="0"/>
              <a:buChar char="•"/>
            </a:pPr>
            <a:r>
              <a:rPr lang="en-US" sz="1600" dirty="0">
                <a:solidFill>
                  <a:srgbClr val="00B050"/>
                </a:solidFill>
              </a:rPr>
              <a:t>The Comedy of Error</a:t>
            </a:r>
            <a:r>
              <a:rPr lang="en-US" sz="1600" dirty="0"/>
              <a:t>, by </a:t>
            </a:r>
            <a:r>
              <a:rPr lang="en-US" sz="1600" dirty="0">
                <a:solidFill>
                  <a:srgbClr val="FF0000"/>
                </a:solidFill>
              </a:rPr>
              <a:t>William Shakespeare</a:t>
            </a:r>
            <a:r>
              <a:rPr lang="en-US" sz="1600" dirty="0"/>
              <a:t>, was…</a:t>
            </a:r>
          </a:p>
          <a:p>
            <a:pPr marL="285750" indent="-285750">
              <a:buFont typeface="Arial" panose="020B0604020202020204" pitchFamily="34" charset="0"/>
              <a:buChar char="•"/>
            </a:pPr>
            <a:r>
              <a:rPr lang="en-US" sz="1600" dirty="0">
                <a:solidFill>
                  <a:srgbClr val="00B050"/>
                </a:solidFill>
              </a:rPr>
              <a:t>The Comedy of Error</a:t>
            </a:r>
            <a:r>
              <a:rPr lang="en-US" sz="1600" dirty="0"/>
              <a:t>, by </a:t>
            </a:r>
            <a:r>
              <a:rPr lang="en-US" sz="1600" dirty="0">
                <a:solidFill>
                  <a:srgbClr val="FF0000"/>
                </a:solidFill>
              </a:rPr>
              <a:t>William Shakespeare</a:t>
            </a:r>
            <a:r>
              <a:rPr lang="en-US" sz="1600" dirty="0"/>
              <a:t>, is…</a:t>
            </a:r>
          </a:p>
          <a:p>
            <a:pPr marL="285750" indent="-285750">
              <a:buFont typeface="Arial" panose="020B0604020202020204" pitchFamily="34" charset="0"/>
              <a:buChar char="•"/>
            </a:pPr>
            <a:r>
              <a:rPr lang="en-US" sz="1600" dirty="0">
                <a:solidFill>
                  <a:srgbClr val="00B050"/>
                </a:solidFill>
              </a:rPr>
              <a:t>The Comedy of Error</a:t>
            </a:r>
            <a:r>
              <a:rPr lang="en-US" sz="1600" dirty="0"/>
              <a:t>, one of </a:t>
            </a:r>
            <a:r>
              <a:rPr lang="en-US" sz="1600" dirty="0">
                <a:solidFill>
                  <a:srgbClr val="FF0000"/>
                </a:solidFill>
              </a:rPr>
              <a:t>William Shakespeare</a:t>
            </a:r>
            <a:r>
              <a:rPr lang="en-US" sz="1600" dirty="0"/>
              <a:t>’s earliest attempts…</a:t>
            </a:r>
            <a:endParaRPr lang="es-CO" sz="1600" dirty="0"/>
          </a:p>
          <a:p>
            <a:pPr marL="285750" indent="-285750">
              <a:buFont typeface="Arial" panose="020B0604020202020204" pitchFamily="34" charset="0"/>
              <a:buChar char="•"/>
            </a:pPr>
            <a:r>
              <a:rPr lang="en-US" sz="1600" dirty="0">
                <a:solidFill>
                  <a:srgbClr val="00B050"/>
                </a:solidFill>
              </a:rPr>
              <a:t>The Comedy of Error</a:t>
            </a:r>
            <a:r>
              <a:rPr lang="en-US" sz="1600" dirty="0"/>
              <a:t>, one of </a:t>
            </a:r>
            <a:r>
              <a:rPr lang="en-US" sz="1600" dirty="0">
                <a:solidFill>
                  <a:srgbClr val="FF0000"/>
                </a:solidFill>
              </a:rPr>
              <a:t>William Shakespeare</a:t>
            </a:r>
            <a:r>
              <a:rPr lang="en-US" sz="1600" dirty="0"/>
              <a:t>’s most…</a:t>
            </a:r>
            <a:endParaRPr lang="es-CO" sz="1600" dirty="0"/>
          </a:p>
        </p:txBody>
      </p:sp>
    </p:spTree>
    <p:extLst>
      <p:ext uri="{BB962C8B-B14F-4D97-AF65-F5344CB8AC3E}">
        <p14:creationId xmlns:p14="http://schemas.microsoft.com/office/powerpoint/2010/main" val="24179394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62972-3449-42D1-8185-B4BEFD52AB44}"/>
              </a:ext>
            </a:extLst>
          </p:cNvPr>
          <p:cNvSpPr>
            <a:spLocks noGrp="1"/>
          </p:cNvSpPr>
          <p:nvPr>
            <p:ph type="title"/>
          </p:nvPr>
        </p:nvSpPr>
        <p:spPr/>
        <p:txBody>
          <a:bodyPr/>
          <a:lstStyle/>
          <a:p>
            <a:r>
              <a:rPr lang="en-US" dirty="0"/>
              <a:t>Approaches</a:t>
            </a:r>
            <a:br>
              <a:rPr lang="en-US" dirty="0"/>
            </a:br>
            <a:r>
              <a:rPr lang="en-US" sz="2000" dirty="0"/>
              <a:t>bootstrapping</a:t>
            </a:r>
            <a:endParaRPr lang="en-US" dirty="0"/>
          </a:p>
        </p:txBody>
      </p:sp>
      <p:graphicFrame>
        <p:nvGraphicFramePr>
          <p:cNvPr id="4" name="Table 4">
            <a:extLst>
              <a:ext uri="{FF2B5EF4-FFF2-40B4-BE49-F238E27FC236}">
                <a16:creationId xmlns:a16="http://schemas.microsoft.com/office/drawing/2014/main" id="{C36B21ED-D90F-4A4D-B161-436318C6B29E}"/>
              </a:ext>
            </a:extLst>
          </p:cNvPr>
          <p:cNvGraphicFramePr>
            <a:graphicFrameLocks noGrp="1"/>
          </p:cNvGraphicFramePr>
          <p:nvPr/>
        </p:nvGraphicFramePr>
        <p:xfrm>
          <a:off x="5723088" y="1787885"/>
          <a:ext cx="6045200" cy="1828800"/>
        </p:xfrm>
        <a:graphic>
          <a:graphicData uri="http://schemas.openxmlformats.org/drawingml/2006/table">
            <a:tbl>
              <a:tblPr firstRow="1" bandRow="1">
                <a:tableStyleId>{5C22544A-7EE6-4342-B048-85BDC9FD1C3A}</a:tableStyleId>
              </a:tblPr>
              <a:tblGrid>
                <a:gridCol w="2352040">
                  <a:extLst>
                    <a:ext uri="{9D8B030D-6E8A-4147-A177-3AD203B41FA5}">
                      <a16:colId xmlns:a16="http://schemas.microsoft.com/office/drawing/2014/main" val="1612501912"/>
                    </a:ext>
                  </a:extLst>
                </a:gridCol>
                <a:gridCol w="3693160">
                  <a:extLst>
                    <a:ext uri="{9D8B030D-6E8A-4147-A177-3AD203B41FA5}">
                      <a16:colId xmlns:a16="http://schemas.microsoft.com/office/drawing/2014/main" val="2799971684"/>
                    </a:ext>
                  </a:extLst>
                </a:gridCol>
              </a:tblGrid>
              <a:tr h="198120">
                <a:tc>
                  <a:txBody>
                    <a:bodyPr/>
                    <a:lstStyle/>
                    <a:p>
                      <a:pPr algn="ctr"/>
                      <a:r>
                        <a:rPr lang="en-US" sz="1400" dirty="0"/>
                        <a:t>Author</a:t>
                      </a:r>
                      <a:endParaRPr lang="es-CO" sz="1400" dirty="0"/>
                    </a:p>
                  </a:txBody>
                  <a:tcPr/>
                </a:tc>
                <a:tc>
                  <a:txBody>
                    <a:bodyPr/>
                    <a:lstStyle/>
                    <a:p>
                      <a:pPr algn="ctr"/>
                      <a:r>
                        <a:rPr lang="en-US" sz="1400" dirty="0"/>
                        <a:t>Book</a:t>
                      </a:r>
                      <a:endParaRPr lang="es-CO" sz="1400" dirty="0"/>
                    </a:p>
                  </a:txBody>
                  <a:tcPr/>
                </a:tc>
                <a:extLst>
                  <a:ext uri="{0D108BD9-81ED-4DB2-BD59-A6C34878D82A}">
                    <a16:rowId xmlns:a16="http://schemas.microsoft.com/office/drawing/2014/main" val="1545238252"/>
                  </a:ext>
                </a:extLst>
              </a:tr>
              <a:tr h="198120">
                <a:tc>
                  <a:txBody>
                    <a:bodyPr/>
                    <a:lstStyle/>
                    <a:p>
                      <a:r>
                        <a:rPr lang="en-US" sz="1400" dirty="0"/>
                        <a:t>Isaac Asimov</a:t>
                      </a:r>
                      <a:endParaRPr lang="es-CO" sz="1400" dirty="0"/>
                    </a:p>
                  </a:txBody>
                  <a:tcPr/>
                </a:tc>
                <a:tc>
                  <a:txBody>
                    <a:bodyPr/>
                    <a:lstStyle/>
                    <a:p>
                      <a:r>
                        <a:rPr lang="en-US" sz="1400" dirty="0"/>
                        <a:t>The Robots of Dawn</a:t>
                      </a:r>
                      <a:endParaRPr lang="es-CO" sz="1400" dirty="0"/>
                    </a:p>
                  </a:txBody>
                  <a:tcPr/>
                </a:tc>
                <a:extLst>
                  <a:ext uri="{0D108BD9-81ED-4DB2-BD59-A6C34878D82A}">
                    <a16:rowId xmlns:a16="http://schemas.microsoft.com/office/drawing/2014/main" val="3581868509"/>
                  </a:ext>
                </a:extLst>
              </a:tr>
              <a:tr h="198120">
                <a:tc>
                  <a:txBody>
                    <a:bodyPr/>
                    <a:lstStyle/>
                    <a:p>
                      <a:r>
                        <a:rPr lang="en-US" sz="1400" dirty="0"/>
                        <a:t>David Grin</a:t>
                      </a:r>
                      <a:endParaRPr lang="es-CO" sz="1400" dirty="0"/>
                    </a:p>
                  </a:txBody>
                  <a:tcPr/>
                </a:tc>
                <a:tc>
                  <a:txBody>
                    <a:bodyPr/>
                    <a:lstStyle/>
                    <a:p>
                      <a:r>
                        <a:rPr lang="en-US" sz="1400" dirty="0" err="1"/>
                        <a:t>Startide</a:t>
                      </a:r>
                      <a:r>
                        <a:rPr lang="en-US" sz="1400" dirty="0"/>
                        <a:t> Rising</a:t>
                      </a:r>
                      <a:endParaRPr lang="es-CO" sz="1400" dirty="0"/>
                    </a:p>
                  </a:txBody>
                  <a:tcPr/>
                </a:tc>
                <a:extLst>
                  <a:ext uri="{0D108BD9-81ED-4DB2-BD59-A6C34878D82A}">
                    <a16:rowId xmlns:a16="http://schemas.microsoft.com/office/drawing/2014/main" val="2916960858"/>
                  </a:ext>
                </a:extLst>
              </a:tr>
              <a:tr h="198120">
                <a:tc>
                  <a:txBody>
                    <a:bodyPr/>
                    <a:lstStyle/>
                    <a:p>
                      <a:r>
                        <a:rPr lang="en-US" sz="1400" dirty="0"/>
                        <a:t>James </a:t>
                      </a:r>
                      <a:r>
                        <a:rPr lang="en-US" sz="1400" dirty="0" err="1"/>
                        <a:t>Gleick</a:t>
                      </a:r>
                      <a:endParaRPr lang="es-CO" sz="1400" dirty="0"/>
                    </a:p>
                  </a:txBody>
                  <a:tcPr/>
                </a:tc>
                <a:tc>
                  <a:txBody>
                    <a:bodyPr/>
                    <a:lstStyle/>
                    <a:p>
                      <a:r>
                        <a:rPr lang="en-US" sz="1400" dirty="0"/>
                        <a:t>Chaos: Making a New Science</a:t>
                      </a:r>
                      <a:endParaRPr lang="es-CO" sz="1400" dirty="0"/>
                    </a:p>
                  </a:txBody>
                  <a:tcPr/>
                </a:tc>
                <a:extLst>
                  <a:ext uri="{0D108BD9-81ED-4DB2-BD59-A6C34878D82A}">
                    <a16:rowId xmlns:a16="http://schemas.microsoft.com/office/drawing/2014/main" val="4040071546"/>
                  </a:ext>
                </a:extLst>
              </a:tr>
              <a:tr h="198120">
                <a:tc>
                  <a:txBody>
                    <a:bodyPr/>
                    <a:lstStyle/>
                    <a:p>
                      <a:r>
                        <a:rPr lang="en-US" sz="1400" dirty="0"/>
                        <a:t>Charles </a:t>
                      </a:r>
                      <a:r>
                        <a:rPr lang="en-US" sz="1400" dirty="0" err="1"/>
                        <a:t>Dickems</a:t>
                      </a:r>
                      <a:endParaRPr lang="es-CO" sz="1400" dirty="0"/>
                    </a:p>
                  </a:txBody>
                  <a:tcPr/>
                </a:tc>
                <a:tc>
                  <a:txBody>
                    <a:bodyPr/>
                    <a:lstStyle/>
                    <a:p>
                      <a:r>
                        <a:rPr lang="en-US" sz="1400" dirty="0"/>
                        <a:t>Great Expectations</a:t>
                      </a:r>
                      <a:endParaRPr lang="es-CO" sz="1400" dirty="0"/>
                    </a:p>
                  </a:txBody>
                  <a:tcPr/>
                </a:tc>
                <a:extLst>
                  <a:ext uri="{0D108BD9-81ED-4DB2-BD59-A6C34878D82A}">
                    <a16:rowId xmlns:a16="http://schemas.microsoft.com/office/drawing/2014/main" val="2697716830"/>
                  </a:ext>
                </a:extLst>
              </a:tr>
              <a:tr h="198120">
                <a:tc>
                  <a:txBody>
                    <a:bodyPr/>
                    <a:lstStyle/>
                    <a:p>
                      <a:r>
                        <a:rPr lang="en-US" sz="1400" dirty="0"/>
                        <a:t>William Shakespeare</a:t>
                      </a:r>
                      <a:endParaRPr lang="es-CO" sz="1400" dirty="0"/>
                    </a:p>
                  </a:txBody>
                  <a:tcPr/>
                </a:tc>
                <a:tc>
                  <a:txBody>
                    <a:bodyPr/>
                    <a:lstStyle/>
                    <a:p>
                      <a:r>
                        <a:rPr lang="en-US" sz="1400" dirty="0"/>
                        <a:t>The Comedy of Errors</a:t>
                      </a:r>
                      <a:endParaRPr lang="es-CO" sz="1400" dirty="0"/>
                    </a:p>
                  </a:txBody>
                  <a:tcPr/>
                </a:tc>
                <a:extLst>
                  <a:ext uri="{0D108BD9-81ED-4DB2-BD59-A6C34878D82A}">
                    <a16:rowId xmlns:a16="http://schemas.microsoft.com/office/drawing/2014/main" val="3681837206"/>
                  </a:ext>
                </a:extLst>
              </a:tr>
            </a:tbl>
          </a:graphicData>
        </a:graphic>
      </p:graphicFrame>
      <p:sp>
        <p:nvSpPr>
          <p:cNvPr id="47" name="TextBox 46">
            <a:extLst>
              <a:ext uri="{FF2B5EF4-FFF2-40B4-BE49-F238E27FC236}">
                <a16:creationId xmlns:a16="http://schemas.microsoft.com/office/drawing/2014/main" id="{F3A4492A-5F2F-4D0F-A1E3-0528319CB875}"/>
              </a:ext>
            </a:extLst>
          </p:cNvPr>
          <p:cNvSpPr txBox="1"/>
          <p:nvPr/>
        </p:nvSpPr>
        <p:spPr>
          <a:xfrm>
            <a:off x="6530808" y="1160250"/>
            <a:ext cx="1554480" cy="523220"/>
          </a:xfrm>
          <a:prstGeom prst="rect">
            <a:avLst/>
          </a:prstGeom>
          <a:noFill/>
        </p:spPr>
        <p:txBody>
          <a:bodyPr wrap="square" rtlCol="0">
            <a:spAutoFit/>
          </a:bodyPr>
          <a:lstStyle/>
          <a:p>
            <a:pPr algn="ctr"/>
            <a:r>
              <a:rPr lang="en-US" sz="2800" b="1" dirty="0">
                <a:solidFill>
                  <a:srgbClr val="00B050"/>
                </a:solidFill>
              </a:rPr>
              <a:t>Tuple:</a:t>
            </a:r>
            <a:endParaRPr lang="es-CO" sz="2800" b="1" dirty="0">
              <a:solidFill>
                <a:srgbClr val="00B050"/>
              </a:solidFill>
            </a:endParaRPr>
          </a:p>
        </p:txBody>
      </p:sp>
      <p:sp>
        <p:nvSpPr>
          <p:cNvPr id="48" name="Rectangle 47">
            <a:extLst>
              <a:ext uri="{FF2B5EF4-FFF2-40B4-BE49-F238E27FC236}">
                <a16:creationId xmlns:a16="http://schemas.microsoft.com/office/drawing/2014/main" id="{2DB0CBBE-D0C6-4332-B7B4-F581DF391FF9}"/>
              </a:ext>
            </a:extLst>
          </p:cNvPr>
          <p:cNvSpPr/>
          <p:nvPr/>
        </p:nvSpPr>
        <p:spPr>
          <a:xfrm>
            <a:off x="6530808" y="1170008"/>
            <a:ext cx="3972560" cy="534058"/>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9" name="TextBox 48">
            <a:extLst>
              <a:ext uri="{FF2B5EF4-FFF2-40B4-BE49-F238E27FC236}">
                <a16:creationId xmlns:a16="http://schemas.microsoft.com/office/drawing/2014/main" id="{A46C900B-69A1-4255-857C-39398CFBE56C}"/>
              </a:ext>
            </a:extLst>
          </p:cNvPr>
          <p:cNvSpPr txBox="1"/>
          <p:nvPr/>
        </p:nvSpPr>
        <p:spPr>
          <a:xfrm>
            <a:off x="7983689" y="1160250"/>
            <a:ext cx="2519679" cy="523220"/>
          </a:xfrm>
          <a:prstGeom prst="rect">
            <a:avLst/>
          </a:prstGeom>
          <a:noFill/>
        </p:spPr>
        <p:txBody>
          <a:bodyPr wrap="square" rtlCol="0">
            <a:spAutoFit/>
          </a:bodyPr>
          <a:lstStyle/>
          <a:p>
            <a:pPr algn="ctr"/>
            <a:r>
              <a:rPr lang="en-US" sz="2800" b="1" dirty="0"/>
              <a:t>&lt;author, book&gt;</a:t>
            </a:r>
            <a:endParaRPr lang="es-CO" sz="2800" b="1" dirty="0"/>
          </a:p>
        </p:txBody>
      </p:sp>
      <p:sp>
        <p:nvSpPr>
          <p:cNvPr id="50" name="TextBox 49">
            <a:extLst>
              <a:ext uri="{FF2B5EF4-FFF2-40B4-BE49-F238E27FC236}">
                <a16:creationId xmlns:a16="http://schemas.microsoft.com/office/drawing/2014/main" id="{B1B906AD-D973-48D5-B251-67C272E456B3}"/>
              </a:ext>
            </a:extLst>
          </p:cNvPr>
          <p:cNvSpPr txBox="1"/>
          <p:nvPr/>
        </p:nvSpPr>
        <p:spPr>
          <a:xfrm>
            <a:off x="7277568" y="3605315"/>
            <a:ext cx="4490720" cy="246221"/>
          </a:xfrm>
          <a:prstGeom prst="rect">
            <a:avLst/>
          </a:prstGeom>
          <a:noFill/>
        </p:spPr>
        <p:txBody>
          <a:bodyPr wrap="square">
            <a:spAutoFit/>
          </a:bodyPr>
          <a:lstStyle/>
          <a:p>
            <a:r>
              <a:rPr lang="en-US" sz="1000" dirty="0"/>
              <a:t>Brin, Sergei. 1998. Extracting Patterns and Relations from the World Wide Web</a:t>
            </a:r>
            <a:endParaRPr lang="es-CO" sz="1000" dirty="0"/>
          </a:p>
        </p:txBody>
      </p:sp>
      <p:sp>
        <p:nvSpPr>
          <p:cNvPr id="51" name="TextBox 50">
            <a:extLst>
              <a:ext uri="{FF2B5EF4-FFF2-40B4-BE49-F238E27FC236}">
                <a16:creationId xmlns:a16="http://schemas.microsoft.com/office/drawing/2014/main" id="{B70108BF-DE4D-4EEE-AB5D-F7F20E1B1820}"/>
              </a:ext>
            </a:extLst>
          </p:cNvPr>
          <p:cNvSpPr txBox="1"/>
          <p:nvPr/>
        </p:nvSpPr>
        <p:spPr>
          <a:xfrm>
            <a:off x="581192" y="1848845"/>
            <a:ext cx="3334930" cy="400110"/>
          </a:xfrm>
          <a:prstGeom prst="rect">
            <a:avLst/>
          </a:prstGeom>
          <a:noFill/>
        </p:spPr>
        <p:txBody>
          <a:bodyPr wrap="square" rtlCol="0">
            <a:spAutoFit/>
          </a:bodyPr>
          <a:lstStyle/>
          <a:p>
            <a:pPr marL="342900" indent="-342900">
              <a:buFont typeface="+mj-lt"/>
              <a:buAutoNum type="arabicPeriod"/>
            </a:pPr>
            <a:r>
              <a:rPr lang="en-US" sz="2000" b="1" dirty="0"/>
              <a:t>Start with 5 seeds:</a:t>
            </a:r>
          </a:p>
        </p:txBody>
      </p:sp>
      <p:sp>
        <p:nvSpPr>
          <p:cNvPr id="52" name="TextBox 51">
            <a:extLst>
              <a:ext uri="{FF2B5EF4-FFF2-40B4-BE49-F238E27FC236}">
                <a16:creationId xmlns:a16="http://schemas.microsoft.com/office/drawing/2014/main" id="{0922309E-B491-425D-BC33-BA127893D402}"/>
              </a:ext>
            </a:extLst>
          </p:cNvPr>
          <p:cNvSpPr txBox="1"/>
          <p:nvPr/>
        </p:nvSpPr>
        <p:spPr>
          <a:xfrm>
            <a:off x="652312" y="3396290"/>
            <a:ext cx="3334930" cy="400110"/>
          </a:xfrm>
          <a:prstGeom prst="rect">
            <a:avLst/>
          </a:prstGeom>
          <a:noFill/>
        </p:spPr>
        <p:txBody>
          <a:bodyPr wrap="square" rtlCol="0">
            <a:spAutoFit/>
          </a:bodyPr>
          <a:lstStyle/>
          <a:p>
            <a:pPr marL="457200" indent="-457200">
              <a:buFont typeface="+mj-lt"/>
              <a:buAutoNum type="arabicPeriod" startAt="2"/>
            </a:pPr>
            <a:r>
              <a:rPr lang="en-US" sz="2000" b="1" dirty="0"/>
              <a:t>Find Instances:</a:t>
            </a:r>
          </a:p>
        </p:txBody>
      </p:sp>
      <p:sp>
        <p:nvSpPr>
          <p:cNvPr id="53" name="TextBox 52">
            <a:extLst>
              <a:ext uri="{FF2B5EF4-FFF2-40B4-BE49-F238E27FC236}">
                <a16:creationId xmlns:a16="http://schemas.microsoft.com/office/drawing/2014/main" id="{24691383-115A-4FD4-9BCF-A5805078D36D}"/>
              </a:ext>
            </a:extLst>
          </p:cNvPr>
          <p:cNvSpPr txBox="1"/>
          <p:nvPr/>
        </p:nvSpPr>
        <p:spPr>
          <a:xfrm>
            <a:off x="1240456" y="3827499"/>
            <a:ext cx="7454432" cy="1077218"/>
          </a:xfrm>
          <a:prstGeom prst="rect">
            <a:avLst/>
          </a:prstGeom>
          <a:noFill/>
        </p:spPr>
        <p:txBody>
          <a:bodyPr wrap="square">
            <a:spAutoFit/>
          </a:bodyPr>
          <a:lstStyle/>
          <a:p>
            <a:pPr marL="285750" indent="-285750">
              <a:buFont typeface="Arial" panose="020B0604020202020204" pitchFamily="34" charset="0"/>
              <a:buChar char="•"/>
            </a:pPr>
            <a:r>
              <a:rPr lang="en-US" sz="1600" dirty="0">
                <a:solidFill>
                  <a:srgbClr val="00B050"/>
                </a:solidFill>
              </a:rPr>
              <a:t>The Comedy of Error</a:t>
            </a:r>
            <a:r>
              <a:rPr lang="en-US" sz="1600" dirty="0"/>
              <a:t>, by </a:t>
            </a:r>
            <a:r>
              <a:rPr lang="en-US" sz="1600" dirty="0">
                <a:solidFill>
                  <a:srgbClr val="FF0000"/>
                </a:solidFill>
              </a:rPr>
              <a:t>William Shakespeare</a:t>
            </a:r>
            <a:r>
              <a:rPr lang="en-US" sz="1600" dirty="0"/>
              <a:t>, was…</a:t>
            </a:r>
          </a:p>
          <a:p>
            <a:pPr marL="285750" indent="-285750">
              <a:buFont typeface="Arial" panose="020B0604020202020204" pitchFamily="34" charset="0"/>
              <a:buChar char="•"/>
            </a:pPr>
            <a:r>
              <a:rPr lang="en-US" sz="1600" dirty="0">
                <a:solidFill>
                  <a:srgbClr val="00B050"/>
                </a:solidFill>
              </a:rPr>
              <a:t>The Comedy of Error</a:t>
            </a:r>
            <a:r>
              <a:rPr lang="en-US" sz="1600" dirty="0"/>
              <a:t>, by </a:t>
            </a:r>
            <a:r>
              <a:rPr lang="en-US" sz="1600" dirty="0">
                <a:solidFill>
                  <a:srgbClr val="FF0000"/>
                </a:solidFill>
              </a:rPr>
              <a:t>William Shakespeare</a:t>
            </a:r>
            <a:r>
              <a:rPr lang="en-US" sz="1600" dirty="0"/>
              <a:t>, is…</a:t>
            </a:r>
          </a:p>
          <a:p>
            <a:pPr marL="285750" indent="-285750">
              <a:buFont typeface="Arial" panose="020B0604020202020204" pitchFamily="34" charset="0"/>
              <a:buChar char="•"/>
            </a:pPr>
            <a:r>
              <a:rPr lang="en-US" sz="1600" dirty="0">
                <a:solidFill>
                  <a:srgbClr val="00B050"/>
                </a:solidFill>
              </a:rPr>
              <a:t>The Comedy of Error</a:t>
            </a:r>
            <a:r>
              <a:rPr lang="en-US" sz="1600" dirty="0"/>
              <a:t>, one of </a:t>
            </a:r>
            <a:r>
              <a:rPr lang="en-US" sz="1600" dirty="0">
                <a:solidFill>
                  <a:srgbClr val="FF0000"/>
                </a:solidFill>
              </a:rPr>
              <a:t>William Shakespeare</a:t>
            </a:r>
            <a:r>
              <a:rPr lang="en-US" sz="1600" dirty="0"/>
              <a:t>’s earliest attempts…</a:t>
            </a:r>
            <a:endParaRPr lang="es-CO" sz="1600" dirty="0"/>
          </a:p>
          <a:p>
            <a:pPr marL="285750" indent="-285750">
              <a:buFont typeface="Arial" panose="020B0604020202020204" pitchFamily="34" charset="0"/>
              <a:buChar char="•"/>
            </a:pPr>
            <a:r>
              <a:rPr lang="en-US" sz="1600" dirty="0">
                <a:solidFill>
                  <a:srgbClr val="00B050"/>
                </a:solidFill>
              </a:rPr>
              <a:t>The Comedy of Error</a:t>
            </a:r>
            <a:r>
              <a:rPr lang="en-US" sz="1600" dirty="0"/>
              <a:t>, one of </a:t>
            </a:r>
            <a:r>
              <a:rPr lang="en-US" sz="1600" dirty="0">
                <a:solidFill>
                  <a:srgbClr val="FF0000"/>
                </a:solidFill>
              </a:rPr>
              <a:t>William Shakespeare</a:t>
            </a:r>
            <a:r>
              <a:rPr lang="en-US" sz="1600" dirty="0"/>
              <a:t>’s most…</a:t>
            </a:r>
            <a:endParaRPr lang="es-CO" sz="1600" dirty="0"/>
          </a:p>
        </p:txBody>
      </p:sp>
      <p:sp>
        <p:nvSpPr>
          <p:cNvPr id="55" name="TextBox 54">
            <a:extLst>
              <a:ext uri="{FF2B5EF4-FFF2-40B4-BE49-F238E27FC236}">
                <a16:creationId xmlns:a16="http://schemas.microsoft.com/office/drawing/2014/main" id="{9028CCBA-F848-4F04-BAA6-CA1B6C1C1776}"/>
              </a:ext>
            </a:extLst>
          </p:cNvPr>
          <p:cNvSpPr txBox="1"/>
          <p:nvPr/>
        </p:nvSpPr>
        <p:spPr>
          <a:xfrm>
            <a:off x="652312" y="4840380"/>
            <a:ext cx="10696408" cy="400110"/>
          </a:xfrm>
          <a:prstGeom prst="rect">
            <a:avLst/>
          </a:prstGeom>
          <a:noFill/>
        </p:spPr>
        <p:txBody>
          <a:bodyPr wrap="square" rtlCol="0">
            <a:spAutoFit/>
          </a:bodyPr>
          <a:lstStyle/>
          <a:p>
            <a:pPr marL="457200" indent="-457200">
              <a:buFont typeface="+mj-lt"/>
              <a:buAutoNum type="arabicPeriod" startAt="3"/>
            </a:pPr>
            <a:r>
              <a:rPr lang="en-US" sz="2000" b="1" dirty="0"/>
              <a:t>Extract patterns (group by middle, take longest common prefix/suffix)</a:t>
            </a:r>
          </a:p>
        </p:txBody>
      </p:sp>
      <p:sp>
        <p:nvSpPr>
          <p:cNvPr id="56" name="TextBox 55">
            <a:extLst>
              <a:ext uri="{FF2B5EF4-FFF2-40B4-BE49-F238E27FC236}">
                <a16:creationId xmlns:a16="http://schemas.microsoft.com/office/drawing/2014/main" id="{1E3E13A4-E20B-4A37-B59C-5A47E9065714}"/>
              </a:ext>
            </a:extLst>
          </p:cNvPr>
          <p:cNvSpPr txBox="1"/>
          <p:nvPr/>
        </p:nvSpPr>
        <p:spPr>
          <a:xfrm>
            <a:off x="1240456" y="5132211"/>
            <a:ext cx="7454432" cy="1077218"/>
          </a:xfrm>
          <a:prstGeom prst="rect">
            <a:avLst/>
          </a:prstGeom>
          <a:noFill/>
        </p:spPr>
        <p:txBody>
          <a:bodyPr wrap="square">
            <a:spAutoFit/>
          </a:bodyPr>
          <a:lstStyle/>
          <a:p>
            <a:pPr marL="285750" indent="-285750">
              <a:buFont typeface="Arial" panose="020B0604020202020204" pitchFamily="34" charset="0"/>
              <a:buChar char="•"/>
            </a:pPr>
            <a:r>
              <a:rPr lang="en-US" sz="1600" dirty="0">
                <a:solidFill>
                  <a:srgbClr val="00B050"/>
                </a:solidFill>
              </a:rPr>
              <a:t>?x</a:t>
            </a:r>
            <a:r>
              <a:rPr lang="en-US" sz="1600" dirty="0"/>
              <a:t>, by </a:t>
            </a:r>
            <a:r>
              <a:rPr lang="en-US" sz="1600" dirty="0">
                <a:solidFill>
                  <a:srgbClr val="FF0000"/>
                </a:solidFill>
              </a:rPr>
              <a:t>?y</a:t>
            </a:r>
            <a:r>
              <a:rPr lang="en-US" sz="1600" dirty="0"/>
              <a:t>, was…</a:t>
            </a:r>
          </a:p>
          <a:p>
            <a:pPr marL="285750" indent="-285750">
              <a:buFont typeface="Arial" panose="020B0604020202020204" pitchFamily="34" charset="0"/>
              <a:buChar char="•"/>
            </a:pPr>
            <a:r>
              <a:rPr lang="en-US" sz="1600" dirty="0">
                <a:solidFill>
                  <a:srgbClr val="00B050"/>
                </a:solidFill>
              </a:rPr>
              <a:t>?x</a:t>
            </a:r>
            <a:r>
              <a:rPr lang="en-US" sz="1600" dirty="0"/>
              <a:t>, by </a:t>
            </a:r>
            <a:r>
              <a:rPr lang="en-US" sz="1600" dirty="0">
                <a:solidFill>
                  <a:srgbClr val="FF0000"/>
                </a:solidFill>
              </a:rPr>
              <a:t>?y</a:t>
            </a:r>
            <a:r>
              <a:rPr lang="en-US" sz="1600" dirty="0"/>
              <a:t>, is…</a:t>
            </a:r>
          </a:p>
          <a:p>
            <a:pPr marL="285750" indent="-285750">
              <a:buFont typeface="Arial" panose="020B0604020202020204" pitchFamily="34" charset="0"/>
              <a:buChar char="•"/>
            </a:pPr>
            <a:r>
              <a:rPr lang="en-US" sz="1600" dirty="0">
                <a:solidFill>
                  <a:srgbClr val="00B050"/>
                </a:solidFill>
              </a:rPr>
              <a:t>?x</a:t>
            </a:r>
            <a:r>
              <a:rPr lang="en-US" sz="1600" dirty="0"/>
              <a:t>, one of </a:t>
            </a:r>
            <a:r>
              <a:rPr lang="en-US" sz="1600" dirty="0">
                <a:solidFill>
                  <a:srgbClr val="FF0000"/>
                </a:solidFill>
              </a:rPr>
              <a:t>?y</a:t>
            </a:r>
            <a:r>
              <a:rPr lang="en-US" sz="1600" dirty="0"/>
              <a:t>’s earliest attempts…</a:t>
            </a:r>
            <a:endParaRPr lang="es-CO" sz="1600" dirty="0"/>
          </a:p>
          <a:p>
            <a:pPr marL="285750" indent="-285750">
              <a:buFont typeface="Arial" panose="020B0604020202020204" pitchFamily="34" charset="0"/>
              <a:buChar char="•"/>
            </a:pPr>
            <a:r>
              <a:rPr lang="en-US" sz="1600" dirty="0">
                <a:solidFill>
                  <a:srgbClr val="00B050"/>
                </a:solidFill>
              </a:rPr>
              <a:t>?x</a:t>
            </a:r>
            <a:r>
              <a:rPr lang="en-US" sz="1600" dirty="0"/>
              <a:t>, one of </a:t>
            </a:r>
            <a:r>
              <a:rPr lang="en-US" sz="1600" dirty="0">
                <a:solidFill>
                  <a:srgbClr val="FF0000"/>
                </a:solidFill>
              </a:rPr>
              <a:t>?y</a:t>
            </a:r>
            <a:r>
              <a:rPr lang="en-US" sz="1600" dirty="0"/>
              <a:t>’s most…</a:t>
            </a:r>
            <a:endParaRPr lang="es-CO" sz="1600" dirty="0"/>
          </a:p>
        </p:txBody>
      </p:sp>
    </p:spTree>
    <p:extLst>
      <p:ext uri="{BB962C8B-B14F-4D97-AF65-F5344CB8AC3E}">
        <p14:creationId xmlns:p14="http://schemas.microsoft.com/office/powerpoint/2010/main" val="36464462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62972-3449-42D1-8185-B4BEFD52AB44}"/>
              </a:ext>
            </a:extLst>
          </p:cNvPr>
          <p:cNvSpPr>
            <a:spLocks noGrp="1"/>
          </p:cNvSpPr>
          <p:nvPr>
            <p:ph type="title"/>
          </p:nvPr>
        </p:nvSpPr>
        <p:spPr/>
        <p:txBody>
          <a:bodyPr/>
          <a:lstStyle/>
          <a:p>
            <a:r>
              <a:rPr lang="en-US" dirty="0"/>
              <a:t>Approaches</a:t>
            </a:r>
            <a:br>
              <a:rPr lang="en-US" dirty="0"/>
            </a:br>
            <a:r>
              <a:rPr lang="en-US" sz="2000" dirty="0"/>
              <a:t>bootstrapping</a:t>
            </a:r>
            <a:endParaRPr lang="en-US" dirty="0"/>
          </a:p>
        </p:txBody>
      </p:sp>
      <p:graphicFrame>
        <p:nvGraphicFramePr>
          <p:cNvPr id="4" name="Table 4">
            <a:extLst>
              <a:ext uri="{FF2B5EF4-FFF2-40B4-BE49-F238E27FC236}">
                <a16:creationId xmlns:a16="http://schemas.microsoft.com/office/drawing/2014/main" id="{C36B21ED-D90F-4A4D-B161-436318C6B29E}"/>
              </a:ext>
            </a:extLst>
          </p:cNvPr>
          <p:cNvGraphicFramePr>
            <a:graphicFrameLocks noGrp="1"/>
          </p:cNvGraphicFramePr>
          <p:nvPr/>
        </p:nvGraphicFramePr>
        <p:xfrm>
          <a:off x="5723088" y="1787885"/>
          <a:ext cx="6045200" cy="1828800"/>
        </p:xfrm>
        <a:graphic>
          <a:graphicData uri="http://schemas.openxmlformats.org/drawingml/2006/table">
            <a:tbl>
              <a:tblPr firstRow="1" bandRow="1">
                <a:tableStyleId>{5C22544A-7EE6-4342-B048-85BDC9FD1C3A}</a:tableStyleId>
              </a:tblPr>
              <a:tblGrid>
                <a:gridCol w="2352040">
                  <a:extLst>
                    <a:ext uri="{9D8B030D-6E8A-4147-A177-3AD203B41FA5}">
                      <a16:colId xmlns:a16="http://schemas.microsoft.com/office/drawing/2014/main" val="1612501912"/>
                    </a:ext>
                  </a:extLst>
                </a:gridCol>
                <a:gridCol w="3693160">
                  <a:extLst>
                    <a:ext uri="{9D8B030D-6E8A-4147-A177-3AD203B41FA5}">
                      <a16:colId xmlns:a16="http://schemas.microsoft.com/office/drawing/2014/main" val="2799971684"/>
                    </a:ext>
                  </a:extLst>
                </a:gridCol>
              </a:tblGrid>
              <a:tr h="198120">
                <a:tc>
                  <a:txBody>
                    <a:bodyPr/>
                    <a:lstStyle/>
                    <a:p>
                      <a:pPr algn="ctr"/>
                      <a:r>
                        <a:rPr lang="en-US" sz="1400" dirty="0"/>
                        <a:t>Author</a:t>
                      </a:r>
                      <a:endParaRPr lang="es-CO" sz="1400" dirty="0"/>
                    </a:p>
                  </a:txBody>
                  <a:tcPr/>
                </a:tc>
                <a:tc>
                  <a:txBody>
                    <a:bodyPr/>
                    <a:lstStyle/>
                    <a:p>
                      <a:pPr algn="ctr"/>
                      <a:r>
                        <a:rPr lang="en-US" sz="1400" dirty="0"/>
                        <a:t>Book</a:t>
                      </a:r>
                      <a:endParaRPr lang="es-CO" sz="1400" dirty="0"/>
                    </a:p>
                  </a:txBody>
                  <a:tcPr/>
                </a:tc>
                <a:extLst>
                  <a:ext uri="{0D108BD9-81ED-4DB2-BD59-A6C34878D82A}">
                    <a16:rowId xmlns:a16="http://schemas.microsoft.com/office/drawing/2014/main" val="1545238252"/>
                  </a:ext>
                </a:extLst>
              </a:tr>
              <a:tr h="198120">
                <a:tc>
                  <a:txBody>
                    <a:bodyPr/>
                    <a:lstStyle/>
                    <a:p>
                      <a:r>
                        <a:rPr lang="en-US" sz="1400" dirty="0"/>
                        <a:t>Isaac Asimov</a:t>
                      </a:r>
                      <a:endParaRPr lang="es-CO" sz="1400" dirty="0"/>
                    </a:p>
                  </a:txBody>
                  <a:tcPr/>
                </a:tc>
                <a:tc>
                  <a:txBody>
                    <a:bodyPr/>
                    <a:lstStyle/>
                    <a:p>
                      <a:r>
                        <a:rPr lang="en-US" sz="1400" dirty="0"/>
                        <a:t>The Robots of Dawn</a:t>
                      </a:r>
                      <a:endParaRPr lang="es-CO" sz="1400" dirty="0"/>
                    </a:p>
                  </a:txBody>
                  <a:tcPr/>
                </a:tc>
                <a:extLst>
                  <a:ext uri="{0D108BD9-81ED-4DB2-BD59-A6C34878D82A}">
                    <a16:rowId xmlns:a16="http://schemas.microsoft.com/office/drawing/2014/main" val="3581868509"/>
                  </a:ext>
                </a:extLst>
              </a:tr>
              <a:tr h="198120">
                <a:tc>
                  <a:txBody>
                    <a:bodyPr/>
                    <a:lstStyle/>
                    <a:p>
                      <a:r>
                        <a:rPr lang="en-US" sz="1400" dirty="0"/>
                        <a:t>David Grin</a:t>
                      </a:r>
                      <a:endParaRPr lang="es-CO" sz="1400" dirty="0"/>
                    </a:p>
                  </a:txBody>
                  <a:tcPr/>
                </a:tc>
                <a:tc>
                  <a:txBody>
                    <a:bodyPr/>
                    <a:lstStyle/>
                    <a:p>
                      <a:r>
                        <a:rPr lang="en-US" sz="1400" dirty="0" err="1"/>
                        <a:t>Startide</a:t>
                      </a:r>
                      <a:r>
                        <a:rPr lang="en-US" sz="1400" dirty="0"/>
                        <a:t> Rising</a:t>
                      </a:r>
                      <a:endParaRPr lang="es-CO" sz="1400" dirty="0"/>
                    </a:p>
                  </a:txBody>
                  <a:tcPr/>
                </a:tc>
                <a:extLst>
                  <a:ext uri="{0D108BD9-81ED-4DB2-BD59-A6C34878D82A}">
                    <a16:rowId xmlns:a16="http://schemas.microsoft.com/office/drawing/2014/main" val="2916960858"/>
                  </a:ext>
                </a:extLst>
              </a:tr>
              <a:tr h="198120">
                <a:tc>
                  <a:txBody>
                    <a:bodyPr/>
                    <a:lstStyle/>
                    <a:p>
                      <a:r>
                        <a:rPr lang="en-US" sz="1400" dirty="0"/>
                        <a:t>James </a:t>
                      </a:r>
                      <a:r>
                        <a:rPr lang="en-US" sz="1400" dirty="0" err="1"/>
                        <a:t>Gleick</a:t>
                      </a:r>
                      <a:endParaRPr lang="es-CO" sz="1400" dirty="0"/>
                    </a:p>
                  </a:txBody>
                  <a:tcPr/>
                </a:tc>
                <a:tc>
                  <a:txBody>
                    <a:bodyPr/>
                    <a:lstStyle/>
                    <a:p>
                      <a:r>
                        <a:rPr lang="en-US" sz="1400" dirty="0"/>
                        <a:t>Chaos: Making a New Science</a:t>
                      </a:r>
                      <a:endParaRPr lang="es-CO" sz="1400" dirty="0"/>
                    </a:p>
                  </a:txBody>
                  <a:tcPr/>
                </a:tc>
                <a:extLst>
                  <a:ext uri="{0D108BD9-81ED-4DB2-BD59-A6C34878D82A}">
                    <a16:rowId xmlns:a16="http://schemas.microsoft.com/office/drawing/2014/main" val="4040071546"/>
                  </a:ext>
                </a:extLst>
              </a:tr>
              <a:tr h="198120">
                <a:tc>
                  <a:txBody>
                    <a:bodyPr/>
                    <a:lstStyle/>
                    <a:p>
                      <a:r>
                        <a:rPr lang="en-US" sz="1400" dirty="0"/>
                        <a:t>Charles </a:t>
                      </a:r>
                      <a:r>
                        <a:rPr lang="en-US" sz="1400" dirty="0" err="1"/>
                        <a:t>Dickems</a:t>
                      </a:r>
                      <a:endParaRPr lang="es-CO" sz="1400" dirty="0"/>
                    </a:p>
                  </a:txBody>
                  <a:tcPr/>
                </a:tc>
                <a:tc>
                  <a:txBody>
                    <a:bodyPr/>
                    <a:lstStyle/>
                    <a:p>
                      <a:r>
                        <a:rPr lang="en-US" sz="1400" dirty="0"/>
                        <a:t>Great Expectations</a:t>
                      </a:r>
                      <a:endParaRPr lang="es-CO" sz="1400" dirty="0"/>
                    </a:p>
                  </a:txBody>
                  <a:tcPr/>
                </a:tc>
                <a:extLst>
                  <a:ext uri="{0D108BD9-81ED-4DB2-BD59-A6C34878D82A}">
                    <a16:rowId xmlns:a16="http://schemas.microsoft.com/office/drawing/2014/main" val="2697716830"/>
                  </a:ext>
                </a:extLst>
              </a:tr>
              <a:tr h="198120">
                <a:tc>
                  <a:txBody>
                    <a:bodyPr/>
                    <a:lstStyle/>
                    <a:p>
                      <a:r>
                        <a:rPr lang="en-US" sz="1400" dirty="0"/>
                        <a:t>William Shakespeare</a:t>
                      </a:r>
                      <a:endParaRPr lang="es-CO" sz="1400" dirty="0"/>
                    </a:p>
                  </a:txBody>
                  <a:tcPr/>
                </a:tc>
                <a:tc>
                  <a:txBody>
                    <a:bodyPr/>
                    <a:lstStyle/>
                    <a:p>
                      <a:r>
                        <a:rPr lang="en-US" sz="1400" dirty="0"/>
                        <a:t>The Comedy of Errors</a:t>
                      </a:r>
                      <a:endParaRPr lang="es-CO" sz="1400" dirty="0"/>
                    </a:p>
                  </a:txBody>
                  <a:tcPr/>
                </a:tc>
                <a:extLst>
                  <a:ext uri="{0D108BD9-81ED-4DB2-BD59-A6C34878D82A}">
                    <a16:rowId xmlns:a16="http://schemas.microsoft.com/office/drawing/2014/main" val="3681837206"/>
                  </a:ext>
                </a:extLst>
              </a:tr>
            </a:tbl>
          </a:graphicData>
        </a:graphic>
      </p:graphicFrame>
      <p:sp>
        <p:nvSpPr>
          <p:cNvPr id="47" name="TextBox 46">
            <a:extLst>
              <a:ext uri="{FF2B5EF4-FFF2-40B4-BE49-F238E27FC236}">
                <a16:creationId xmlns:a16="http://schemas.microsoft.com/office/drawing/2014/main" id="{F3A4492A-5F2F-4D0F-A1E3-0528319CB875}"/>
              </a:ext>
            </a:extLst>
          </p:cNvPr>
          <p:cNvSpPr txBox="1"/>
          <p:nvPr/>
        </p:nvSpPr>
        <p:spPr>
          <a:xfrm>
            <a:off x="6530808" y="1160250"/>
            <a:ext cx="1554480" cy="523220"/>
          </a:xfrm>
          <a:prstGeom prst="rect">
            <a:avLst/>
          </a:prstGeom>
          <a:noFill/>
        </p:spPr>
        <p:txBody>
          <a:bodyPr wrap="square" rtlCol="0">
            <a:spAutoFit/>
          </a:bodyPr>
          <a:lstStyle/>
          <a:p>
            <a:pPr algn="ctr"/>
            <a:r>
              <a:rPr lang="en-US" sz="2800" b="1" dirty="0">
                <a:solidFill>
                  <a:srgbClr val="00B050"/>
                </a:solidFill>
              </a:rPr>
              <a:t>Tuple:</a:t>
            </a:r>
            <a:endParaRPr lang="es-CO" sz="2800" b="1" dirty="0">
              <a:solidFill>
                <a:srgbClr val="00B050"/>
              </a:solidFill>
            </a:endParaRPr>
          </a:p>
        </p:txBody>
      </p:sp>
      <p:sp>
        <p:nvSpPr>
          <p:cNvPr id="48" name="Rectangle 47">
            <a:extLst>
              <a:ext uri="{FF2B5EF4-FFF2-40B4-BE49-F238E27FC236}">
                <a16:creationId xmlns:a16="http://schemas.microsoft.com/office/drawing/2014/main" id="{2DB0CBBE-D0C6-4332-B7B4-F581DF391FF9}"/>
              </a:ext>
            </a:extLst>
          </p:cNvPr>
          <p:cNvSpPr/>
          <p:nvPr/>
        </p:nvSpPr>
        <p:spPr>
          <a:xfrm>
            <a:off x="6530808" y="1170008"/>
            <a:ext cx="3972560" cy="534058"/>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9" name="TextBox 48">
            <a:extLst>
              <a:ext uri="{FF2B5EF4-FFF2-40B4-BE49-F238E27FC236}">
                <a16:creationId xmlns:a16="http://schemas.microsoft.com/office/drawing/2014/main" id="{A46C900B-69A1-4255-857C-39398CFBE56C}"/>
              </a:ext>
            </a:extLst>
          </p:cNvPr>
          <p:cNvSpPr txBox="1"/>
          <p:nvPr/>
        </p:nvSpPr>
        <p:spPr>
          <a:xfrm>
            <a:off x="7983689" y="1160250"/>
            <a:ext cx="2519679" cy="523220"/>
          </a:xfrm>
          <a:prstGeom prst="rect">
            <a:avLst/>
          </a:prstGeom>
          <a:noFill/>
        </p:spPr>
        <p:txBody>
          <a:bodyPr wrap="square" rtlCol="0">
            <a:spAutoFit/>
          </a:bodyPr>
          <a:lstStyle/>
          <a:p>
            <a:pPr algn="ctr"/>
            <a:r>
              <a:rPr lang="en-US" sz="2800" b="1" dirty="0"/>
              <a:t>&lt;author, book&gt;</a:t>
            </a:r>
            <a:endParaRPr lang="es-CO" sz="2800" b="1" dirty="0"/>
          </a:p>
        </p:txBody>
      </p:sp>
      <p:sp>
        <p:nvSpPr>
          <p:cNvPr id="50" name="TextBox 49">
            <a:extLst>
              <a:ext uri="{FF2B5EF4-FFF2-40B4-BE49-F238E27FC236}">
                <a16:creationId xmlns:a16="http://schemas.microsoft.com/office/drawing/2014/main" id="{B1B906AD-D973-48D5-B251-67C272E456B3}"/>
              </a:ext>
            </a:extLst>
          </p:cNvPr>
          <p:cNvSpPr txBox="1"/>
          <p:nvPr/>
        </p:nvSpPr>
        <p:spPr>
          <a:xfrm>
            <a:off x="7277568" y="3605315"/>
            <a:ext cx="4490720" cy="246221"/>
          </a:xfrm>
          <a:prstGeom prst="rect">
            <a:avLst/>
          </a:prstGeom>
          <a:noFill/>
        </p:spPr>
        <p:txBody>
          <a:bodyPr wrap="square">
            <a:spAutoFit/>
          </a:bodyPr>
          <a:lstStyle/>
          <a:p>
            <a:r>
              <a:rPr lang="en-US" sz="1000" dirty="0"/>
              <a:t>Brin, Sergei. 1998. Extracting Patterns and Relations from the World Wide Web</a:t>
            </a:r>
            <a:endParaRPr lang="es-CO" sz="1000" dirty="0"/>
          </a:p>
        </p:txBody>
      </p:sp>
      <p:sp>
        <p:nvSpPr>
          <p:cNvPr id="51" name="TextBox 50">
            <a:extLst>
              <a:ext uri="{FF2B5EF4-FFF2-40B4-BE49-F238E27FC236}">
                <a16:creationId xmlns:a16="http://schemas.microsoft.com/office/drawing/2014/main" id="{B70108BF-DE4D-4EEE-AB5D-F7F20E1B1820}"/>
              </a:ext>
            </a:extLst>
          </p:cNvPr>
          <p:cNvSpPr txBox="1"/>
          <p:nvPr/>
        </p:nvSpPr>
        <p:spPr>
          <a:xfrm>
            <a:off x="581192" y="1848845"/>
            <a:ext cx="3334930" cy="400110"/>
          </a:xfrm>
          <a:prstGeom prst="rect">
            <a:avLst/>
          </a:prstGeom>
          <a:noFill/>
        </p:spPr>
        <p:txBody>
          <a:bodyPr wrap="square" rtlCol="0">
            <a:spAutoFit/>
          </a:bodyPr>
          <a:lstStyle/>
          <a:p>
            <a:pPr marL="342900" indent="-342900">
              <a:buFont typeface="+mj-lt"/>
              <a:buAutoNum type="arabicPeriod"/>
            </a:pPr>
            <a:r>
              <a:rPr lang="en-US" sz="2000" b="1" dirty="0"/>
              <a:t>Start with 5 seeds:</a:t>
            </a:r>
          </a:p>
        </p:txBody>
      </p:sp>
      <p:sp>
        <p:nvSpPr>
          <p:cNvPr id="52" name="TextBox 51">
            <a:extLst>
              <a:ext uri="{FF2B5EF4-FFF2-40B4-BE49-F238E27FC236}">
                <a16:creationId xmlns:a16="http://schemas.microsoft.com/office/drawing/2014/main" id="{0922309E-B491-425D-BC33-BA127893D402}"/>
              </a:ext>
            </a:extLst>
          </p:cNvPr>
          <p:cNvSpPr txBox="1"/>
          <p:nvPr/>
        </p:nvSpPr>
        <p:spPr>
          <a:xfrm>
            <a:off x="652312" y="3396290"/>
            <a:ext cx="3334930" cy="400110"/>
          </a:xfrm>
          <a:prstGeom prst="rect">
            <a:avLst/>
          </a:prstGeom>
          <a:noFill/>
        </p:spPr>
        <p:txBody>
          <a:bodyPr wrap="square" rtlCol="0">
            <a:spAutoFit/>
          </a:bodyPr>
          <a:lstStyle/>
          <a:p>
            <a:pPr marL="457200" indent="-457200">
              <a:buFont typeface="+mj-lt"/>
              <a:buAutoNum type="arabicPeriod" startAt="2"/>
            </a:pPr>
            <a:r>
              <a:rPr lang="en-US" sz="2000" b="1" dirty="0"/>
              <a:t>Find Instances:</a:t>
            </a:r>
          </a:p>
        </p:txBody>
      </p:sp>
      <p:sp>
        <p:nvSpPr>
          <p:cNvPr id="53" name="TextBox 52">
            <a:extLst>
              <a:ext uri="{FF2B5EF4-FFF2-40B4-BE49-F238E27FC236}">
                <a16:creationId xmlns:a16="http://schemas.microsoft.com/office/drawing/2014/main" id="{24691383-115A-4FD4-9BCF-A5805078D36D}"/>
              </a:ext>
            </a:extLst>
          </p:cNvPr>
          <p:cNvSpPr txBox="1"/>
          <p:nvPr/>
        </p:nvSpPr>
        <p:spPr>
          <a:xfrm>
            <a:off x="1240456" y="3827499"/>
            <a:ext cx="7454432" cy="1077218"/>
          </a:xfrm>
          <a:prstGeom prst="rect">
            <a:avLst/>
          </a:prstGeom>
          <a:noFill/>
        </p:spPr>
        <p:txBody>
          <a:bodyPr wrap="square">
            <a:spAutoFit/>
          </a:bodyPr>
          <a:lstStyle/>
          <a:p>
            <a:pPr marL="285750" indent="-285750">
              <a:buFont typeface="Arial" panose="020B0604020202020204" pitchFamily="34" charset="0"/>
              <a:buChar char="•"/>
            </a:pPr>
            <a:r>
              <a:rPr lang="en-US" sz="1600" dirty="0">
                <a:solidFill>
                  <a:srgbClr val="00B050"/>
                </a:solidFill>
              </a:rPr>
              <a:t>The Comedy of Error</a:t>
            </a:r>
            <a:r>
              <a:rPr lang="en-US" sz="1600" dirty="0"/>
              <a:t>, by </a:t>
            </a:r>
            <a:r>
              <a:rPr lang="en-US" sz="1600" dirty="0">
                <a:solidFill>
                  <a:srgbClr val="FF0000"/>
                </a:solidFill>
              </a:rPr>
              <a:t>William Shakespeare</a:t>
            </a:r>
            <a:r>
              <a:rPr lang="en-US" sz="1600" dirty="0"/>
              <a:t>, was…</a:t>
            </a:r>
          </a:p>
          <a:p>
            <a:pPr marL="285750" indent="-285750">
              <a:buFont typeface="Arial" panose="020B0604020202020204" pitchFamily="34" charset="0"/>
              <a:buChar char="•"/>
            </a:pPr>
            <a:r>
              <a:rPr lang="en-US" sz="1600" dirty="0">
                <a:solidFill>
                  <a:srgbClr val="00B050"/>
                </a:solidFill>
              </a:rPr>
              <a:t>The Comedy of Error</a:t>
            </a:r>
            <a:r>
              <a:rPr lang="en-US" sz="1600" dirty="0"/>
              <a:t>, by </a:t>
            </a:r>
            <a:r>
              <a:rPr lang="en-US" sz="1600" dirty="0">
                <a:solidFill>
                  <a:srgbClr val="FF0000"/>
                </a:solidFill>
              </a:rPr>
              <a:t>William Shakespeare</a:t>
            </a:r>
            <a:r>
              <a:rPr lang="en-US" sz="1600" dirty="0"/>
              <a:t>, is…</a:t>
            </a:r>
          </a:p>
          <a:p>
            <a:pPr marL="285750" indent="-285750">
              <a:buFont typeface="Arial" panose="020B0604020202020204" pitchFamily="34" charset="0"/>
              <a:buChar char="•"/>
            </a:pPr>
            <a:r>
              <a:rPr lang="en-US" sz="1600" dirty="0">
                <a:solidFill>
                  <a:srgbClr val="00B050"/>
                </a:solidFill>
              </a:rPr>
              <a:t>The Comedy of Error</a:t>
            </a:r>
            <a:r>
              <a:rPr lang="en-US" sz="1600" dirty="0"/>
              <a:t>, one of </a:t>
            </a:r>
            <a:r>
              <a:rPr lang="en-US" sz="1600" dirty="0">
                <a:solidFill>
                  <a:srgbClr val="FF0000"/>
                </a:solidFill>
              </a:rPr>
              <a:t>William Shakespeare</a:t>
            </a:r>
            <a:r>
              <a:rPr lang="en-US" sz="1600" dirty="0"/>
              <a:t>’s earliest attempts…</a:t>
            </a:r>
            <a:endParaRPr lang="es-CO" sz="1600" dirty="0"/>
          </a:p>
          <a:p>
            <a:pPr marL="285750" indent="-285750">
              <a:buFont typeface="Arial" panose="020B0604020202020204" pitchFamily="34" charset="0"/>
              <a:buChar char="•"/>
            </a:pPr>
            <a:r>
              <a:rPr lang="en-US" sz="1600" dirty="0">
                <a:solidFill>
                  <a:srgbClr val="00B050"/>
                </a:solidFill>
              </a:rPr>
              <a:t>The Comedy of Error</a:t>
            </a:r>
            <a:r>
              <a:rPr lang="en-US" sz="1600" dirty="0"/>
              <a:t>, one of </a:t>
            </a:r>
            <a:r>
              <a:rPr lang="en-US" sz="1600" dirty="0">
                <a:solidFill>
                  <a:srgbClr val="FF0000"/>
                </a:solidFill>
              </a:rPr>
              <a:t>William Shakespeare</a:t>
            </a:r>
            <a:r>
              <a:rPr lang="en-US" sz="1600" dirty="0"/>
              <a:t>’s most…</a:t>
            </a:r>
            <a:endParaRPr lang="es-CO" sz="1600" dirty="0"/>
          </a:p>
        </p:txBody>
      </p:sp>
      <p:sp>
        <p:nvSpPr>
          <p:cNvPr id="55" name="TextBox 54">
            <a:extLst>
              <a:ext uri="{FF2B5EF4-FFF2-40B4-BE49-F238E27FC236}">
                <a16:creationId xmlns:a16="http://schemas.microsoft.com/office/drawing/2014/main" id="{9028CCBA-F848-4F04-BAA6-CA1B6C1C1776}"/>
              </a:ext>
            </a:extLst>
          </p:cNvPr>
          <p:cNvSpPr txBox="1"/>
          <p:nvPr/>
        </p:nvSpPr>
        <p:spPr>
          <a:xfrm>
            <a:off x="652312" y="4840380"/>
            <a:ext cx="10696408" cy="400110"/>
          </a:xfrm>
          <a:prstGeom prst="rect">
            <a:avLst/>
          </a:prstGeom>
          <a:noFill/>
        </p:spPr>
        <p:txBody>
          <a:bodyPr wrap="square" rtlCol="0">
            <a:spAutoFit/>
          </a:bodyPr>
          <a:lstStyle/>
          <a:p>
            <a:pPr marL="457200" indent="-457200">
              <a:buFont typeface="+mj-lt"/>
              <a:buAutoNum type="arabicPeriod" startAt="3"/>
            </a:pPr>
            <a:r>
              <a:rPr lang="en-US" sz="2000" b="1" dirty="0"/>
              <a:t>Extract patterns (group by middle, take longest common prefix/suffix)</a:t>
            </a:r>
          </a:p>
        </p:txBody>
      </p:sp>
      <p:sp>
        <p:nvSpPr>
          <p:cNvPr id="56" name="TextBox 55">
            <a:extLst>
              <a:ext uri="{FF2B5EF4-FFF2-40B4-BE49-F238E27FC236}">
                <a16:creationId xmlns:a16="http://schemas.microsoft.com/office/drawing/2014/main" id="{1E3E13A4-E20B-4A37-B59C-5A47E9065714}"/>
              </a:ext>
            </a:extLst>
          </p:cNvPr>
          <p:cNvSpPr txBox="1"/>
          <p:nvPr/>
        </p:nvSpPr>
        <p:spPr>
          <a:xfrm>
            <a:off x="1240456" y="5132211"/>
            <a:ext cx="7454432" cy="1077218"/>
          </a:xfrm>
          <a:prstGeom prst="rect">
            <a:avLst/>
          </a:prstGeom>
          <a:noFill/>
        </p:spPr>
        <p:txBody>
          <a:bodyPr wrap="square">
            <a:spAutoFit/>
          </a:bodyPr>
          <a:lstStyle/>
          <a:p>
            <a:pPr marL="285750" indent="-285750">
              <a:buFont typeface="Arial" panose="020B0604020202020204" pitchFamily="34" charset="0"/>
              <a:buChar char="•"/>
            </a:pPr>
            <a:r>
              <a:rPr lang="en-US" sz="1600" dirty="0">
                <a:solidFill>
                  <a:srgbClr val="00B050"/>
                </a:solidFill>
              </a:rPr>
              <a:t>?x</a:t>
            </a:r>
            <a:r>
              <a:rPr lang="en-US" sz="1600" dirty="0"/>
              <a:t>, by </a:t>
            </a:r>
            <a:r>
              <a:rPr lang="en-US" sz="1600" dirty="0">
                <a:solidFill>
                  <a:srgbClr val="FF0000"/>
                </a:solidFill>
              </a:rPr>
              <a:t>?y</a:t>
            </a:r>
            <a:r>
              <a:rPr lang="en-US" sz="1600" dirty="0"/>
              <a:t>, was…</a:t>
            </a:r>
          </a:p>
          <a:p>
            <a:pPr marL="285750" indent="-285750">
              <a:buFont typeface="Arial" panose="020B0604020202020204" pitchFamily="34" charset="0"/>
              <a:buChar char="•"/>
            </a:pPr>
            <a:r>
              <a:rPr lang="en-US" sz="1600" dirty="0">
                <a:solidFill>
                  <a:srgbClr val="00B050"/>
                </a:solidFill>
              </a:rPr>
              <a:t>?x</a:t>
            </a:r>
            <a:r>
              <a:rPr lang="en-US" sz="1600" dirty="0"/>
              <a:t>, by </a:t>
            </a:r>
            <a:r>
              <a:rPr lang="en-US" sz="1600" dirty="0">
                <a:solidFill>
                  <a:srgbClr val="FF0000"/>
                </a:solidFill>
              </a:rPr>
              <a:t>?y</a:t>
            </a:r>
            <a:r>
              <a:rPr lang="en-US" sz="1600" dirty="0"/>
              <a:t>, is…</a:t>
            </a:r>
          </a:p>
          <a:p>
            <a:pPr marL="285750" indent="-285750">
              <a:buFont typeface="Arial" panose="020B0604020202020204" pitchFamily="34" charset="0"/>
              <a:buChar char="•"/>
            </a:pPr>
            <a:r>
              <a:rPr lang="en-US" sz="1600" dirty="0">
                <a:solidFill>
                  <a:srgbClr val="00B050"/>
                </a:solidFill>
              </a:rPr>
              <a:t>?x</a:t>
            </a:r>
            <a:r>
              <a:rPr lang="en-US" sz="1600" dirty="0"/>
              <a:t>, one of </a:t>
            </a:r>
            <a:r>
              <a:rPr lang="en-US" sz="1600" dirty="0">
                <a:solidFill>
                  <a:srgbClr val="FF0000"/>
                </a:solidFill>
              </a:rPr>
              <a:t>?y</a:t>
            </a:r>
            <a:r>
              <a:rPr lang="en-US" sz="1600" dirty="0"/>
              <a:t>’s earliest attempts…</a:t>
            </a:r>
            <a:endParaRPr lang="es-CO" sz="1600" dirty="0"/>
          </a:p>
          <a:p>
            <a:pPr marL="285750" indent="-285750">
              <a:buFont typeface="Arial" panose="020B0604020202020204" pitchFamily="34" charset="0"/>
              <a:buChar char="•"/>
            </a:pPr>
            <a:r>
              <a:rPr lang="en-US" sz="1600" dirty="0">
                <a:solidFill>
                  <a:srgbClr val="00B050"/>
                </a:solidFill>
              </a:rPr>
              <a:t>?x</a:t>
            </a:r>
            <a:r>
              <a:rPr lang="en-US" sz="1600" dirty="0"/>
              <a:t>, one of </a:t>
            </a:r>
            <a:r>
              <a:rPr lang="en-US" sz="1600" dirty="0">
                <a:solidFill>
                  <a:srgbClr val="FF0000"/>
                </a:solidFill>
              </a:rPr>
              <a:t>?y</a:t>
            </a:r>
            <a:r>
              <a:rPr lang="en-US" sz="1600" dirty="0"/>
              <a:t>’s most…</a:t>
            </a:r>
            <a:endParaRPr lang="es-CO" sz="1600" dirty="0"/>
          </a:p>
        </p:txBody>
      </p:sp>
      <p:sp>
        <p:nvSpPr>
          <p:cNvPr id="57" name="TextBox 56">
            <a:extLst>
              <a:ext uri="{FF2B5EF4-FFF2-40B4-BE49-F238E27FC236}">
                <a16:creationId xmlns:a16="http://schemas.microsoft.com/office/drawing/2014/main" id="{3D67C9C3-5CA5-43A5-9E93-9F9B2BE4272B}"/>
              </a:ext>
            </a:extLst>
          </p:cNvPr>
          <p:cNvSpPr txBox="1"/>
          <p:nvPr/>
        </p:nvSpPr>
        <p:spPr>
          <a:xfrm>
            <a:off x="652312" y="6158141"/>
            <a:ext cx="10696408" cy="400110"/>
          </a:xfrm>
          <a:prstGeom prst="rect">
            <a:avLst/>
          </a:prstGeom>
          <a:noFill/>
        </p:spPr>
        <p:txBody>
          <a:bodyPr wrap="square" rtlCol="0">
            <a:spAutoFit/>
          </a:bodyPr>
          <a:lstStyle/>
          <a:p>
            <a:pPr marL="457200" indent="-457200">
              <a:buFont typeface="+mj-lt"/>
              <a:buAutoNum type="arabicPeriod" startAt="4"/>
            </a:pPr>
            <a:r>
              <a:rPr lang="en-US" sz="2000" b="1" dirty="0"/>
              <a:t>Iterate, finding new seeds that match the pattern</a:t>
            </a:r>
          </a:p>
        </p:txBody>
      </p:sp>
    </p:spTree>
    <p:extLst>
      <p:ext uri="{BB962C8B-B14F-4D97-AF65-F5344CB8AC3E}">
        <p14:creationId xmlns:p14="http://schemas.microsoft.com/office/powerpoint/2010/main" val="39795419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62972-3449-42D1-8185-B4BEFD52AB44}"/>
              </a:ext>
            </a:extLst>
          </p:cNvPr>
          <p:cNvSpPr>
            <a:spLocks noGrp="1"/>
          </p:cNvSpPr>
          <p:nvPr>
            <p:ph type="title"/>
          </p:nvPr>
        </p:nvSpPr>
        <p:spPr/>
        <p:txBody>
          <a:bodyPr/>
          <a:lstStyle/>
          <a:p>
            <a:r>
              <a:rPr lang="en-US" dirty="0"/>
              <a:t>Distant supervision</a:t>
            </a:r>
            <a:br>
              <a:rPr lang="en-US" dirty="0"/>
            </a:br>
            <a:r>
              <a:rPr lang="en-US" sz="2000" dirty="0"/>
              <a:t>Intuition</a:t>
            </a:r>
            <a:endParaRPr lang="en-US" dirty="0"/>
          </a:p>
        </p:txBody>
      </p:sp>
      <p:sp>
        <p:nvSpPr>
          <p:cNvPr id="5" name="Content Placeholder 4">
            <a:extLst>
              <a:ext uri="{FF2B5EF4-FFF2-40B4-BE49-F238E27FC236}">
                <a16:creationId xmlns:a16="http://schemas.microsoft.com/office/drawing/2014/main" id="{1B959697-226F-4FF9-96FE-3C47F0D59E12}"/>
              </a:ext>
            </a:extLst>
          </p:cNvPr>
          <p:cNvSpPr>
            <a:spLocks noGrp="1"/>
          </p:cNvSpPr>
          <p:nvPr>
            <p:ph idx="1"/>
          </p:nvPr>
        </p:nvSpPr>
        <p:spPr>
          <a:xfrm>
            <a:off x="507300" y="1770803"/>
            <a:ext cx="11314586" cy="1908919"/>
          </a:xfrm>
        </p:spPr>
        <p:txBody>
          <a:bodyPr>
            <a:normAutofit fontScale="92500"/>
          </a:bodyPr>
          <a:lstStyle/>
          <a:p>
            <a:pPr marL="0" indent="0" algn="ctr">
              <a:buNone/>
            </a:pPr>
            <a:r>
              <a:rPr lang="en-US" sz="3600" dirty="0"/>
              <a:t>… if two entities participate in a relation, any sentence that contains a </a:t>
            </a:r>
            <a:r>
              <a:rPr lang="en-US" sz="3600" u="sng" dirty="0"/>
              <a:t>pair</a:t>
            </a:r>
            <a:r>
              <a:rPr lang="en-US" sz="3600" dirty="0"/>
              <a:t> of </a:t>
            </a:r>
            <a:r>
              <a:rPr lang="en-US" sz="3600" b="1" dirty="0"/>
              <a:t>entities</a:t>
            </a:r>
            <a:r>
              <a:rPr lang="en-US" sz="3600" dirty="0"/>
              <a:t> that participate in a known Freebase relation is likely to express that relation in </a:t>
            </a:r>
            <a:r>
              <a:rPr lang="en-US" sz="3600" u="sng" dirty="0"/>
              <a:t>some way</a:t>
            </a:r>
            <a:r>
              <a:rPr lang="en-US" sz="3600" dirty="0"/>
              <a:t>.</a:t>
            </a:r>
            <a:endParaRPr lang="es-CO" sz="3600" dirty="0"/>
          </a:p>
        </p:txBody>
      </p:sp>
      <p:sp>
        <p:nvSpPr>
          <p:cNvPr id="9" name="TextBox 8">
            <a:extLst>
              <a:ext uri="{FF2B5EF4-FFF2-40B4-BE49-F238E27FC236}">
                <a16:creationId xmlns:a16="http://schemas.microsoft.com/office/drawing/2014/main" id="{076C479A-E981-499B-8D50-CDE66A76B730}"/>
              </a:ext>
            </a:extLst>
          </p:cNvPr>
          <p:cNvSpPr txBox="1"/>
          <p:nvPr/>
        </p:nvSpPr>
        <p:spPr>
          <a:xfrm>
            <a:off x="507300" y="4446011"/>
            <a:ext cx="10918079" cy="2308324"/>
          </a:xfrm>
          <a:prstGeom prst="rect">
            <a:avLst/>
          </a:prstGeom>
          <a:noFill/>
        </p:spPr>
        <p:txBody>
          <a:bodyPr wrap="square">
            <a:spAutoFit/>
          </a:bodyPr>
          <a:lstStyle/>
          <a:p>
            <a:pPr algn="ctr"/>
            <a:r>
              <a:rPr lang="en-US" sz="3600" dirty="0"/>
              <a:t>…extract very large numbers of features that are combined in a </a:t>
            </a:r>
            <a:r>
              <a:rPr lang="en-US" sz="3600" u="sng" dirty="0"/>
              <a:t>logistic regression classifier</a:t>
            </a:r>
            <a:r>
              <a:rPr lang="en-US" sz="3600" dirty="0"/>
              <a:t>.</a:t>
            </a:r>
          </a:p>
          <a:p>
            <a:pPr algn="ctr"/>
            <a:endParaRPr lang="en-US" sz="3600" dirty="0"/>
          </a:p>
          <a:p>
            <a:pPr algn="ctr"/>
            <a:r>
              <a:rPr lang="en-US" sz="3600" b="1" dirty="0"/>
              <a:t>More text, more relations, and more instances</a:t>
            </a:r>
            <a:r>
              <a:rPr lang="en-US" sz="3600" dirty="0"/>
              <a:t>.</a:t>
            </a:r>
            <a:endParaRPr lang="es-CO" sz="3600" dirty="0"/>
          </a:p>
        </p:txBody>
      </p:sp>
      <p:sp>
        <p:nvSpPr>
          <p:cNvPr id="10" name="Arrow: Right 9">
            <a:extLst>
              <a:ext uri="{FF2B5EF4-FFF2-40B4-BE49-F238E27FC236}">
                <a16:creationId xmlns:a16="http://schemas.microsoft.com/office/drawing/2014/main" id="{4C714743-E7EF-413C-892E-2A444813058D}"/>
              </a:ext>
            </a:extLst>
          </p:cNvPr>
          <p:cNvSpPr/>
          <p:nvPr/>
        </p:nvSpPr>
        <p:spPr>
          <a:xfrm rot="5400000">
            <a:off x="5712855" y="3764004"/>
            <a:ext cx="766289" cy="5977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Tree>
    <p:extLst>
      <p:ext uri="{BB962C8B-B14F-4D97-AF65-F5344CB8AC3E}">
        <p14:creationId xmlns:p14="http://schemas.microsoft.com/office/powerpoint/2010/main" val="331788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D9789C-7AE6-434B-A6CA-3A7C5EB8411A}"/>
              </a:ext>
            </a:extLst>
          </p:cNvPr>
          <p:cNvSpPr>
            <a:spLocks noGrp="1"/>
          </p:cNvSpPr>
          <p:nvPr>
            <p:ph type="title"/>
          </p:nvPr>
        </p:nvSpPr>
        <p:spPr>
          <a:xfrm>
            <a:off x="581192" y="702156"/>
            <a:ext cx="11029616" cy="837395"/>
          </a:xfrm>
        </p:spPr>
        <p:txBody>
          <a:bodyPr>
            <a:normAutofit/>
          </a:bodyPr>
          <a:lstStyle/>
          <a:p>
            <a:r>
              <a:rPr lang="en-US" dirty="0"/>
              <a:t>DISTANT SUPERVISION</a:t>
            </a:r>
            <a:br>
              <a:rPr lang="en-US" dirty="0"/>
            </a:br>
            <a:r>
              <a:rPr lang="en-US" sz="1800" dirty="0" err="1"/>
              <a:t>sUMMARY</a:t>
            </a:r>
            <a:endParaRPr lang="es-CO" dirty="0"/>
          </a:p>
        </p:txBody>
      </p:sp>
      <p:pic>
        <p:nvPicPr>
          <p:cNvPr id="22" name="Graphic 21" descr="Database outline">
            <a:extLst>
              <a:ext uri="{FF2B5EF4-FFF2-40B4-BE49-F238E27FC236}">
                <a16:creationId xmlns:a16="http://schemas.microsoft.com/office/drawing/2014/main" id="{7203F5C4-A943-4C43-9A93-9B366C9D9EB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59840" y="2141477"/>
            <a:ext cx="1518920" cy="1518920"/>
          </a:xfrm>
          <a:prstGeom prst="rect">
            <a:avLst/>
          </a:prstGeom>
        </p:spPr>
      </p:pic>
      <p:pic>
        <p:nvPicPr>
          <p:cNvPr id="24" name="Content Placeholder 11">
            <a:extLst>
              <a:ext uri="{FF2B5EF4-FFF2-40B4-BE49-F238E27FC236}">
                <a16:creationId xmlns:a16="http://schemas.microsoft.com/office/drawing/2014/main" id="{0F6D8738-36B8-4F32-A10A-FA82ACA98D24}"/>
              </a:ext>
            </a:extLst>
          </p:cNvPr>
          <p:cNvPicPr>
            <a:picLocks noGrp="1" noChangeAspect="1"/>
          </p:cNvPicPr>
          <p:nvPr>
            <p:ph idx="1"/>
          </p:nvPr>
        </p:nvPicPr>
        <p:blipFill>
          <a:blip r:embed="rId5"/>
          <a:stretch>
            <a:fillRect/>
          </a:stretch>
        </p:blipFill>
        <p:spPr>
          <a:xfrm>
            <a:off x="730855" y="1763129"/>
            <a:ext cx="2316651" cy="426264"/>
          </a:xfrm>
        </p:spPr>
      </p:pic>
      <p:sp>
        <p:nvSpPr>
          <p:cNvPr id="27" name="Oval 26">
            <a:extLst>
              <a:ext uri="{FF2B5EF4-FFF2-40B4-BE49-F238E27FC236}">
                <a16:creationId xmlns:a16="http://schemas.microsoft.com/office/drawing/2014/main" id="{A6676EA9-12B6-4EEA-91C1-29A8D70CFEAE}"/>
              </a:ext>
            </a:extLst>
          </p:cNvPr>
          <p:cNvSpPr/>
          <p:nvPr/>
        </p:nvSpPr>
        <p:spPr>
          <a:xfrm>
            <a:off x="8676639" y="2894259"/>
            <a:ext cx="2384803" cy="238480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cxnSp>
        <p:nvCxnSpPr>
          <p:cNvPr id="28" name="Connector: Curved 27">
            <a:extLst>
              <a:ext uri="{FF2B5EF4-FFF2-40B4-BE49-F238E27FC236}">
                <a16:creationId xmlns:a16="http://schemas.microsoft.com/office/drawing/2014/main" id="{5D29C27D-CAC0-40F3-B5B2-A7581063BFE4}"/>
              </a:ext>
            </a:extLst>
          </p:cNvPr>
          <p:cNvCxnSpPr>
            <a:cxnSpLocks/>
          </p:cNvCxnSpPr>
          <p:nvPr/>
        </p:nvCxnSpPr>
        <p:spPr>
          <a:xfrm flipV="1">
            <a:off x="2854960" y="4808021"/>
            <a:ext cx="3241040" cy="1002383"/>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Connector: Curved 30">
            <a:extLst>
              <a:ext uri="{FF2B5EF4-FFF2-40B4-BE49-F238E27FC236}">
                <a16:creationId xmlns:a16="http://schemas.microsoft.com/office/drawing/2014/main" id="{03F6EAF4-DA6A-4F8A-9BBD-8627E4CA5EB9}"/>
              </a:ext>
            </a:extLst>
          </p:cNvPr>
          <p:cNvCxnSpPr>
            <a:cxnSpLocks/>
            <a:stCxn id="22" idx="3"/>
          </p:cNvCxnSpPr>
          <p:nvPr/>
        </p:nvCxnSpPr>
        <p:spPr>
          <a:xfrm>
            <a:off x="2778760" y="2900937"/>
            <a:ext cx="3317240" cy="464364"/>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E13B9EF2-7224-41FC-A75F-79B9953CFAEF}"/>
              </a:ext>
            </a:extLst>
          </p:cNvPr>
          <p:cNvCxnSpPr>
            <a:cxnSpLocks/>
            <a:endCxn id="27" idx="2"/>
          </p:cNvCxnSpPr>
          <p:nvPr/>
        </p:nvCxnSpPr>
        <p:spPr>
          <a:xfrm>
            <a:off x="6817360" y="4086661"/>
            <a:ext cx="185927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8820D278-7B0D-42E2-BCA0-6A4AB67C2F5A}"/>
              </a:ext>
            </a:extLst>
          </p:cNvPr>
          <p:cNvSpPr txBox="1"/>
          <p:nvPr/>
        </p:nvSpPr>
        <p:spPr>
          <a:xfrm>
            <a:off x="7205945" y="3772157"/>
            <a:ext cx="1054135" cy="369332"/>
          </a:xfrm>
          <a:prstGeom prst="rect">
            <a:avLst/>
          </a:prstGeom>
          <a:noFill/>
        </p:spPr>
        <p:txBody>
          <a:bodyPr wrap="none" rtlCol="0">
            <a:spAutoFit/>
          </a:bodyPr>
          <a:lstStyle/>
          <a:p>
            <a:r>
              <a:rPr lang="en-US" dirty="0"/>
              <a:t>annotate</a:t>
            </a:r>
            <a:endParaRPr lang="es-CO" dirty="0"/>
          </a:p>
        </p:txBody>
      </p:sp>
      <p:sp>
        <p:nvSpPr>
          <p:cNvPr id="36" name="TextBox 35">
            <a:extLst>
              <a:ext uri="{FF2B5EF4-FFF2-40B4-BE49-F238E27FC236}">
                <a16:creationId xmlns:a16="http://schemas.microsoft.com/office/drawing/2014/main" id="{84880E54-CF55-4C68-BA69-CFC8C9AEBBCC}"/>
              </a:ext>
            </a:extLst>
          </p:cNvPr>
          <p:cNvSpPr txBox="1"/>
          <p:nvPr/>
        </p:nvSpPr>
        <p:spPr>
          <a:xfrm rot="20730220">
            <a:off x="4333872" y="5266788"/>
            <a:ext cx="630301" cy="369332"/>
          </a:xfrm>
          <a:prstGeom prst="rect">
            <a:avLst/>
          </a:prstGeom>
          <a:noFill/>
        </p:spPr>
        <p:txBody>
          <a:bodyPr wrap="none" rtlCol="0">
            <a:spAutoFit/>
          </a:bodyPr>
          <a:lstStyle/>
          <a:p>
            <a:r>
              <a:rPr lang="en-US" dirty="0"/>
              <a:t>train</a:t>
            </a:r>
            <a:endParaRPr lang="es-CO" dirty="0"/>
          </a:p>
        </p:txBody>
      </p:sp>
      <p:sp>
        <p:nvSpPr>
          <p:cNvPr id="37" name="TextBox 36">
            <a:extLst>
              <a:ext uri="{FF2B5EF4-FFF2-40B4-BE49-F238E27FC236}">
                <a16:creationId xmlns:a16="http://schemas.microsoft.com/office/drawing/2014/main" id="{E0700269-D89E-431F-9A76-9C353DEE1DEF}"/>
              </a:ext>
            </a:extLst>
          </p:cNvPr>
          <p:cNvSpPr txBox="1"/>
          <p:nvPr/>
        </p:nvSpPr>
        <p:spPr>
          <a:xfrm rot="316073">
            <a:off x="4322889" y="2679468"/>
            <a:ext cx="630301" cy="369332"/>
          </a:xfrm>
          <a:prstGeom prst="rect">
            <a:avLst/>
          </a:prstGeom>
          <a:noFill/>
        </p:spPr>
        <p:txBody>
          <a:bodyPr wrap="none" rtlCol="0">
            <a:spAutoFit/>
          </a:bodyPr>
          <a:lstStyle/>
          <a:p>
            <a:r>
              <a:rPr lang="en-US" dirty="0"/>
              <a:t>train</a:t>
            </a:r>
            <a:endParaRPr lang="es-CO" dirty="0"/>
          </a:p>
        </p:txBody>
      </p:sp>
      <p:pic>
        <p:nvPicPr>
          <p:cNvPr id="19" name="Picture 18">
            <a:extLst>
              <a:ext uri="{FF2B5EF4-FFF2-40B4-BE49-F238E27FC236}">
                <a16:creationId xmlns:a16="http://schemas.microsoft.com/office/drawing/2014/main" id="{77840997-16CA-4FEB-AF7E-0F87C9F16EB5}"/>
              </a:ext>
            </a:extLst>
          </p:cNvPr>
          <p:cNvPicPr>
            <a:picLocks noChangeAspect="1"/>
          </p:cNvPicPr>
          <p:nvPr/>
        </p:nvPicPr>
        <p:blipFill>
          <a:blip r:embed="rId6"/>
          <a:stretch>
            <a:fillRect/>
          </a:stretch>
        </p:blipFill>
        <p:spPr>
          <a:xfrm>
            <a:off x="1469337" y="5047167"/>
            <a:ext cx="1328526" cy="1524121"/>
          </a:xfrm>
          <a:prstGeom prst="rect">
            <a:avLst/>
          </a:prstGeom>
        </p:spPr>
      </p:pic>
      <p:pic>
        <p:nvPicPr>
          <p:cNvPr id="4" name="Picture 3">
            <a:extLst>
              <a:ext uri="{FF2B5EF4-FFF2-40B4-BE49-F238E27FC236}">
                <a16:creationId xmlns:a16="http://schemas.microsoft.com/office/drawing/2014/main" id="{180C524E-FCA3-4B0B-837E-76F7AE883887}"/>
              </a:ext>
            </a:extLst>
          </p:cNvPr>
          <p:cNvPicPr>
            <a:picLocks noChangeAspect="1"/>
          </p:cNvPicPr>
          <p:nvPr/>
        </p:nvPicPr>
        <p:blipFill rotWithShape="1">
          <a:blip r:embed="rId7"/>
          <a:srcRect l="16378" r="9279" b="16350"/>
          <a:stretch/>
        </p:blipFill>
        <p:spPr>
          <a:xfrm>
            <a:off x="5504934" y="3611459"/>
            <a:ext cx="1208564" cy="930061"/>
          </a:xfrm>
          <a:prstGeom prst="rect">
            <a:avLst/>
          </a:prstGeom>
        </p:spPr>
      </p:pic>
      <p:sp>
        <p:nvSpPr>
          <p:cNvPr id="21" name="Oval 20">
            <a:extLst>
              <a:ext uri="{FF2B5EF4-FFF2-40B4-BE49-F238E27FC236}">
                <a16:creationId xmlns:a16="http://schemas.microsoft.com/office/drawing/2014/main" id="{79E60785-B126-4684-99AF-E35B94BB7ABD}"/>
              </a:ext>
            </a:extLst>
          </p:cNvPr>
          <p:cNvSpPr/>
          <p:nvPr/>
        </p:nvSpPr>
        <p:spPr>
          <a:xfrm>
            <a:off x="5374640" y="3365301"/>
            <a:ext cx="1442720" cy="144272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5" name="TextBox 24">
            <a:extLst>
              <a:ext uri="{FF2B5EF4-FFF2-40B4-BE49-F238E27FC236}">
                <a16:creationId xmlns:a16="http://schemas.microsoft.com/office/drawing/2014/main" id="{235489DE-AD6C-40B5-AAFD-D2E7A50384B8}"/>
              </a:ext>
            </a:extLst>
          </p:cNvPr>
          <p:cNvSpPr txBox="1"/>
          <p:nvPr/>
        </p:nvSpPr>
        <p:spPr>
          <a:xfrm>
            <a:off x="6109216" y="4777980"/>
            <a:ext cx="1348224" cy="923330"/>
          </a:xfrm>
          <a:prstGeom prst="rect">
            <a:avLst/>
          </a:prstGeom>
          <a:noFill/>
        </p:spPr>
        <p:txBody>
          <a:bodyPr wrap="square" rtlCol="0">
            <a:spAutoFit/>
          </a:bodyPr>
          <a:lstStyle/>
          <a:p>
            <a:r>
              <a:rPr lang="en-US" dirty="0"/>
              <a:t>Logistic Regression Classifier</a:t>
            </a:r>
            <a:endParaRPr lang="es-CO" dirty="0"/>
          </a:p>
        </p:txBody>
      </p:sp>
      <p:sp>
        <p:nvSpPr>
          <p:cNvPr id="29" name="TextBox 28">
            <a:extLst>
              <a:ext uri="{FF2B5EF4-FFF2-40B4-BE49-F238E27FC236}">
                <a16:creationId xmlns:a16="http://schemas.microsoft.com/office/drawing/2014/main" id="{617E0D0D-00CB-424A-A081-1653E43EAB04}"/>
              </a:ext>
            </a:extLst>
          </p:cNvPr>
          <p:cNvSpPr txBox="1"/>
          <p:nvPr/>
        </p:nvSpPr>
        <p:spPr>
          <a:xfrm>
            <a:off x="198121" y="2809953"/>
            <a:ext cx="1735574" cy="646331"/>
          </a:xfrm>
          <a:prstGeom prst="rect">
            <a:avLst/>
          </a:prstGeom>
          <a:noFill/>
        </p:spPr>
        <p:txBody>
          <a:bodyPr wrap="square">
            <a:spAutoFit/>
          </a:bodyPr>
          <a:lstStyle/>
          <a:p>
            <a:pPr marL="171450" indent="-171450">
              <a:buFont typeface="Arial" panose="020B0604020202020204" pitchFamily="34" charset="0"/>
              <a:buChar char="•"/>
            </a:pPr>
            <a:r>
              <a:rPr lang="en-US" sz="1200" dirty="0"/>
              <a:t>102 relations</a:t>
            </a:r>
          </a:p>
          <a:p>
            <a:pPr marL="171450" indent="-171450">
              <a:buFont typeface="Arial" panose="020B0604020202020204" pitchFamily="34" charset="0"/>
              <a:buChar char="•"/>
            </a:pPr>
            <a:r>
              <a:rPr lang="en-US" sz="1200" dirty="0"/>
              <a:t>940K entities</a:t>
            </a:r>
          </a:p>
          <a:p>
            <a:pPr marL="171450" indent="-171450">
              <a:buFont typeface="Arial" panose="020B0604020202020204" pitchFamily="34" charset="0"/>
              <a:buChar char="•"/>
            </a:pPr>
            <a:r>
              <a:rPr lang="en-US" sz="1200" dirty="0"/>
              <a:t>1.8 instances</a:t>
            </a:r>
          </a:p>
        </p:txBody>
      </p:sp>
    </p:spTree>
    <p:extLst>
      <p:ext uri="{BB962C8B-B14F-4D97-AF65-F5344CB8AC3E}">
        <p14:creationId xmlns:p14="http://schemas.microsoft.com/office/powerpoint/2010/main" val="42640723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62972-3449-42D1-8185-B4BEFD52AB44}"/>
              </a:ext>
            </a:extLst>
          </p:cNvPr>
          <p:cNvSpPr>
            <a:spLocks noGrp="1"/>
          </p:cNvSpPr>
          <p:nvPr>
            <p:ph type="title"/>
          </p:nvPr>
        </p:nvSpPr>
        <p:spPr/>
        <p:txBody>
          <a:bodyPr/>
          <a:lstStyle/>
          <a:p>
            <a:r>
              <a:rPr lang="en-US" dirty="0"/>
              <a:t>Distant supervision</a:t>
            </a:r>
            <a:br>
              <a:rPr lang="en-US" dirty="0"/>
            </a:br>
            <a:r>
              <a:rPr lang="en-US" sz="2000" dirty="0"/>
              <a:t>Summary</a:t>
            </a:r>
            <a:endParaRPr lang="en-US" dirty="0"/>
          </a:p>
        </p:txBody>
      </p:sp>
      <p:sp>
        <p:nvSpPr>
          <p:cNvPr id="5" name="Content Placeholder 4">
            <a:extLst>
              <a:ext uri="{FF2B5EF4-FFF2-40B4-BE49-F238E27FC236}">
                <a16:creationId xmlns:a16="http://schemas.microsoft.com/office/drawing/2014/main" id="{1B959697-226F-4FF9-96FE-3C47F0D59E12}"/>
              </a:ext>
            </a:extLst>
          </p:cNvPr>
          <p:cNvSpPr>
            <a:spLocks noGrp="1"/>
          </p:cNvSpPr>
          <p:nvPr>
            <p:ph idx="1"/>
          </p:nvPr>
        </p:nvSpPr>
        <p:spPr>
          <a:xfrm>
            <a:off x="507300" y="1961737"/>
            <a:ext cx="11314586" cy="727299"/>
          </a:xfrm>
        </p:spPr>
        <p:txBody>
          <a:bodyPr>
            <a:normAutofit/>
          </a:bodyPr>
          <a:lstStyle/>
          <a:p>
            <a:r>
              <a:rPr lang="es-CO" sz="3300" dirty="0" err="1"/>
              <a:t>For</a:t>
            </a:r>
            <a:r>
              <a:rPr lang="es-CO" sz="3300" dirty="0"/>
              <a:t> </a:t>
            </a:r>
            <a:r>
              <a:rPr lang="es-CO" sz="3300" dirty="0" err="1"/>
              <a:t>each</a:t>
            </a:r>
            <a:r>
              <a:rPr lang="es-CO" sz="3300" dirty="0"/>
              <a:t> </a:t>
            </a:r>
            <a:r>
              <a:rPr lang="es-CO" sz="3300" dirty="0" err="1"/>
              <a:t>relation</a:t>
            </a:r>
            <a:endParaRPr lang="es-CO" sz="3300" dirty="0"/>
          </a:p>
        </p:txBody>
      </p:sp>
      <p:pic>
        <p:nvPicPr>
          <p:cNvPr id="6" name="Content Placeholder 11">
            <a:extLst>
              <a:ext uri="{FF2B5EF4-FFF2-40B4-BE49-F238E27FC236}">
                <a16:creationId xmlns:a16="http://schemas.microsoft.com/office/drawing/2014/main" id="{F2017F33-74CB-4AEA-8DE8-F53C41D90B22}"/>
              </a:ext>
            </a:extLst>
          </p:cNvPr>
          <p:cNvPicPr>
            <a:picLocks noChangeAspect="1"/>
          </p:cNvPicPr>
          <p:nvPr/>
        </p:nvPicPr>
        <p:blipFill>
          <a:blip r:embed="rId3"/>
          <a:stretch>
            <a:fillRect/>
          </a:stretch>
        </p:blipFill>
        <p:spPr>
          <a:xfrm>
            <a:off x="8194424" y="787855"/>
            <a:ext cx="3627462" cy="667453"/>
          </a:xfrm>
          <a:prstGeom prst="rect">
            <a:avLst/>
          </a:prstGeom>
        </p:spPr>
      </p:pic>
      <p:sp>
        <p:nvSpPr>
          <p:cNvPr id="14" name="TextBox 13">
            <a:extLst>
              <a:ext uri="{FF2B5EF4-FFF2-40B4-BE49-F238E27FC236}">
                <a16:creationId xmlns:a16="http://schemas.microsoft.com/office/drawing/2014/main" id="{37C3F662-37CE-41FF-86D6-F058C3C06C06}"/>
              </a:ext>
            </a:extLst>
          </p:cNvPr>
          <p:cNvSpPr txBox="1"/>
          <p:nvPr/>
        </p:nvSpPr>
        <p:spPr>
          <a:xfrm>
            <a:off x="6797040" y="2024412"/>
            <a:ext cx="5139597" cy="646331"/>
          </a:xfrm>
          <a:prstGeom prst="rect">
            <a:avLst/>
          </a:prstGeom>
          <a:noFill/>
        </p:spPr>
        <p:txBody>
          <a:bodyPr wrap="square">
            <a:spAutoFit/>
          </a:bodyPr>
          <a:lstStyle/>
          <a:p>
            <a:pPr marL="0" indent="0" algn="ctr">
              <a:buFont typeface="Wingdings 2" panose="05020102010507070707" pitchFamily="18" charset="2"/>
              <a:buNone/>
            </a:pPr>
            <a:r>
              <a:rPr lang="en-US" sz="3600" b="1" dirty="0">
                <a:solidFill>
                  <a:srgbClr val="00B050"/>
                </a:solidFill>
              </a:rPr>
              <a:t>born</a:t>
            </a:r>
            <a:r>
              <a:rPr lang="en-US" sz="3600" dirty="0"/>
              <a:t> - </a:t>
            </a:r>
            <a:r>
              <a:rPr lang="en-US" sz="3600" b="1" dirty="0">
                <a:solidFill>
                  <a:srgbClr val="FF0000"/>
                </a:solidFill>
              </a:rPr>
              <a:t>in</a:t>
            </a:r>
          </a:p>
        </p:txBody>
      </p:sp>
    </p:spTree>
    <p:extLst>
      <p:ext uri="{BB962C8B-B14F-4D97-AF65-F5344CB8AC3E}">
        <p14:creationId xmlns:p14="http://schemas.microsoft.com/office/powerpoint/2010/main" val="28672801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62972-3449-42D1-8185-B4BEFD52AB44}"/>
              </a:ext>
            </a:extLst>
          </p:cNvPr>
          <p:cNvSpPr>
            <a:spLocks noGrp="1"/>
          </p:cNvSpPr>
          <p:nvPr>
            <p:ph type="title"/>
          </p:nvPr>
        </p:nvSpPr>
        <p:spPr/>
        <p:txBody>
          <a:bodyPr/>
          <a:lstStyle/>
          <a:p>
            <a:r>
              <a:rPr lang="en-US" dirty="0"/>
              <a:t>Distant supervision</a:t>
            </a:r>
            <a:br>
              <a:rPr lang="en-US" dirty="0"/>
            </a:br>
            <a:r>
              <a:rPr lang="en-US" sz="2000" dirty="0"/>
              <a:t>Summary</a:t>
            </a:r>
            <a:endParaRPr lang="en-US" dirty="0"/>
          </a:p>
        </p:txBody>
      </p:sp>
      <p:sp>
        <p:nvSpPr>
          <p:cNvPr id="5" name="Content Placeholder 4">
            <a:extLst>
              <a:ext uri="{FF2B5EF4-FFF2-40B4-BE49-F238E27FC236}">
                <a16:creationId xmlns:a16="http://schemas.microsoft.com/office/drawing/2014/main" id="{1B959697-226F-4FF9-96FE-3C47F0D59E12}"/>
              </a:ext>
            </a:extLst>
          </p:cNvPr>
          <p:cNvSpPr>
            <a:spLocks noGrp="1"/>
          </p:cNvSpPr>
          <p:nvPr>
            <p:ph idx="1"/>
          </p:nvPr>
        </p:nvSpPr>
        <p:spPr>
          <a:xfrm>
            <a:off x="507300" y="1770803"/>
            <a:ext cx="11314586" cy="1658197"/>
          </a:xfrm>
        </p:spPr>
        <p:txBody>
          <a:bodyPr>
            <a:normAutofit/>
          </a:bodyPr>
          <a:lstStyle/>
          <a:p>
            <a:r>
              <a:rPr lang="es-CO" sz="3300" dirty="0" err="1"/>
              <a:t>For</a:t>
            </a:r>
            <a:r>
              <a:rPr lang="es-CO" sz="3300" dirty="0"/>
              <a:t> </a:t>
            </a:r>
            <a:r>
              <a:rPr lang="es-CO" sz="3300" dirty="0" err="1"/>
              <a:t>each</a:t>
            </a:r>
            <a:r>
              <a:rPr lang="es-CO" sz="3300" dirty="0"/>
              <a:t> </a:t>
            </a:r>
            <a:r>
              <a:rPr lang="es-CO" sz="3300" dirty="0" err="1"/>
              <a:t>relation</a:t>
            </a:r>
            <a:endParaRPr lang="es-CO" sz="3300" dirty="0"/>
          </a:p>
          <a:p>
            <a:r>
              <a:rPr lang="es-CO" sz="3300" dirty="0" err="1"/>
              <a:t>For</a:t>
            </a:r>
            <a:r>
              <a:rPr lang="es-CO" sz="3300" dirty="0"/>
              <a:t> </a:t>
            </a:r>
            <a:r>
              <a:rPr lang="es-CO" sz="3300" dirty="0" err="1"/>
              <a:t>each</a:t>
            </a:r>
            <a:r>
              <a:rPr lang="es-CO" sz="3300" dirty="0"/>
              <a:t> </a:t>
            </a:r>
            <a:r>
              <a:rPr lang="es-CO" sz="3300" dirty="0" err="1"/>
              <a:t>tuple</a:t>
            </a:r>
            <a:r>
              <a:rPr lang="es-CO" sz="3300" dirty="0"/>
              <a:t> in </a:t>
            </a:r>
            <a:r>
              <a:rPr lang="es-CO" sz="3300" dirty="0" err="1"/>
              <a:t>big</a:t>
            </a:r>
            <a:r>
              <a:rPr lang="es-CO" sz="3300" dirty="0"/>
              <a:t> </a:t>
            </a:r>
            <a:r>
              <a:rPr lang="es-CO" sz="3300" dirty="0" err="1"/>
              <a:t>database</a:t>
            </a:r>
            <a:endParaRPr lang="es-CO" sz="3300" dirty="0"/>
          </a:p>
        </p:txBody>
      </p:sp>
      <p:sp>
        <p:nvSpPr>
          <p:cNvPr id="9" name="TextBox 8">
            <a:extLst>
              <a:ext uri="{FF2B5EF4-FFF2-40B4-BE49-F238E27FC236}">
                <a16:creationId xmlns:a16="http://schemas.microsoft.com/office/drawing/2014/main" id="{865C13E0-F4F6-4A40-8403-C3D0652D6EF6}"/>
              </a:ext>
            </a:extLst>
          </p:cNvPr>
          <p:cNvSpPr txBox="1"/>
          <p:nvPr/>
        </p:nvSpPr>
        <p:spPr>
          <a:xfrm>
            <a:off x="6787828" y="1890876"/>
            <a:ext cx="5139597" cy="646331"/>
          </a:xfrm>
          <a:prstGeom prst="rect">
            <a:avLst/>
          </a:prstGeom>
          <a:noFill/>
        </p:spPr>
        <p:txBody>
          <a:bodyPr wrap="square">
            <a:spAutoFit/>
          </a:bodyPr>
          <a:lstStyle/>
          <a:p>
            <a:pPr marL="0" indent="0" algn="ctr">
              <a:buFont typeface="Wingdings 2" panose="05020102010507070707" pitchFamily="18" charset="2"/>
              <a:buNone/>
            </a:pPr>
            <a:r>
              <a:rPr lang="en-US" sz="3600" b="1" dirty="0">
                <a:solidFill>
                  <a:srgbClr val="00B050"/>
                </a:solidFill>
              </a:rPr>
              <a:t>study</a:t>
            </a:r>
            <a:r>
              <a:rPr lang="en-US" sz="3600" dirty="0"/>
              <a:t> - </a:t>
            </a:r>
            <a:r>
              <a:rPr lang="en-US" sz="3600" b="1" dirty="0">
                <a:solidFill>
                  <a:srgbClr val="FF0000"/>
                </a:solidFill>
              </a:rPr>
              <a:t>in</a:t>
            </a:r>
          </a:p>
        </p:txBody>
      </p:sp>
      <p:sp>
        <p:nvSpPr>
          <p:cNvPr id="10" name="TextBox 9">
            <a:extLst>
              <a:ext uri="{FF2B5EF4-FFF2-40B4-BE49-F238E27FC236}">
                <a16:creationId xmlns:a16="http://schemas.microsoft.com/office/drawing/2014/main" id="{0A337ED1-94C9-46A0-9AF4-BDCDA9CD8F0A}"/>
              </a:ext>
            </a:extLst>
          </p:cNvPr>
          <p:cNvSpPr txBox="1"/>
          <p:nvPr/>
        </p:nvSpPr>
        <p:spPr>
          <a:xfrm>
            <a:off x="6787828" y="2710930"/>
            <a:ext cx="5139597" cy="830997"/>
          </a:xfrm>
          <a:prstGeom prst="rect">
            <a:avLst/>
          </a:prstGeom>
          <a:noFill/>
        </p:spPr>
        <p:txBody>
          <a:bodyPr wrap="square">
            <a:spAutoFit/>
          </a:bodyPr>
          <a:lstStyle/>
          <a:p>
            <a:pPr marL="0" indent="0" algn="ctr">
              <a:buFont typeface="Wingdings 2" panose="05020102010507070707" pitchFamily="18" charset="2"/>
              <a:buNone/>
            </a:pPr>
            <a:r>
              <a:rPr lang="en-US" sz="2400" b="1" dirty="0"/>
              <a:t>&lt;</a:t>
            </a:r>
            <a:r>
              <a:rPr lang="en-US" sz="2400" b="1" dirty="0">
                <a:solidFill>
                  <a:srgbClr val="00B050"/>
                </a:solidFill>
              </a:rPr>
              <a:t>Edwin Hubble</a:t>
            </a:r>
            <a:r>
              <a:rPr lang="en-US" sz="2400" dirty="0"/>
              <a:t> – </a:t>
            </a:r>
            <a:r>
              <a:rPr lang="en-US" sz="2400" b="1" dirty="0">
                <a:solidFill>
                  <a:srgbClr val="FF0000"/>
                </a:solidFill>
              </a:rPr>
              <a:t>Marshfield</a:t>
            </a:r>
            <a:r>
              <a:rPr lang="en-US" sz="2400" b="1" dirty="0"/>
              <a:t>&gt;</a:t>
            </a:r>
          </a:p>
          <a:p>
            <a:pPr algn="ctr"/>
            <a:r>
              <a:rPr lang="en-US" sz="2400" b="1" dirty="0"/>
              <a:t>&lt;</a:t>
            </a:r>
            <a:r>
              <a:rPr lang="en-US" sz="2400" b="1" dirty="0">
                <a:solidFill>
                  <a:srgbClr val="00B050"/>
                </a:solidFill>
              </a:rPr>
              <a:t>Albert Einstein</a:t>
            </a:r>
            <a:r>
              <a:rPr lang="en-US" sz="2400" dirty="0"/>
              <a:t>– </a:t>
            </a:r>
            <a:r>
              <a:rPr lang="en-US" sz="2400" b="1" dirty="0">
                <a:solidFill>
                  <a:srgbClr val="FF0000"/>
                </a:solidFill>
              </a:rPr>
              <a:t>Ulm</a:t>
            </a:r>
            <a:r>
              <a:rPr lang="en-US" sz="2400" b="1" dirty="0"/>
              <a:t>&gt;</a:t>
            </a:r>
          </a:p>
        </p:txBody>
      </p:sp>
    </p:spTree>
    <p:extLst>
      <p:ext uri="{BB962C8B-B14F-4D97-AF65-F5344CB8AC3E}">
        <p14:creationId xmlns:p14="http://schemas.microsoft.com/office/powerpoint/2010/main" val="10761359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62972-3449-42D1-8185-B4BEFD52AB44}"/>
              </a:ext>
            </a:extLst>
          </p:cNvPr>
          <p:cNvSpPr>
            <a:spLocks noGrp="1"/>
          </p:cNvSpPr>
          <p:nvPr>
            <p:ph type="title"/>
          </p:nvPr>
        </p:nvSpPr>
        <p:spPr/>
        <p:txBody>
          <a:bodyPr/>
          <a:lstStyle/>
          <a:p>
            <a:r>
              <a:rPr lang="en-US" dirty="0"/>
              <a:t>Distant supervision</a:t>
            </a:r>
            <a:br>
              <a:rPr lang="en-US" dirty="0"/>
            </a:br>
            <a:r>
              <a:rPr lang="en-US" sz="2000" dirty="0"/>
              <a:t>Summary</a:t>
            </a:r>
            <a:endParaRPr lang="en-US" dirty="0"/>
          </a:p>
        </p:txBody>
      </p:sp>
      <p:sp>
        <p:nvSpPr>
          <p:cNvPr id="5" name="Content Placeholder 4">
            <a:extLst>
              <a:ext uri="{FF2B5EF4-FFF2-40B4-BE49-F238E27FC236}">
                <a16:creationId xmlns:a16="http://schemas.microsoft.com/office/drawing/2014/main" id="{1B959697-226F-4FF9-96FE-3C47F0D59E12}"/>
              </a:ext>
            </a:extLst>
          </p:cNvPr>
          <p:cNvSpPr>
            <a:spLocks noGrp="1"/>
          </p:cNvSpPr>
          <p:nvPr>
            <p:ph idx="1"/>
          </p:nvPr>
        </p:nvSpPr>
        <p:spPr>
          <a:xfrm>
            <a:off x="507300" y="1770803"/>
            <a:ext cx="11314586" cy="2841837"/>
          </a:xfrm>
        </p:spPr>
        <p:txBody>
          <a:bodyPr>
            <a:normAutofit/>
          </a:bodyPr>
          <a:lstStyle/>
          <a:p>
            <a:r>
              <a:rPr lang="es-CO" sz="3300" dirty="0" err="1"/>
              <a:t>For</a:t>
            </a:r>
            <a:r>
              <a:rPr lang="es-CO" sz="3300" dirty="0"/>
              <a:t> </a:t>
            </a:r>
            <a:r>
              <a:rPr lang="es-CO" sz="3300" dirty="0" err="1"/>
              <a:t>each</a:t>
            </a:r>
            <a:r>
              <a:rPr lang="es-CO" sz="3300" dirty="0"/>
              <a:t> </a:t>
            </a:r>
            <a:r>
              <a:rPr lang="es-CO" sz="3300" dirty="0" err="1"/>
              <a:t>relation</a:t>
            </a:r>
            <a:endParaRPr lang="es-CO" sz="3300" dirty="0"/>
          </a:p>
          <a:p>
            <a:r>
              <a:rPr lang="es-CO" sz="3300" dirty="0" err="1"/>
              <a:t>For</a:t>
            </a:r>
            <a:r>
              <a:rPr lang="es-CO" sz="3300" dirty="0"/>
              <a:t> </a:t>
            </a:r>
            <a:r>
              <a:rPr lang="es-CO" sz="3300" dirty="0" err="1"/>
              <a:t>each</a:t>
            </a:r>
            <a:r>
              <a:rPr lang="es-CO" sz="3300" dirty="0"/>
              <a:t> </a:t>
            </a:r>
            <a:r>
              <a:rPr lang="es-CO" sz="3300" dirty="0" err="1"/>
              <a:t>tuple</a:t>
            </a:r>
            <a:r>
              <a:rPr lang="es-CO" sz="3300" dirty="0"/>
              <a:t> in </a:t>
            </a:r>
            <a:r>
              <a:rPr lang="es-CO" sz="3300" dirty="0" err="1"/>
              <a:t>big</a:t>
            </a:r>
            <a:r>
              <a:rPr lang="es-CO" sz="3300" dirty="0"/>
              <a:t> </a:t>
            </a:r>
            <a:r>
              <a:rPr lang="es-CO" sz="3300" dirty="0" err="1"/>
              <a:t>database</a:t>
            </a:r>
            <a:endParaRPr lang="es-CO" sz="3300" dirty="0"/>
          </a:p>
          <a:p>
            <a:r>
              <a:rPr lang="es-CO" sz="3300" dirty="0" err="1"/>
              <a:t>Find</a:t>
            </a:r>
            <a:r>
              <a:rPr lang="es-CO" sz="3300" dirty="0"/>
              <a:t> </a:t>
            </a:r>
            <a:r>
              <a:rPr lang="es-CO" sz="3300" dirty="0" err="1"/>
              <a:t>sentences</a:t>
            </a:r>
            <a:r>
              <a:rPr lang="es-CO" sz="3300" dirty="0"/>
              <a:t> in </a:t>
            </a:r>
            <a:r>
              <a:rPr lang="es-CO" sz="3300" dirty="0" err="1"/>
              <a:t>large</a:t>
            </a:r>
            <a:r>
              <a:rPr lang="es-CO" sz="3300" dirty="0"/>
              <a:t> corpus </a:t>
            </a:r>
            <a:r>
              <a:rPr lang="es-CO" sz="3300" dirty="0" err="1"/>
              <a:t>with</a:t>
            </a:r>
            <a:r>
              <a:rPr lang="es-CO" sz="3300" dirty="0"/>
              <a:t> </a:t>
            </a:r>
            <a:r>
              <a:rPr lang="es-CO" sz="3300" dirty="0" err="1"/>
              <a:t>both</a:t>
            </a:r>
            <a:r>
              <a:rPr lang="es-CO" sz="3300" dirty="0"/>
              <a:t> entities</a:t>
            </a:r>
          </a:p>
        </p:txBody>
      </p:sp>
      <p:sp>
        <p:nvSpPr>
          <p:cNvPr id="9" name="TextBox 8">
            <a:extLst>
              <a:ext uri="{FF2B5EF4-FFF2-40B4-BE49-F238E27FC236}">
                <a16:creationId xmlns:a16="http://schemas.microsoft.com/office/drawing/2014/main" id="{865C13E0-F4F6-4A40-8403-C3D0652D6EF6}"/>
              </a:ext>
            </a:extLst>
          </p:cNvPr>
          <p:cNvSpPr txBox="1"/>
          <p:nvPr/>
        </p:nvSpPr>
        <p:spPr>
          <a:xfrm>
            <a:off x="6787828" y="1890876"/>
            <a:ext cx="5139597" cy="646331"/>
          </a:xfrm>
          <a:prstGeom prst="rect">
            <a:avLst/>
          </a:prstGeom>
          <a:noFill/>
        </p:spPr>
        <p:txBody>
          <a:bodyPr wrap="square">
            <a:spAutoFit/>
          </a:bodyPr>
          <a:lstStyle/>
          <a:p>
            <a:pPr marL="0" indent="0" algn="ctr">
              <a:buFont typeface="Wingdings 2" panose="05020102010507070707" pitchFamily="18" charset="2"/>
              <a:buNone/>
            </a:pPr>
            <a:r>
              <a:rPr lang="en-US" sz="3600" b="1" dirty="0">
                <a:solidFill>
                  <a:srgbClr val="00B050"/>
                </a:solidFill>
              </a:rPr>
              <a:t>born</a:t>
            </a:r>
            <a:r>
              <a:rPr lang="en-US" sz="3600" dirty="0"/>
              <a:t> - </a:t>
            </a:r>
            <a:r>
              <a:rPr lang="en-US" sz="3600" b="1" dirty="0">
                <a:solidFill>
                  <a:srgbClr val="FF0000"/>
                </a:solidFill>
              </a:rPr>
              <a:t>in</a:t>
            </a:r>
          </a:p>
        </p:txBody>
      </p:sp>
      <p:sp>
        <p:nvSpPr>
          <p:cNvPr id="10" name="TextBox 9">
            <a:extLst>
              <a:ext uri="{FF2B5EF4-FFF2-40B4-BE49-F238E27FC236}">
                <a16:creationId xmlns:a16="http://schemas.microsoft.com/office/drawing/2014/main" id="{0A337ED1-94C9-46A0-9AF4-BDCDA9CD8F0A}"/>
              </a:ext>
            </a:extLst>
          </p:cNvPr>
          <p:cNvSpPr txBox="1"/>
          <p:nvPr/>
        </p:nvSpPr>
        <p:spPr>
          <a:xfrm>
            <a:off x="6787828" y="2710930"/>
            <a:ext cx="5139597" cy="830997"/>
          </a:xfrm>
          <a:prstGeom prst="rect">
            <a:avLst/>
          </a:prstGeom>
          <a:noFill/>
        </p:spPr>
        <p:txBody>
          <a:bodyPr wrap="square">
            <a:spAutoFit/>
          </a:bodyPr>
          <a:lstStyle/>
          <a:p>
            <a:pPr marL="0" indent="0" algn="ctr">
              <a:buFont typeface="Wingdings 2" panose="05020102010507070707" pitchFamily="18" charset="2"/>
              <a:buNone/>
            </a:pPr>
            <a:r>
              <a:rPr lang="en-US" sz="2400" b="1" dirty="0"/>
              <a:t>&lt;</a:t>
            </a:r>
            <a:r>
              <a:rPr lang="en-US" sz="2400" b="1" dirty="0">
                <a:solidFill>
                  <a:srgbClr val="00B050"/>
                </a:solidFill>
              </a:rPr>
              <a:t>Edwin Hubble</a:t>
            </a:r>
            <a:r>
              <a:rPr lang="en-US" sz="2400" dirty="0"/>
              <a:t> – </a:t>
            </a:r>
            <a:r>
              <a:rPr lang="en-US" sz="2400" b="1" dirty="0">
                <a:solidFill>
                  <a:srgbClr val="FF0000"/>
                </a:solidFill>
              </a:rPr>
              <a:t>Marshfield</a:t>
            </a:r>
            <a:r>
              <a:rPr lang="en-US" sz="2400" b="1" dirty="0"/>
              <a:t>&gt;</a:t>
            </a:r>
          </a:p>
          <a:p>
            <a:pPr algn="ctr"/>
            <a:r>
              <a:rPr lang="en-US" sz="2400" b="1" dirty="0"/>
              <a:t>&lt;</a:t>
            </a:r>
            <a:r>
              <a:rPr lang="en-US" sz="2400" b="1" dirty="0">
                <a:solidFill>
                  <a:srgbClr val="00B050"/>
                </a:solidFill>
              </a:rPr>
              <a:t>Albert Einstein</a:t>
            </a:r>
            <a:r>
              <a:rPr lang="en-US" sz="2400" dirty="0"/>
              <a:t>– </a:t>
            </a:r>
            <a:r>
              <a:rPr lang="en-US" sz="2400" b="1" dirty="0">
                <a:solidFill>
                  <a:srgbClr val="FF0000"/>
                </a:solidFill>
              </a:rPr>
              <a:t>Ulm</a:t>
            </a:r>
            <a:r>
              <a:rPr lang="en-US" sz="2400" b="1" dirty="0"/>
              <a:t>&gt;</a:t>
            </a:r>
          </a:p>
        </p:txBody>
      </p:sp>
      <p:sp>
        <p:nvSpPr>
          <p:cNvPr id="6" name="TextBox 5">
            <a:extLst>
              <a:ext uri="{FF2B5EF4-FFF2-40B4-BE49-F238E27FC236}">
                <a16:creationId xmlns:a16="http://schemas.microsoft.com/office/drawing/2014/main" id="{47AB7397-501E-4A61-9EA7-DECD468AB172}"/>
              </a:ext>
            </a:extLst>
          </p:cNvPr>
          <p:cNvSpPr txBox="1"/>
          <p:nvPr/>
        </p:nvSpPr>
        <p:spPr>
          <a:xfrm>
            <a:off x="6217921" y="4197141"/>
            <a:ext cx="5709504" cy="830997"/>
          </a:xfrm>
          <a:prstGeom prst="rect">
            <a:avLst/>
          </a:prstGeom>
          <a:noFill/>
        </p:spPr>
        <p:txBody>
          <a:bodyPr wrap="square">
            <a:spAutoFit/>
          </a:bodyPr>
          <a:lstStyle/>
          <a:p>
            <a:pPr marL="0" indent="0" algn="ctr">
              <a:buFont typeface="Wingdings 2" panose="05020102010507070707" pitchFamily="18" charset="2"/>
              <a:buNone/>
            </a:pPr>
            <a:r>
              <a:rPr lang="en-US" sz="2400" b="1" dirty="0">
                <a:solidFill>
                  <a:srgbClr val="00B050"/>
                </a:solidFill>
              </a:rPr>
              <a:t>Edwin Hubble</a:t>
            </a:r>
            <a:r>
              <a:rPr lang="en-US" sz="2400" dirty="0"/>
              <a:t> was born in </a:t>
            </a:r>
            <a:r>
              <a:rPr lang="en-US" sz="2400" b="1" dirty="0">
                <a:solidFill>
                  <a:srgbClr val="FF0000"/>
                </a:solidFill>
              </a:rPr>
              <a:t>Marshfield</a:t>
            </a:r>
            <a:endParaRPr lang="en-US" sz="2400" b="1" dirty="0"/>
          </a:p>
          <a:p>
            <a:pPr algn="ctr"/>
            <a:r>
              <a:rPr lang="en-US" sz="2400" b="1" dirty="0">
                <a:solidFill>
                  <a:srgbClr val="00B050"/>
                </a:solidFill>
              </a:rPr>
              <a:t>Einstein</a:t>
            </a:r>
            <a:r>
              <a:rPr lang="en-US" sz="2400" dirty="0"/>
              <a:t>, born (1879), </a:t>
            </a:r>
            <a:r>
              <a:rPr lang="en-US" sz="2400" b="1" dirty="0">
                <a:solidFill>
                  <a:srgbClr val="FF0000"/>
                </a:solidFill>
              </a:rPr>
              <a:t>Ulm</a:t>
            </a:r>
            <a:endParaRPr lang="en-US" sz="2400" b="1" dirty="0"/>
          </a:p>
        </p:txBody>
      </p:sp>
    </p:spTree>
    <p:extLst>
      <p:ext uri="{BB962C8B-B14F-4D97-AF65-F5344CB8AC3E}">
        <p14:creationId xmlns:p14="http://schemas.microsoft.com/office/powerpoint/2010/main" val="27339530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62972-3449-42D1-8185-B4BEFD52AB44}"/>
              </a:ext>
            </a:extLst>
          </p:cNvPr>
          <p:cNvSpPr>
            <a:spLocks noGrp="1"/>
          </p:cNvSpPr>
          <p:nvPr>
            <p:ph type="title"/>
          </p:nvPr>
        </p:nvSpPr>
        <p:spPr/>
        <p:txBody>
          <a:bodyPr/>
          <a:lstStyle/>
          <a:p>
            <a:r>
              <a:rPr lang="en-US" dirty="0"/>
              <a:t>Distant supervision</a:t>
            </a:r>
            <a:br>
              <a:rPr lang="en-US" dirty="0"/>
            </a:br>
            <a:r>
              <a:rPr lang="en-US" sz="2000" dirty="0"/>
              <a:t>Summary</a:t>
            </a:r>
            <a:endParaRPr lang="en-US" dirty="0"/>
          </a:p>
        </p:txBody>
      </p:sp>
      <p:sp>
        <p:nvSpPr>
          <p:cNvPr id="5" name="Content Placeholder 4">
            <a:extLst>
              <a:ext uri="{FF2B5EF4-FFF2-40B4-BE49-F238E27FC236}">
                <a16:creationId xmlns:a16="http://schemas.microsoft.com/office/drawing/2014/main" id="{1B959697-226F-4FF9-96FE-3C47F0D59E12}"/>
              </a:ext>
            </a:extLst>
          </p:cNvPr>
          <p:cNvSpPr>
            <a:spLocks noGrp="1"/>
          </p:cNvSpPr>
          <p:nvPr>
            <p:ph idx="1"/>
          </p:nvPr>
        </p:nvSpPr>
        <p:spPr>
          <a:xfrm>
            <a:off x="507300" y="1770803"/>
            <a:ext cx="11314586" cy="3908637"/>
          </a:xfrm>
        </p:spPr>
        <p:txBody>
          <a:bodyPr>
            <a:normAutofit/>
          </a:bodyPr>
          <a:lstStyle/>
          <a:p>
            <a:r>
              <a:rPr lang="es-CO" sz="3300" dirty="0" err="1"/>
              <a:t>For</a:t>
            </a:r>
            <a:r>
              <a:rPr lang="es-CO" sz="3300" dirty="0"/>
              <a:t> </a:t>
            </a:r>
            <a:r>
              <a:rPr lang="es-CO" sz="3300" dirty="0" err="1"/>
              <a:t>each</a:t>
            </a:r>
            <a:r>
              <a:rPr lang="es-CO" sz="3300" dirty="0"/>
              <a:t> </a:t>
            </a:r>
            <a:r>
              <a:rPr lang="es-CO" sz="3300" dirty="0" err="1"/>
              <a:t>relation</a:t>
            </a:r>
            <a:endParaRPr lang="es-CO" sz="3300" dirty="0"/>
          </a:p>
          <a:p>
            <a:r>
              <a:rPr lang="es-CO" sz="3300" dirty="0" err="1"/>
              <a:t>For</a:t>
            </a:r>
            <a:r>
              <a:rPr lang="es-CO" sz="3300" dirty="0"/>
              <a:t> </a:t>
            </a:r>
            <a:r>
              <a:rPr lang="es-CO" sz="3300" dirty="0" err="1"/>
              <a:t>each</a:t>
            </a:r>
            <a:r>
              <a:rPr lang="es-CO" sz="3300" dirty="0"/>
              <a:t> </a:t>
            </a:r>
            <a:r>
              <a:rPr lang="es-CO" sz="3300" dirty="0" err="1"/>
              <a:t>tuple</a:t>
            </a:r>
            <a:r>
              <a:rPr lang="es-CO" sz="3300" dirty="0"/>
              <a:t> in </a:t>
            </a:r>
            <a:r>
              <a:rPr lang="es-CO" sz="3300" dirty="0" err="1"/>
              <a:t>big</a:t>
            </a:r>
            <a:r>
              <a:rPr lang="es-CO" sz="3300" dirty="0"/>
              <a:t> </a:t>
            </a:r>
            <a:r>
              <a:rPr lang="es-CO" sz="3300" dirty="0" err="1"/>
              <a:t>database</a:t>
            </a:r>
            <a:endParaRPr lang="es-CO" sz="3300" dirty="0"/>
          </a:p>
          <a:p>
            <a:r>
              <a:rPr lang="es-CO" sz="3300" dirty="0" err="1"/>
              <a:t>Find</a:t>
            </a:r>
            <a:r>
              <a:rPr lang="es-CO" sz="3300" dirty="0"/>
              <a:t> </a:t>
            </a:r>
            <a:r>
              <a:rPr lang="es-CO" sz="3300" dirty="0" err="1"/>
              <a:t>sentences</a:t>
            </a:r>
            <a:r>
              <a:rPr lang="es-CO" sz="3300" dirty="0"/>
              <a:t> in </a:t>
            </a:r>
            <a:r>
              <a:rPr lang="es-CO" sz="3300" dirty="0" err="1"/>
              <a:t>large</a:t>
            </a:r>
            <a:r>
              <a:rPr lang="es-CO" sz="3300" dirty="0"/>
              <a:t> corpus </a:t>
            </a:r>
            <a:r>
              <a:rPr lang="es-CO" sz="3300" dirty="0" err="1"/>
              <a:t>with</a:t>
            </a:r>
            <a:r>
              <a:rPr lang="es-CO" sz="3300" dirty="0"/>
              <a:t> </a:t>
            </a:r>
            <a:r>
              <a:rPr lang="es-CO" sz="3300" dirty="0" err="1"/>
              <a:t>both</a:t>
            </a:r>
            <a:r>
              <a:rPr lang="es-CO" sz="3300" dirty="0"/>
              <a:t> entities</a:t>
            </a:r>
          </a:p>
          <a:p>
            <a:endParaRPr lang="es-CO" sz="3300" dirty="0"/>
          </a:p>
          <a:p>
            <a:r>
              <a:rPr lang="es-CO" sz="3300" dirty="0" err="1"/>
              <a:t>Extract</a:t>
            </a:r>
            <a:r>
              <a:rPr lang="es-CO" sz="3300" dirty="0"/>
              <a:t> </a:t>
            </a:r>
            <a:r>
              <a:rPr lang="es-CO" sz="3300" dirty="0" err="1"/>
              <a:t>frequent</a:t>
            </a:r>
            <a:r>
              <a:rPr lang="es-CO" sz="3300" dirty="0"/>
              <a:t> </a:t>
            </a:r>
            <a:r>
              <a:rPr lang="es-CO" sz="3300" dirty="0" err="1"/>
              <a:t>features</a:t>
            </a:r>
            <a:endParaRPr lang="es-CO" sz="3300" dirty="0"/>
          </a:p>
        </p:txBody>
      </p:sp>
      <p:sp>
        <p:nvSpPr>
          <p:cNvPr id="9" name="TextBox 8">
            <a:extLst>
              <a:ext uri="{FF2B5EF4-FFF2-40B4-BE49-F238E27FC236}">
                <a16:creationId xmlns:a16="http://schemas.microsoft.com/office/drawing/2014/main" id="{865C13E0-F4F6-4A40-8403-C3D0652D6EF6}"/>
              </a:ext>
            </a:extLst>
          </p:cNvPr>
          <p:cNvSpPr txBox="1"/>
          <p:nvPr/>
        </p:nvSpPr>
        <p:spPr>
          <a:xfrm>
            <a:off x="6787828" y="1890876"/>
            <a:ext cx="5139597" cy="646331"/>
          </a:xfrm>
          <a:prstGeom prst="rect">
            <a:avLst/>
          </a:prstGeom>
          <a:noFill/>
        </p:spPr>
        <p:txBody>
          <a:bodyPr wrap="square">
            <a:spAutoFit/>
          </a:bodyPr>
          <a:lstStyle/>
          <a:p>
            <a:pPr marL="0" indent="0" algn="ctr">
              <a:buFont typeface="Wingdings 2" panose="05020102010507070707" pitchFamily="18" charset="2"/>
              <a:buNone/>
            </a:pPr>
            <a:r>
              <a:rPr lang="en-US" sz="3600" b="1" dirty="0">
                <a:solidFill>
                  <a:srgbClr val="00B050"/>
                </a:solidFill>
              </a:rPr>
              <a:t>born</a:t>
            </a:r>
            <a:r>
              <a:rPr lang="en-US" sz="3600" dirty="0"/>
              <a:t> - </a:t>
            </a:r>
            <a:r>
              <a:rPr lang="en-US" sz="3600" b="1" dirty="0">
                <a:solidFill>
                  <a:srgbClr val="FF0000"/>
                </a:solidFill>
              </a:rPr>
              <a:t>in</a:t>
            </a:r>
          </a:p>
        </p:txBody>
      </p:sp>
      <p:sp>
        <p:nvSpPr>
          <p:cNvPr id="10" name="TextBox 9">
            <a:extLst>
              <a:ext uri="{FF2B5EF4-FFF2-40B4-BE49-F238E27FC236}">
                <a16:creationId xmlns:a16="http://schemas.microsoft.com/office/drawing/2014/main" id="{0A337ED1-94C9-46A0-9AF4-BDCDA9CD8F0A}"/>
              </a:ext>
            </a:extLst>
          </p:cNvPr>
          <p:cNvSpPr txBox="1"/>
          <p:nvPr/>
        </p:nvSpPr>
        <p:spPr>
          <a:xfrm>
            <a:off x="6787828" y="2710930"/>
            <a:ext cx="5139597" cy="830997"/>
          </a:xfrm>
          <a:prstGeom prst="rect">
            <a:avLst/>
          </a:prstGeom>
          <a:noFill/>
        </p:spPr>
        <p:txBody>
          <a:bodyPr wrap="square">
            <a:spAutoFit/>
          </a:bodyPr>
          <a:lstStyle/>
          <a:p>
            <a:pPr marL="0" indent="0" algn="ctr">
              <a:buFont typeface="Wingdings 2" panose="05020102010507070707" pitchFamily="18" charset="2"/>
              <a:buNone/>
            </a:pPr>
            <a:r>
              <a:rPr lang="en-US" sz="2400" b="1" dirty="0"/>
              <a:t>&lt;</a:t>
            </a:r>
            <a:r>
              <a:rPr lang="en-US" sz="2400" b="1" dirty="0">
                <a:solidFill>
                  <a:srgbClr val="00B050"/>
                </a:solidFill>
              </a:rPr>
              <a:t>Edwin Hubble</a:t>
            </a:r>
            <a:r>
              <a:rPr lang="en-US" sz="2400" dirty="0"/>
              <a:t> – </a:t>
            </a:r>
            <a:r>
              <a:rPr lang="en-US" sz="2400" b="1" dirty="0">
                <a:solidFill>
                  <a:srgbClr val="FF0000"/>
                </a:solidFill>
              </a:rPr>
              <a:t>Marshfield</a:t>
            </a:r>
            <a:r>
              <a:rPr lang="en-US" sz="2400" b="1" dirty="0"/>
              <a:t>&gt;</a:t>
            </a:r>
          </a:p>
          <a:p>
            <a:pPr algn="ctr"/>
            <a:r>
              <a:rPr lang="en-US" sz="2400" b="1" dirty="0"/>
              <a:t>&lt;</a:t>
            </a:r>
            <a:r>
              <a:rPr lang="en-US" sz="2400" b="1" dirty="0">
                <a:solidFill>
                  <a:srgbClr val="00B050"/>
                </a:solidFill>
              </a:rPr>
              <a:t>Albert Einstein</a:t>
            </a:r>
            <a:r>
              <a:rPr lang="en-US" sz="2400" dirty="0"/>
              <a:t>– </a:t>
            </a:r>
            <a:r>
              <a:rPr lang="en-US" sz="2400" b="1" dirty="0">
                <a:solidFill>
                  <a:srgbClr val="FF0000"/>
                </a:solidFill>
              </a:rPr>
              <a:t>Ulm</a:t>
            </a:r>
            <a:r>
              <a:rPr lang="en-US" sz="2400" b="1" dirty="0"/>
              <a:t>&gt;</a:t>
            </a:r>
          </a:p>
        </p:txBody>
      </p:sp>
      <p:sp>
        <p:nvSpPr>
          <p:cNvPr id="6" name="TextBox 5">
            <a:extLst>
              <a:ext uri="{FF2B5EF4-FFF2-40B4-BE49-F238E27FC236}">
                <a16:creationId xmlns:a16="http://schemas.microsoft.com/office/drawing/2014/main" id="{47AB7397-501E-4A61-9EA7-DECD468AB172}"/>
              </a:ext>
            </a:extLst>
          </p:cNvPr>
          <p:cNvSpPr txBox="1"/>
          <p:nvPr/>
        </p:nvSpPr>
        <p:spPr>
          <a:xfrm>
            <a:off x="6217921" y="4197141"/>
            <a:ext cx="5709504" cy="830997"/>
          </a:xfrm>
          <a:prstGeom prst="rect">
            <a:avLst/>
          </a:prstGeom>
          <a:noFill/>
        </p:spPr>
        <p:txBody>
          <a:bodyPr wrap="square">
            <a:spAutoFit/>
          </a:bodyPr>
          <a:lstStyle/>
          <a:p>
            <a:pPr marL="0" indent="0" algn="ctr">
              <a:buFont typeface="Wingdings 2" panose="05020102010507070707" pitchFamily="18" charset="2"/>
              <a:buNone/>
            </a:pPr>
            <a:r>
              <a:rPr lang="en-US" sz="2400" b="1" dirty="0">
                <a:solidFill>
                  <a:srgbClr val="00B050"/>
                </a:solidFill>
              </a:rPr>
              <a:t>Edwin Hubble</a:t>
            </a:r>
            <a:r>
              <a:rPr lang="en-US" sz="2400" dirty="0"/>
              <a:t> was born in </a:t>
            </a:r>
            <a:r>
              <a:rPr lang="en-US" sz="2400" b="1" dirty="0">
                <a:solidFill>
                  <a:srgbClr val="FF0000"/>
                </a:solidFill>
              </a:rPr>
              <a:t>Marshfield</a:t>
            </a:r>
            <a:endParaRPr lang="en-US" sz="2400" b="1" dirty="0"/>
          </a:p>
          <a:p>
            <a:pPr algn="ctr"/>
            <a:r>
              <a:rPr lang="en-US" sz="2400" b="1" dirty="0">
                <a:solidFill>
                  <a:srgbClr val="00B050"/>
                </a:solidFill>
              </a:rPr>
              <a:t>Einstein</a:t>
            </a:r>
            <a:r>
              <a:rPr lang="en-US" sz="2400" dirty="0"/>
              <a:t>, born (1879), </a:t>
            </a:r>
            <a:r>
              <a:rPr lang="en-US" sz="2400" b="1" dirty="0">
                <a:solidFill>
                  <a:srgbClr val="FF0000"/>
                </a:solidFill>
              </a:rPr>
              <a:t>Ulm</a:t>
            </a:r>
            <a:endParaRPr lang="en-US" sz="2400" b="1" dirty="0"/>
          </a:p>
        </p:txBody>
      </p:sp>
      <p:sp>
        <p:nvSpPr>
          <p:cNvPr id="7" name="TextBox 6">
            <a:extLst>
              <a:ext uri="{FF2B5EF4-FFF2-40B4-BE49-F238E27FC236}">
                <a16:creationId xmlns:a16="http://schemas.microsoft.com/office/drawing/2014/main" id="{5C23BC8A-D546-475F-915E-B078AECD3904}"/>
              </a:ext>
            </a:extLst>
          </p:cNvPr>
          <p:cNvSpPr txBox="1"/>
          <p:nvPr/>
        </p:nvSpPr>
        <p:spPr>
          <a:xfrm>
            <a:off x="6217921" y="5484398"/>
            <a:ext cx="5709504" cy="830997"/>
          </a:xfrm>
          <a:prstGeom prst="rect">
            <a:avLst/>
          </a:prstGeom>
          <a:noFill/>
        </p:spPr>
        <p:txBody>
          <a:bodyPr wrap="square">
            <a:spAutoFit/>
          </a:bodyPr>
          <a:lstStyle/>
          <a:p>
            <a:pPr marL="0" indent="0" algn="ctr">
              <a:buFont typeface="Wingdings 2" panose="05020102010507070707" pitchFamily="18" charset="2"/>
              <a:buNone/>
            </a:pPr>
            <a:r>
              <a:rPr lang="en-US" sz="2400" b="1" dirty="0">
                <a:solidFill>
                  <a:srgbClr val="00B050"/>
                </a:solidFill>
              </a:rPr>
              <a:t>PER</a:t>
            </a:r>
            <a:r>
              <a:rPr lang="en-US" sz="2400" dirty="0"/>
              <a:t> was born in </a:t>
            </a:r>
            <a:r>
              <a:rPr lang="en-US" sz="2400" b="1" dirty="0">
                <a:solidFill>
                  <a:srgbClr val="FF0000"/>
                </a:solidFill>
              </a:rPr>
              <a:t>LOC</a:t>
            </a:r>
            <a:endParaRPr lang="en-US" sz="2400" b="1" dirty="0"/>
          </a:p>
          <a:p>
            <a:pPr algn="ctr"/>
            <a:r>
              <a:rPr lang="en-US" sz="2400" b="1" dirty="0">
                <a:solidFill>
                  <a:srgbClr val="00B050"/>
                </a:solidFill>
              </a:rPr>
              <a:t>PER</a:t>
            </a:r>
            <a:r>
              <a:rPr lang="en-US" sz="2400" dirty="0"/>
              <a:t>, born (1879), </a:t>
            </a:r>
            <a:r>
              <a:rPr lang="en-US" sz="2400" b="1" dirty="0">
                <a:solidFill>
                  <a:srgbClr val="FF0000"/>
                </a:solidFill>
              </a:rPr>
              <a:t>LOC</a:t>
            </a:r>
            <a:endParaRPr lang="en-US" sz="2400" b="1" dirty="0"/>
          </a:p>
        </p:txBody>
      </p:sp>
    </p:spTree>
    <p:extLst>
      <p:ext uri="{BB962C8B-B14F-4D97-AF65-F5344CB8AC3E}">
        <p14:creationId xmlns:p14="http://schemas.microsoft.com/office/powerpoint/2010/main" val="14044439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D9789C-7AE6-434B-A6CA-3A7C5EB8411A}"/>
              </a:ext>
            </a:extLst>
          </p:cNvPr>
          <p:cNvSpPr>
            <a:spLocks noGrp="1"/>
          </p:cNvSpPr>
          <p:nvPr>
            <p:ph type="title"/>
          </p:nvPr>
        </p:nvSpPr>
        <p:spPr>
          <a:xfrm>
            <a:off x="581192" y="702156"/>
            <a:ext cx="11029616" cy="837395"/>
          </a:xfrm>
        </p:spPr>
        <p:txBody>
          <a:bodyPr>
            <a:normAutofit/>
          </a:bodyPr>
          <a:lstStyle/>
          <a:p>
            <a:r>
              <a:rPr lang="en-US" dirty="0"/>
              <a:t>DISTANT SUPERVISION</a:t>
            </a:r>
            <a:br>
              <a:rPr lang="en-US" dirty="0"/>
            </a:br>
            <a:r>
              <a:rPr lang="en-US" sz="1800" dirty="0" err="1"/>
              <a:t>sUMMARY</a:t>
            </a:r>
            <a:endParaRPr lang="es-CO" dirty="0"/>
          </a:p>
        </p:txBody>
      </p:sp>
      <p:pic>
        <p:nvPicPr>
          <p:cNvPr id="22" name="Graphic 21" descr="Database outline">
            <a:extLst>
              <a:ext uri="{FF2B5EF4-FFF2-40B4-BE49-F238E27FC236}">
                <a16:creationId xmlns:a16="http://schemas.microsoft.com/office/drawing/2014/main" id="{7203F5C4-A943-4C43-9A93-9B366C9D9EB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59840" y="1765557"/>
            <a:ext cx="1518920" cy="1518920"/>
          </a:xfrm>
          <a:prstGeom prst="rect">
            <a:avLst/>
          </a:prstGeom>
        </p:spPr>
      </p:pic>
      <p:sp>
        <p:nvSpPr>
          <p:cNvPr id="23" name="Oval 22">
            <a:extLst>
              <a:ext uri="{FF2B5EF4-FFF2-40B4-BE49-F238E27FC236}">
                <a16:creationId xmlns:a16="http://schemas.microsoft.com/office/drawing/2014/main" id="{EF2162B8-C21B-4A6A-BA76-B65DAF0320BB}"/>
              </a:ext>
            </a:extLst>
          </p:cNvPr>
          <p:cNvSpPr/>
          <p:nvPr/>
        </p:nvSpPr>
        <p:spPr>
          <a:xfrm>
            <a:off x="1412240" y="4713124"/>
            <a:ext cx="1442720" cy="144272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6" name="Oval 25">
            <a:extLst>
              <a:ext uri="{FF2B5EF4-FFF2-40B4-BE49-F238E27FC236}">
                <a16:creationId xmlns:a16="http://schemas.microsoft.com/office/drawing/2014/main" id="{6987B5AA-DEEB-43FA-8EC7-106FF4AEE02D}"/>
              </a:ext>
            </a:extLst>
          </p:cNvPr>
          <p:cNvSpPr/>
          <p:nvPr/>
        </p:nvSpPr>
        <p:spPr>
          <a:xfrm>
            <a:off x="5374640" y="2989381"/>
            <a:ext cx="1442720" cy="144272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7" name="Oval 26">
            <a:extLst>
              <a:ext uri="{FF2B5EF4-FFF2-40B4-BE49-F238E27FC236}">
                <a16:creationId xmlns:a16="http://schemas.microsoft.com/office/drawing/2014/main" id="{A6676EA9-12B6-4EEA-91C1-29A8D70CFEAE}"/>
              </a:ext>
            </a:extLst>
          </p:cNvPr>
          <p:cNvSpPr/>
          <p:nvPr/>
        </p:nvSpPr>
        <p:spPr>
          <a:xfrm>
            <a:off x="8676639" y="2518339"/>
            <a:ext cx="2384803" cy="238480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cxnSp>
        <p:nvCxnSpPr>
          <p:cNvPr id="28" name="Connector: Curved 27">
            <a:extLst>
              <a:ext uri="{FF2B5EF4-FFF2-40B4-BE49-F238E27FC236}">
                <a16:creationId xmlns:a16="http://schemas.microsoft.com/office/drawing/2014/main" id="{5D29C27D-CAC0-40F3-B5B2-A7581063BFE4}"/>
              </a:ext>
            </a:extLst>
          </p:cNvPr>
          <p:cNvCxnSpPr>
            <a:cxnSpLocks/>
            <a:stCxn id="23" idx="6"/>
            <a:endCxn id="26" idx="4"/>
          </p:cNvCxnSpPr>
          <p:nvPr/>
        </p:nvCxnSpPr>
        <p:spPr>
          <a:xfrm flipV="1">
            <a:off x="2854960" y="4432101"/>
            <a:ext cx="3241040" cy="1002383"/>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Connector: Curved 30">
            <a:extLst>
              <a:ext uri="{FF2B5EF4-FFF2-40B4-BE49-F238E27FC236}">
                <a16:creationId xmlns:a16="http://schemas.microsoft.com/office/drawing/2014/main" id="{03F6EAF4-DA6A-4F8A-9BBD-8627E4CA5EB9}"/>
              </a:ext>
            </a:extLst>
          </p:cNvPr>
          <p:cNvCxnSpPr>
            <a:stCxn id="22" idx="3"/>
            <a:endCxn id="26" idx="0"/>
          </p:cNvCxnSpPr>
          <p:nvPr/>
        </p:nvCxnSpPr>
        <p:spPr>
          <a:xfrm>
            <a:off x="2778760" y="2525017"/>
            <a:ext cx="3317240" cy="464364"/>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E13B9EF2-7224-41FC-A75F-79B9953CFAEF}"/>
              </a:ext>
            </a:extLst>
          </p:cNvPr>
          <p:cNvCxnSpPr>
            <a:stCxn id="26" idx="6"/>
            <a:endCxn id="27" idx="2"/>
          </p:cNvCxnSpPr>
          <p:nvPr/>
        </p:nvCxnSpPr>
        <p:spPr>
          <a:xfrm>
            <a:off x="6817360" y="3710741"/>
            <a:ext cx="185927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8820D278-7B0D-42E2-BCA0-6A4AB67C2F5A}"/>
              </a:ext>
            </a:extLst>
          </p:cNvPr>
          <p:cNvSpPr txBox="1"/>
          <p:nvPr/>
        </p:nvSpPr>
        <p:spPr>
          <a:xfrm>
            <a:off x="7205945" y="3396237"/>
            <a:ext cx="1054135" cy="369332"/>
          </a:xfrm>
          <a:prstGeom prst="rect">
            <a:avLst/>
          </a:prstGeom>
          <a:noFill/>
        </p:spPr>
        <p:txBody>
          <a:bodyPr wrap="none" rtlCol="0">
            <a:spAutoFit/>
          </a:bodyPr>
          <a:lstStyle/>
          <a:p>
            <a:r>
              <a:rPr lang="en-US" dirty="0"/>
              <a:t>annotate</a:t>
            </a:r>
            <a:endParaRPr lang="es-CO" dirty="0"/>
          </a:p>
        </p:txBody>
      </p:sp>
      <p:sp>
        <p:nvSpPr>
          <p:cNvPr id="36" name="TextBox 35">
            <a:extLst>
              <a:ext uri="{FF2B5EF4-FFF2-40B4-BE49-F238E27FC236}">
                <a16:creationId xmlns:a16="http://schemas.microsoft.com/office/drawing/2014/main" id="{84880E54-CF55-4C68-BA69-CFC8C9AEBBCC}"/>
              </a:ext>
            </a:extLst>
          </p:cNvPr>
          <p:cNvSpPr txBox="1"/>
          <p:nvPr/>
        </p:nvSpPr>
        <p:spPr>
          <a:xfrm rot="20730220">
            <a:off x="4333872" y="4890868"/>
            <a:ext cx="630301" cy="369332"/>
          </a:xfrm>
          <a:prstGeom prst="rect">
            <a:avLst/>
          </a:prstGeom>
          <a:noFill/>
        </p:spPr>
        <p:txBody>
          <a:bodyPr wrap="none" rtlCol="0">
            <a:spAutoFit/>
          </a:bodyPr>
          <a:lstStyle/>
          <a:p>
            <a:r>
              <a:rPr lang="en-US" dirty="0"/>
              <a:t>train</a:t>
            </a:r>
            <a:endParaRPr lang="es-CO" dirty="0"/>
          </a:p>
        </p:txBody>
      </p:sp>
      <p:sp>
        <p:nvSpPr>
          <p:cNvPr id="37" name="TextBox 36">
            <a:extLst>
              <a:ext uri="{FF2B5EF4-FFF2-40B4-BE49-F238E27FC236}">
                <a16:creationId xmlns:a16="http://schemas.microsoft.com/office/drawing/2014/main" id="{E0700269-D89E-431F-9A76-9C353DEE1DEF}"/>
              </a:ext>
            </a:extLst>
          </p:cNvPr>
          <p:cNvSpPr txBox="1"/>
          <p:nvPr/>
        </p:nvSpPr>
        <p:spPr>
          <a:xfrm rot="316073">
            <a:off x="4322889" y="2303548"/>
            <a:ext cx="630301" cy="369332"/>
          </a:xfrm>
          <a:prstGeom prst="rect">
            <a:avLst/>
          </a:prstGeom>
          <a:noFill/>
        </p:spPr>
        <p:txBody>
          <a:bodyPr wrap="none" rtlCol="0">
            <a:spAutoFit/>
          </a:bodyPr>
          <a:lstStyle/>
          <a:p>
            <a:r>
              <a:rPr lang="en-US" dirty="0"/>
              <a:t>train</a:t>
            </a:r>
            <a:endParaRPr lang="es-CO" dirty="0"/>
          </a:p>
        </p:txBody>
      </p:sp>
      <p:sp>
        <p:nvSpPr>
          <p:cNvPr id="42" name="TextBox 41">
            <a:extLst>
              <a:ext uri="{FF2B5EF4-FFF2-40B4-BE49-F238E27FC236}">
                <a16:creationId xmlns:a16="http://schemas.microsoft.com/office/drawing/2014/main" id="{E2DEFBB9-8F13-4CFA-A48D-C848BD54132B}"/>
              </a:ext>
            </a:extLst>
          </p:cNvPr>
          <p:cNvSpPr txBox="1"/>
          <p:nvPr/>
        </p:nvSpPr>
        <p:spPr>
          <a:xfrm>
            <a:off x="1259840" y="6252201"/>
            <a:ext cx="1938055" cy="369332"/>
          </a:xfrm>
          <a:prstGeom prst="rect">
            <a:avLst/>
          </a:prstGeom>
          <a:noFill/>
        </p:spPr>
        <p:txBody>
          <a:bodyPr wrap="square">
            <a:spAutoFit/>
          </a:bodyPr>
          <a:lstStyle/>
          <a:p>
            <a:r>
              <a:rPr lang="en-US" dirty="0"/>
              <a:t>unannotated data </a:t>
            </a:r>
            <a:endParaRPr lang="es-CO" dirty="0"/>
          </a:p>
        </p:txBody>
      </p:sp>
      <p:sp>
        <p:nvSpPr>
          <p:cNvPr id="43" name="TextBox 42">
            <a:extLst>
              <a:ext uri="{FF2B5EF4-FFF2-40B4-BE49-F238E27FC236}">
                <a16:creationId xmlns:a16="http://schemas.microsoft.com/office/drawing/2014/main" id="{8B72596C-DC92-4AC9-B793-B5373A7AF207}"/>
              </a:ext>
            </a:extLst>
          </p:cNvPr>
          <p:cNvSpPr txBox="1"/>
          <p:nvPr/>
        </p:nvSpPr>
        <p:spPr>
          <a:xfrm>
            <a:off x="991209" y="3139337"/>
            <a:ext cx="2284782" cy="369332"/>
          </a:xfrm>
          <a:prstGeom prst="rect">
            <a:avLst/>
          </a:prstGeom>
          <a:noFill/>
        </p:spPr>
        <p:txBody>
          <a:bodyPr wrap="square">
            <a:spAutoFit/>
          </a:bodyPr>
          <a:lstStyle/>
          <a:p>
            <a:pPr algn="ctr"/>
            <a:r>
              <a:rPr lang="en-US" dirty="0"/>
              <a:t>relations database</a:t>
            </a:r>
            <a:endParaRPr lang="es-CO" dirty="0"/>
          </a:p>
        </p:txBody>
      </p:sp>
    </p:spTree>
    <p:extLst>
      <p:ext uri="{BB962C8B-B14F-4D97-AF65-F5344CB8AC3E}">
        <p14:creationId xmlns:p14="http://schemas.microsoft.com/office/powerpoint/2010/main" val="73706159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62972-3449-42D1-8185-B4BEFD52AB44}"/>
              </a:ext>
            </a:extLst>
          </p:cNvPr>
          <p:cNvSpPr>
            <a:spLocks noGrp="1"/>
          </p:cNvSpPr>
          <p:nvPr>
            <p:ph type="title"/>
          </p:nvPr>
        </p:nvSpPr>
        <p:spPr/>
        <p:txBody>
          <a:bodyPr/>
          <a:lstStyle/>
          <a:p>
            <a:r>
              <a:rPr lang="en-US" dirty="0"/>
              <a:t>Distant supervision</a:t>
            </a:r>
            <a:br>
              <a:rPr lang="en-US" dirty="0"/>
            </a:br>
            <a:r>
              <a:rPr lang="en-US" sz="2000" dirty="0"/>
              <a:t>Summary</a:t>
            </a:r>
            <a:endParaRPr lang="en-US" dirty="0"/>
          </a:p>
        </p:txBody>
      </p:sp>
      <p:sp>
        <p:nvSpPr>
          <p:cNvPr id="5" name="Content Placeholder 4">
            <a:extLst>
              <a:ext uri="{FF2B5EF4-FFF2-40B4-BE49-F238E27FC236}">
                <a16:creationId xmlns:a16="http://schemas.microsoft.com/office/drawing/2014/main" id="{1B959697-226F-4FF9-96FE-3C47F0D59E12}"/>
              </a:ext>
            </a:extLst>
          </p:cNvPr>
          <p:cNvSpPr>
            <a:spLocks noGrp="1"/>
          </p:cNvSpPr>
          <p:nvPr>
            <p:ph idx="1"/>
          </p:nvPr>
        </p:nvSpPr>
        <p:spPr>
          <a:xfrm>
            <a:off x="507300" y="1770803"/>
            <a:ext cx="11314586" cy="5087197"/>
          </a:xfrm>
        </p:spPr>
        <p:txBody>
          <a:bodyPr>
            <a:normAutofit/>
          </a:bodyPr>
          <a:lstStyle/>
          <a:p>
            <a:r>
              <a:rPr lang="es-CO" sz="3300" dirty="0" err="1"/>
              <a:t>For</a:t>
            </a:r>
            <a:r>
              <a:rPr lang="es-CO" sz="3300" dirty="0"/>
              <a:t> </a:t>
            </a:r>
            <a:r>
              <a:rPr lang="es-CO" sz="3300" dirty="0" err="1"/>
              <a:t>each</a:t>
            </a:r>
            <a:r>
              <a:rPr lang="es-CO" sz="3300" dirty="0"/>
              <a:t> </a:t>
            </a:r>
            <a:r>
              <a:rPr lang="es-CO" sz="3300" dirty="0" err="1"/>
              <a:t>relation</a:t>
            </a:r>
            <a:endParaRPr lang="es-CO" sz="3300" dirty="0"/>
          </a:p>
          <a:p>
            <a:r>
              <a:rPr lang="es-CO" sz="3300" dirty="0" err="1"/>
              <a:t>For</a:t>
            </a:r>
            <a:r>
              <a:rPr lang="es-CO" sz="3300" dirty="0"/>
              <a:t> </a:t>
            </a:r>
            <a:r>
              <a:rPr lang="es-CO" sz="3300" dirty="0" err="1"/>
              <a:t>each</a:t>
            </a:r>
            <a:r>
              <a:rPr lang="es-CO" sz="3300" dirty="0"/>
              <a:t> </a:t>
            </a:r>
            <a:r>
              <a:rPr lang="es-CO" sz="3300" dirty="0" err="1"/>
              <a:t>tuple</a:t>
            </a:r>
            <a:r>
              <a:rPr lang="es-CO" sz="3300" dirty="0"/>
              <a:t> in </a:t>
            </a:r>
            <a:r>
              <a:rPr lang="es-CO" sz="3300" dirty="0" err="1"/>
              <a:t>big</a:t>
            </a:r>
            <a:r>
              <a:rPr lang="es-CO" sz="3300" dirty="0"/>
              <a:t> </a:t>
            </a:r>
            <a:r>
              <a:rPr lang="es-CO" sz="3300" dirty="0" err="1"/>
              <a:t>database</a:t>
            </a:r>
            <a:endParaRPr lang="es-CO" sz="3300" dirty="0"/>
          </a:p>
          <a:p>
            <a:r>
              <a:rPr lang="es-CO" sz="3300" dirty="0" err="1"/>
              <a:t>Find</a:t>
            </a:r>
            <a:r>
              <a:rPr lang="es-CO" sz="3300" dirty="0"/>
              <a:t> </a:t>
            </a:r>
            <a:r>
              <a:rPr lang="es-CO" sz="3300" dirty="0" err="1"/>
              <a:t>sentences</a:t>
            </a:r>
            <a:r>
              <a:rPr lang="es-CO" sz="3300" dirty="0"/>
              <a:t> in </a:t>
            </a:r>
            <a:r>
              <a:rPr lang="es-CO" sz="3300" dirty="0" err="1"/>
              <a:t>large</a:t>
            </a:r>
            <a:r>
              <a:rPr lang="es-CO" sz="3300" dirty="0"/>
              <a:t> corpus </a:t>
            </a:r>
            <a:r>
              <a:rPr lang="es-CO" sz="3300" dirty="0" err="1"/>
              <a:t>with</a:t>
            </a:r>
            <a:r>
              <a:rPr lang="es-CO" sz="3300" dirty="0"/>
              <a:t> </a:t>
            </a:r>
            <a:r>
              <a:rPr lang="es-CO" sz="3300" dirty="0" err="1"/>
              <a:t>both</a:t>
            </a:r>
            <a:r>
              <a:rPr lang="es-CO" sz="3300" dirty="0"/>
              <a:t> entities</a:t>
            </a:r>
          </a:p>
          <a:p>
            <a:endParaRPr lang="es-CO" sz="3300" dirty="0"/>
          </a:p>
          <a:p>
            <a:r>
              <a:rPr lang="es-CO" sz="3300" dirty="0" err="1"/>
              <a:t>Extract</a:t>
            </a:r>
            <a:r>
              <a:rPr lang="es-CO" sz="3300" dirty="0"/>
              <a:t> </a:t>
            </a:r>
            <a:r>
              <a:rPr lang="es-CO" sz="3300" dirty="0" err="1"/>
              <a:t>frequent</a:t>
            </a:r>
            <a:r>
              <a:rPr lang="es-CO" sz="3300" dirty="0"/>
              <a:t> </a:t>
            </a:r>
            <a:r>
              <a:rPr lang="es-CO" sz="3300" dirty="0" err="1"/>
              <a:t>features</a:t>
            </a:r>
            <a:endParaRPr lang="es-CO" sz="3300" dirty="0"/>
          </a:p>
          <a:p>
            <a:endParaRPr lang="es-CO" sz="3300" dirty="0"/>
          </a:p>
          <a:p>
            <a:r>
              <a:rPr lang="es-CO" sz="3300" dirty="0"/>
              <a:t>Train </a:t>
            </a:r>
            <a:r>
              <a:rPr lang="es-CO" sz="3300" dirty="0" err="1"/>
              <a:t>classifier</a:t>
            </a:r>
            <a:endParaRPr lang="es-CO" sz="3300" dirty="0"/>
          </a:p>
        </p:txBody>
      </p:sp>
      <p:sp>
        <p:nvSpPr>
          <p:cNvPr id="9" name="TextBox 8">
            <a:extLst>
              <a:ext uri="{FF2B5EF4-FFF2-40B4-BE49-F238E27FC236}">
                <a16:creationId xmlns:a16="http://schemas.microsoft.com/office/drawing/2014/main" id="{865C13E0-F4F6-4A40-8403-C3D0652D6EF6}"/>
              </a:ext>
            </a:extLst>
          </p:cNvPr>
          <p:cNvSpPr txBox="1"/>
          <p:nvPr/>
        </p:nvSpPr>
        <p:spPr>
          <a:xfrm>
            <a:off x="6787828" y="1890876"/>
            <a:ext cx="5139597" cy="646331"/>
          </a:xfrm>
          <a:prstGeom prst="rect">
            <a:avLst/>
          </a:prstGeom>
          <a:noFill/>
        </p:spPr>
        <p:txBody>
          <a:bodyPr wrap="square">
            <a:spAutoFit/>
          </a:bodyPr>
          <a:lstStyle/>
          <a:p>
            <a:pPr marL="0" indent="0" algn="ctr">
              <a:buFont typeface="Wingdings 2" panose="05020102010507070707" pitchFamily="18" charset="2"/>
              <a:buNone/>
            </a:pPr>
            <a:r>
              <a:rPr lang="en-US" sz="3600" b="1" dirty="0">
                <a:solidFill>
                  <a:srgbClr val="00B050"/>
                </a:solidFill>
              </a:rPr>
              <a:t>born</a:t>
            </a:r>
            <a:r>
              <a:rPr lang="en-US" sz="3600" dirty="0"/>
              <a:t> - </a:t>
            </a:r>
            <a:r>
              <a:rPr lang="en-US" sz="3600" b="1" dirty="0">
                <a:solidFill>
                  <a:srgbClr val="FF0000"/>
                </a:solidFill>
              </a:rPr>
              <a:t>in</a:t>
            </a:r>
          </a:p>
        </p:txBody>
      </p:sp>
      <p:sp>
        <p:nvSpPr>
          <p:cNvPr id="10" name="TextBox 9">
            <a:extLst>
              <a:ext uri="{FF2B5EF4-FFF2-40B4-BE49-F238E27FC236}">
                <a16:creationId xmlns:a16="http://schemas.microsoft.com/office/drawing/2014/main" id="{0A337ED1-94C9-46A0-9AF4-BDCDA9CD8F0A}"/>
              </a:ext>
            </a:extLst>
          </p:cNvPr>
          <p:cNvSpPr txBox="1"/>
          <p:nvPr/>
        </p:nvSpPr>
        <p:spPr>
          <a:xfrm>
            <a:off x="6787828" y="2710930"/>
            <a:ext cx="5139597" cy="830997"/>
          </a:xfrm>
          <a:prstGeom prst="rect">
            <a:avLst/>
          </a:prstGeom>
          <a:noFill/>
        </p:spPr>
        <p:txBody>
          <a:bodyPr wrap="square">
            <a:spAutoFit/>
          </a:bodyPr>
          <a:lstStyle/>
          <a:p>
            <a:pPr marL="0" indent="0" algn="ctr">
              <a:buFont typeface="Wingdings 2" panose="05020102010507070707" pitchFamily="18" charset="2"/>
              <a:buNone/>
            </a:pPr>
            <a:r>
              <a:rPr lang="en-US" sz="2400" b="1" dirty="0"/>
              <a:t>&lt;</a:t>
            </a:r>
            <a:r>
              <a:rPr lang="en-US" sz="2400" b="1" dirty="0">
                <a:solidFill>
                  <a:srgbClr val="00B050"/>
                </a:solidFill>
              </a:rPr>
              <a:t>Edwin Hubble</a:t>
            </a:r>
            <a:r>
              <a:rPr lang="en-US" sz="2400" dirty="0"/>
              <a:t> – </a:t>
            </a:r>
            <a:r>
              <a:rPr lang="en-US" sz="2400" b="1" dirty="0">
                <a:solidFill>
                  <a:srgbClr val="FF0000"/>
                </a:solidFill>
              </a:rPr>
              <a:t>Marshfield</a:t>
            </a:r>
            <a:r>
              <a:rPr lang="en-US" sz="2400" b="1" dirty="0"/>
              <a:t>&gt;</a:t>
            </a:r>
          </a:p>
          <a:p>
            <a:pPr algn="ctr"/>
            <a:r>
              <a:rPr lang="en-US" sz="2400" b="1" dirty="0"/>
              <a:t>&lt;</a:t>
            </a:r>
            <a:r>
              <a:rPr lang="en-US" sz="2400" b="1" dirty="0">
                <a:solidFill>
                  <a:srgbClr val="00B050"/>
                </a:solidFill>
              </a:rPr>
              <a:t>Albert Einstein</a:t>
            </a:r>
            <a:r>
              <a:rPr lang="en-US" sz="2400" dirty="0"/>
              <a:t>– </a:t>
            </a:r>
            <a:r>
              <a:rPr lang="en-US" sz="2400" b="1" dirty="0">
                <a:solidFill>
                  <a:srgbClr val="FF0000"/>
                </a:solidFill>
              </a:rPr>
              <a:t>Ulm</a:t>
            </a:r>
            <a:r>
              <a:rPr lang="en-US" sz="2400" b="1" dirty="0"/>
              <a:t>&gt;</a:t>
            </a:r>
          </a:p>
        </p:txBody>
      </p:sp>
      <p:sp>
        <p:nvSpPr>
          <p:cNvPr id="6" name="TextBox 5">
            <a:extLst>
              <a:ext uri="{FF2B5EF4-FFF2-40B4-BE49-F238E27FC236}">
                <a16:creationId xmlns:a16="http://schemas.microsoft.com/office/drawing/2014/main" id="{47AB7397-501E-4A61-9EA7-DECD468AB172}"/>
              </a:ext>
            </a:extLst>
          </p:cNvPr>
          <p:cNvSpPr txBox="1"/>
          <p:nvPr/>
        </p:nvSpPr>
        <p:spPr>
          <a:xfrm>
            <a:off x="6217921" y="4197141"/>
            <a:ext cx="5709504" cy="830997"/>
          </a:xfrm>
          <a:prstGeom prst="rect">
            <a:avLst/>
          </a:prstGeom>
          <a:noFill/>
        </p:spPr>
        <p:txBody>
          <a:bodyPr wrap="square">
            <a:spAutoFit/>
          </a:bodyPr>
          <a:lstStyle/>
          <a:p>
            <a:pPr marL="0" indent="0" algn="ctr">
              <a:buFont typeface="Wingdings 2" panose="05020102010507070707" pitchFamily="18" charset="2"/>
              <a:buNone/>
            </a:pPr>
            <a:r>
              <a:rPr lang="en-US" sz="2400" b="1" dirty="0">
                <a:solidFill>
                  <a:srgbClr val="00B050"/>
                </a:solidFill>
              </a:rPr>
              <a:t>Edwin Hubble</a:t>
            </a:r>
            <a:r>
              <a:rPr lang="en-US" sz="2400" dirty="0"/>
              <a:t> was born in </a:t>
            </a:r>
            <a:r>
              <a:rPr lang="en-US" sz="2400" b="1" dirty="0">
                <a:solidFill>
                  <a:srgbClr val="FF0000"/>
                </a:solidFill>
              </a:rPr>
              <a:t>Marshfield</a:t>
            </a:r>
            <a:endParaRPr lang="en-US" sz="2400" b="1" dirty="0"/>
          </a:p>
          <a:p>
            <a:pPr algn="ctr"/>
            <a:r>
              <a:rPr lang="en-US" sz="2400" b="1" dirty="0">
                <a:solidFill>
                  <a:srgbClr val="00B050"/>
                </a:solidFill>
              </a:rPr>
              <a:t>Einstein</a:t>
            </a:r>
            <a:r>
              <a:rPr lang="en-US" sz="2400" dirty="0"/>
              <a:t>, born (1879), </a:t>
            </a:r>
            <a:r>
              <a:rPr lang="en-US" sz="2400" b="1" dirty="0">
                <a:solidFill>
                  <a:srgbClr val="FF0000"/>
                </a:solidFill>
              </a:rPr>
              <a:t>Ulm</a:t>
            </a:r>
            <a:endParaRPr lang="en-US" sz="2400" b="1" dirty="0"/>
          </a:p>
        </p:txBody>
      </p:sp>
      <p:sp>
        <p:nvSpPr>
          <p:cNvPr id="7" name="TextBox 6">
            <a:extLst>
              <a:ext uri="{FF2B5EF4-FFF2-40B4-BE49-F238E27FC236}">
                <a16:creationId xmlns:a16="http://schemas.microsoft.com/office/drawing/2014/main" id="{5C23BC8A-D546-475F-915E-B078AECD3904}"/>
              </a:ext>
            </a:extLst>
          </p:cNvPr>
          <p:cNvSpPr txBox="1"/>
          <p:nvPr/>
        </p:nvSpPr>
        <p:spPr>
          <a:xfrm>
            <a:off x="6217921" y="5484398"/>
            <a:ext cx="5709504" cy="830997"/>
          </a:xfrm>
          <a:prstGeom prst="rect">
            <a:avLst/>
          </a:prstGeom>
          <a:noFill/>
        </p:spPr>
        <p:txBody>
          <a:bodyPr wrap="square">
            <a:spAutoFit/>
          </a:bodyPr>
          <a:lstStyle/>
          <a:p>
            <a:pPr marL="0" indent="0" algn="ctr">
              <a:buFont typeface="Wingdings 2" panose="05020102010507070707" pitchFamily="18" charset="2"/>
              <a:buNone/>
            </a:pPr>
            <a:r>
              <a:rPr lang="en-US" sz="2400" b="1" dirty="0">
                <a:solidFill>
                  <a:srgbClr val="00B050"/>
                </a:solidFill>
              </a:rPr>
              <a:t>PER</a:t>
            </a:r>
            <a:r>
              <a:rPr lang="en-US" sz="2400" dirty="0"/>
              <a:t> was born in </a:t>
            </a:r>
            <a:r>
              <a:rPr lang="en-US" sz="2400" b="1" dirty="0">
                <a:solidFill>
                  <a:srgbClr val="FF0000"/>
                </a:solidFill>
              </a:rPr>
              <a:t>LOC</a:t>
            </a:r>
            <a:endParaRPr lang="en-US" sz="2400" b="1" dirty="0"/>
          </a:p>
          <a:p>
            <a:pPr algn="ctr"/>
            <a:r>
              <a:rPr lang="en-US" sz="2400" b="1" dirty="0">
                <a:solidFill>
                  <a:srgbClr val="00B050"/>
                </a:solidFill>
              </a:rPr>
              <a:t>PER</a:t>
            </a:r>
            <a:r>
              <a:rPr lang="en-US" sz="2400" dirty="0"/>
              <a:t>, born (1879), </a:t>
            </a:r>
            <a:r>
              <a:rPr lang="en-US" sz="2400" b="1" dirty="0">
                <a:solidFill>
                  <a:srgbClr val="FF0000"/>
                </a:solidFill>
              </a:rPr>
              <a:t>LOC</a:t>
            </a:r>
            <a:endParaRPr lang="en-US" sz="2400" b="1" dirty="0"/>
          </a:p>
        </p:txBody>
      </p:sp>
    </p:spTree>
    <p:extLst>
      <p:ext uri="{BB962C8B-B14F-4D97-AF65-F5344CB8AC3E}">
        <p14:creationId xmlns:p14="http://schemas.microsoft.com/office/powerpoint/2010/main" val="32558901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62972-3449-42D1-8185-B4BEFD52AB44}"/>
              </a:ext>
            </a:extLst>
          </p:cNvPr>
          <p:cNvSpPr>
            <a:spLocks noGrp="1"/>
          </p:cNvSpPr>
          <p:nvPr>
            <p:ph type="title"/>
          </p:nvPr>
        </p:nvSpPr>
        <p:spPr>
          <a:xfrm>
            <a:off x="581192" y="702156"/>
            <a:ext cx="11029616" cy="908930"/>
          </a:xfrm>
        </p:spPr>
        <p:txBody>
          <a:bodyPr>
            <a:normAutofit/>
          </a:bodyPr>
          <a:lstStyle/>
          <a:p>
            <a:r>
              <a:rPr lang="en-US" dirty="0"/>
              <a:t>FEATURES</a:t>
            </a:r>
            <a:br>
              <a:rPr lang="en-US" dirty="0"/>
            </a:br>
            <a:r>
              <a:rPr lang="es-CO" sz="1800" dirty="0"/>
              <a:t>Lexical</a:t>
            </a:r>
            <a:endParaRPr lang="en-US" dirty="0"/>
          </a:p>
        </p:txBody>
      </p:sp>
      <p:sp>
        <p:nvSpPr>
          <p:cNvPr id="24" name="TextBox 23">
            <a:extLst>
              <a:ext uri="{FF2B5EF4-FFF2-40B4-BE49-F238E27FC236}">
                <a16:creationId xmlns:a16="http://schemas.microsoft.com/office/drawing/2014/main" id="{E35022A9-F16F-4BB4-A559-5C7A89588861}"/>
              </a:ext>
            </a:extLst>
          </p:cNvPr>
          <p:cNvSpPr txBox="1"/>
          <p:nvPr/>
        </p:nvSpPr>
        <p:spPr>
          <a:xfrm>
            <a:off x="297023" y="2386400"/>
            <a:ext cx="1498899" cy="369332"/>
          </a:xfrm>
          <a:prstGeom prst="rect">
            <a:avLst/>
          </a:prstGeom>
          <a:noFill/>
          <a:ln>
            <a:solidFill>
              <a:schemeClr val="tx1"/>
            </a:solidFill>
          </a:ln>
        </p:spPr>
        <p:txBody>
          <a:bodyPr wrap="square">
            <a:spAutoFit/>
          </a:bodyPr>
          <a:lstStyle/>
          <a:p>
            <a:pPr algn="ctr"/>
            <a:r>
              <a:rPr lang="en-US" dirty="0"/>
              <a:t>Astronomer</a:t>
            </a:r>
          </a:p>
        </p:txBody>
      </p:sp>
      <p:sp>
        <p:nvSpPr>
          <p:cNvPr id="25" name="TextBox 24">
            <a:extLst>
              <a:ext uri="{FF2B5EF4-FFF2-40B4-BE49-F238E27FC236}">
                <a16:creationId xmlns:a16="http://schemas.microsoft.com/office/drawing/2014/main" id="{EE3670B2-B177-469C-BE5E-AD2667494195}"/>
              </a:ext>
            </a:extLst>
          </p:cNvPr>
          <p:cNvSpPr txBox="1"/>
          <p:nvPr/>
        </p:nvSpPr>
        <p:spPr>
          <a:xfrm>
            <a:off x="2211865" y="2386400"/>
            <a:ext cx="1808584" cy="369332"/>
          </a:xfrm>
          <a:prstGeom prst="rect">
            <a:avLst/>
          </a:prstGeom>
          <a:noFill/>
          <a:ln>
            <a:solidFill>
              <a:srgbClr val="FF0000"/>
            </a:solidFill>
          </a:ln>
        </p:spPr>
        <p:txBody>
          <a:bodyPr wrap="square">
            <a:spAutoFit/>
          </a:bodyPr>
          <a:lstStyle/>
          <a:p>
            <a:pPr algn="ctr"/>
            <a:r>
              <a:rPr lang="en-US" dirty="0"/>
              <a:t>Edwin Hubble</a:t>
            </a:r>
          </a:p>
        </p:txBody>
      </p:sp>
      <p:sp>
        <p:nvSpPr>
          <p:cNvPr id="26" name="TextBox 25">
            <a:extLst>
              <a:ext uri="{FF2B5EF4-FFF2-40B4-BE49-F238E27FC236}">
                <a16:creationId xmlns:a16="http://schemas.microsoft.com/office/drawing/2014/main" id="{7FF54E2E-7334-46E2-9863-1789AA0A93D3}"/>
              </a:ext>
            </a:extLst>
          </p:cNvPr>
          <p:cNvSpPr txBox="1"/>
          <p:nvPr/>
        </p:nvSpPr>
        <p:spPr>
          <a:xfrm>
            <a:off x="4436392" y="2386448"/>
            <a:ext cx="747908" cy="369332"/>
          </a:xfrm>
          <a:prstGeom prst="rect">
            <a:avLst/>
          </a:prstGeom>
          <a:solidFill>
            <a:srgbClr val="92D050"/>
          </a:solidFill>
          <a:ln>
            <a:solidFill>
              <a:schemeClr val="tx1"/>
            </a:solidFill>
          </a:ln>
        </p:spPr>
        <p:txBody>
          <a:bodyPr wrap="square">
            <a:spAutoFit/>
          </a:bodyPr>
          <a:lstStyle/>
          <a:p>
            <a:pPr algn="ctr"/>
            <a:r>
              <a:rPr lang="en-US" dirty="0"/>
              <a:t>was</a:t>
            </a:r>
          </a:p>
        </p:txBody>
      </p:sp>
      <p:sp>
        <p:nvSpPr>
          <p:cNvPr id="27" name="TextBox 26">
            <a:extLst>
              <a:ext uri="{FF2B5EF4-FFF2-40B4-BE49-F238E27FC236}">
                <a16:creationId xmlns:a16="http://schemas.microsoft.com/office/drawing/2014/main" id="{4A1DC8BA-8C39-41FD-8160-12E5DC504817}"/>
              </a:ext>
            </a:extLst>
          </p:cNvPr>
          <p:cNvSpPr txBox="1"/>
          <p:nvPr/>
        </p:nvSpPr>
        <p:spPr>
          <a:xfrm>
            <a:off x="5600243" y="2386400"/>
            <a:ext cx="747908" cy="369332"/>
          </a:xfrm>
          <a:prstGeom prst="rect">
            <a:avLst/>
          </a:prstGeom>
          <a:solidFill>
            <a:srgbClr val="92D050"/>
          </a:solidFill>
          <a:ln>
            <a:solidFill>
              <a:schemeClr val="tx1"/>
            </a:solidFill>
          </a:ln>
        </p:spPr>
        <p:txBody>
          <a:bodyPr wrap="square">
            <a:spAutoFit/>
          </a:bodyPr>
          <a:lstStyle/>
          <a:p>
            <a:pPr algn="ctr"/>
            <a:r>
              <a:rPr lang="en-US" dirty="0"/>
              <a:t>born</a:t>
            </a:r>
          </a:p>
        </p:txBody>
      </p:sp>
      <p:sp>
        <p:nvSpPr>
          <p:cNvPr id="28" name="TextBox 27">
            <a:extLst>
              <a:ext uri="{FF2B5EF4-FFF2-40B4-BE49-F238E27FC236}">
                <a16:creationId xmlns:a16="http://schemas.microsoft.com/office/drawing/2014/main" id="{0BDA5D8D-2B68-4018-B70C-0AB4C07D0CA3}"/>
              </a:ext>
            </a:extLst>
          </p:cNvPr>
          <p:cNvSpPr txBox="1"/>
          <p:nvPr/>
        </p:nvSpPr>
        <p:spPr>
          <a:xfrm>
            <a:off x="6764094" y="2385604"/>
            <a:ext cx="543503" cy="369332"/>
          </a:xfrm>
          <a:prstGeom prst="rect">
            <a:avLst/>
          </a:prstGeom>
          <a:solidFill>
            <a:srgbClr val="FFC000"/>
          </a:solidFill>
          <a:ln>
            <a:solidFill>
              <a:schemeClr val="tx1"/>
            </a:solidFill>
          </a:ln>
        </p:spPr>
        <p:txBody>
          <a:bodyPr wrap="square">
            <a:spAutoFit/>
          </a:bodyPr>
          <a:lstStyle/>
          <a:p>
            <a:pPr algn="ctr"/>
            <a:r>
              <a:rPr lang="en-US" dirty="0"/>
              <a:t>in</a:t>
            </a:r>
          </a:p>
        </p:txBody>
      </p:sp>
      <p:sp>
        <p:nvSpPr>
          <p:cNvPr id="29" name="TextBox 28">
            <a:extLst>
              <a:ext uri="{FF2B5EF4-FFF2-40B4-BE49-F238E27FC236}">
                <a16:creationId xmlns:a16="http://schemas.microsoft.com/office/drawing/2014/main" id="{4B0C0B6C-FA00-455F-8D2B-59685A039C22}"/>
              </a:ext>
            </a:extLst>
          </p:cNvPr>
          <p:cNvSpPr txBox="1"/>
          <p:nvPr/>
        </p:nvSpPr>
        <p:spPr>
          <a:xfrm>
            <a:off x="7723540" y="2385206"/>
            <a:ext cx="1498899" cy="369332"/>
          </a:xfrm>
          <a:prstGeom prst="rect">
            <a:avLst/>
          </a:prstGeom>
          <a:noFill/>
          <a:ln>
            <a:solidFill>
              <a:srgbClr val="FF0000"/>
            </a:solidFill>
          </a:ln>
        </p:spPr>
        <p:txBody>
          <a:bodyPr wrap="square">
            <a:spAutoFit/>
          </a:bodyPr>
          <a:lstStyle/>
          <a:p>
            <a:pPr algn="ctr"/>
            <a:r>
              <a:rPr lang="en-US" dirty="0"/>
              <a:t>Marshfield</a:t>
            </a:r>
          </a:p>
        </p:txBody>
      </p:sp>
      <p:sp>
        <p:nvSpPr>
          <p:cNvPr id="30" name="TextBox 29">
            <a:extLst>
              <a:ext uri="{FF2B5EF4-FFF2-40B4-BE49-F238E27FC236}">
                <a16:creationId xmlns:a16="http://schemas.microsoft.com/office/drawing/2014/main" id="{EF252EAE-6965-4260-BE48-1AD994E9B3FB}"/>
              </a:ext>
            </a:extLst>
          </p:cNvPr>
          <p:cNvSpPr txBox="1"/>
          <p:nvPr/>
        </p:nvSpPr>
        <p:spPr>
          <a:xfrm>
            <a:off x="9638382" y="2385206"/>
            <a:ext cx="436985" cy="369332"/>
          </a:xfrm>
          <a:prstGeom prst="rect">
            <a:avLst/>
          </a:prstGeom>
          <a:noFill/>
          <a:ln>
            <a:solidFill>
              <a:schemeClr val="tx1"/>
            </a:solidFill>
          </a:ln>
        </p:spPr>
        <p:txBody>
          <a:bodyPr wrap="square">
            <a:spAutoFit/>
          </a:bodyPr>
          <a:lstStyle/>
          <a:p>
            <a:pPr algn="ctr"/>
            <a:r>
              <a:rPr lang="en-US" dirty="0"/>
              <a:t>,</a:t>
            </a:r>
          </a:p>
        </p:txBody>
      </p:sp>
      <p:sp>
        <p:nvSpPr>
          <p:cNvPr id="31" name="TextBox 30">
            <a:extLst>
              <a:ext uri="{FF2B5EF4-FFF2-40B4-BE49-F238E27FC236}">
                <a16:creationId xmlns:a16="http://schemas.microsoft.com/office/drawing/2014/main" id="{F25C531E-72CD-46D1-8FFA-4BC151FA27B0}"/>
              </a:ext>
            </a:extLst>
          </p:cNvPr>
          <p:cNvSpPr txBox="1"/>
          <p:nvPr/>
        </p:nvSpPr>
        <p:spPr>
          <a:xfrm>
            <a:off x="10491307" y="2385206"/>
            <a:ext cx="1498899" cy="369332"/>
          </a:xfrm>
          <a:prstGeom prst="rect">
            <a:avLst/>
          </a:prstGeom>
          <a:noFill/>
          <a:ln>
            <a:solidFill>
              <a:srgbClr val="FF0000"/>
            </a:solidFill>
          </a:ln>
        </p:spPr>
        <p:txBody>
          <a:bodyPr wrap="square">
            <a:spAutoFit/>
          </a:bodyPr>
          <a:lstStyle/>
          <a:p>
            <a:pPr algn="ctr"/>
            <a:r>
              <a:rPr lang="en-US" dirty="0"/>
              <a:t>Missouri</a:t>
            </a:r>
          </a:p>
        </p:txBody>
      </p:sp>
      <p:sp>
        <p:nvSpPr>
          <p:cNvPr id="32" name="TextBox 31">
            <a:extLst>
              <a:ext uri="{FF2B5EF4-FFF2-40B4-BE49-F238E27FC236}">
                <a16:creationId xmlns:a16="http://schemas.microsoft.com/office/drawing/2014/main" id="{9256A4D9-592C-4F48-9F98-33B67A5DE329}"/>
              </a:ext>
            </a:extLst>
          </p:cNvPr>
          <p:cNvSpPr txBox="1"/>
          <p:nvPr/>
        </p:nvSpPr>
        <p:spPr>
          <a:xfrm>
            <a:off x="3359007" y="2108645"/>
            <a:ext cx="779381" cy="338554"/>
          </a:xfrm>
          <a:prstGeom prst="rect">
            <a:avLst/>
          </a:prstGeom>
          <a:noFill/>
        </p:spPr>
        <p:txBody>
          <a:bodyPr wrap="none" rtlCol="0">
            <a:spAutoFit/>
          </a:bodyPr>
          <a:lstStyle/>
          <a:p>
            <a:r>
              <a:rPr lang="en-US" sz="1600" dirty="0">
                <a:solidFill>
                  <a:srgbClr val="FF0000"/>
                </a:solidFill>
              </a:rPr>
              <a:t>entity1</a:t>
            </a:r>
            <a:endParaRPr lang="es-CO" sz="1600" dirty="0">
              <a:solidFill>
                <a:srgbClr val="FF0000"/>
              </a:solidFill>
            </a:endParaRPr>
          </a:p>
        </p:txBody>
      </p:sp>
      <p:sp>
        <p:nvSpPr>
          <p:cNvPr id="33" name="TextBox 32">
            <a:extLst>
              <a:ext uri="{FF2B5EF4-FFF2-40B4-BE49-F238E27FC236}">
                <a16:creationId xmlns:a16="http://schemas.microsoft.com/office/drawing/2014/main" id="{53700ACA-1358-4C10-9DCF-A1759341D464}"/>
              </a:ext>
            </a:extLst>
          </p:cNvPr>
          <p:cNvSpPr txBox="1"/>
          <p:nvPr/>
        </p:nvSpPr>
        <p:spPr>
          <a:xfrm>
            <a:off x="8513867" y="2061847"/>
            <a:ext cx="779381" cy="338554"/>
          </a:xfrm>
          <a:prstGeom prst="rect">
            <a:avLst/>
          </a:prstGeom>
          <a:noFill/>
        </p:spPr>
        <p:txBody>
          <a:bodyPr wrap="none" rtlCol="0">
            <a:spAutoFit/>
          </a:bodyPr>
          <a:lstStyle/>
          <a:p>
            <a:r>
              <a:rPr lang="en-US" sz="1600" dirty="0">
                <a:solidFill>
                  <a:srgbClr val="FF0000"/>
                </a:solidFill>
              </a:rPr>
              <a:t>entity2</a:t>
            </a:r>
            <a:endParaRPr lang="es-CO" sz="1600" dirty="0">
              <a:solidFill>
                <a:srgbClr val="FF0000"/>
              </a:solidFill>
            </a:endParaRPr>
          </a:p>
        </p:txBody>
      </p:sp>
      <p:sp>
        <p:nvSpPr>
          <p:cNvPr id="34" name="TextBox 33">
            <a:extLst>
              <a:ext uri="{FF2B5EF4-FFF2-40B4-BE49-F238E27FC236}">
                <a16:creationId xmlns:a16="http://schemas.microsoft.com/office/drawing/2014/main" id="{55FB6BA1-69C8-438E-A47D-7A9767A144CE}"/>
              </a:ext>
            </a:extLst>
          </p:cNvPr>
          <p:cNvSpPr txBox="1"/>
          <p:nvPr/>
        </p:nvSpPr>
        <p:spPr>
          <a:xfrm>
            <a:off x="11293385" y="2071604"/>
            <a:ext cx="779381" cy="338554"/>
          </a:xfrm>
          <a:prstGeom prst="rect">
            <a:avLst/>
          </a:prstGeom>
          <a:noFill/>
        </p:spPr>
        <p:txBody>
          <a:bodyPr wrap="none" rtlCol="0">
            <a:spAutoFit/>
          </a:bodyPr>
          <a:lstStyle/>
          <a:p>
            <a:r>
              <a:rPr lang="en-US" sz="1600" dirty="0">
                <a:solidFill>
                  <a:srgbClr val="FF0000"/>
                </a:solidFill>
              </a:rPr>
              <a:t>entity3</a:t>
            </a:r>
            <a:endParaRPr lang="es-CO" sz="1600" dirty="0">
              <a:solidFill>
                <a:srgbClr val="FF0000"/>
              </a:solidFill>
            </a:endParaRPr>
          </a:p>
        </p:txBody>
      </p:sp>
      <p:sp>
        <p:nvSpPr>
          <p:cNvPr id="21" name="TextBox 20">
            <a:extLst>
              <a:ext uri="{FF2B5EF4-FFF2-40B4-BE49-F238E27FC236}">
                <a16:creationId xmlns:a16="http://schemas.microsoft.com/office/drawing/2014/main" id="{327D10E2-F4D2-4AA1-91AE-3D0696571281}"/>
              </a:ext>
            </a:extLst>
          </p:cNvPr>
          <p:cNvSpPr txBox="1"/>
          <p:nvPr/>
        </p:nvSpPr>
        <p:spPr>
          <a:xfrm>
            <a:off x="6094446" y="2890240"/>
            <a:ext cx="6097554" cy="276999"/>
          </a:xfrm>
          <a:prstGeom prst="rect">
            <a:avLst/>
          </a:prstGeom>
          <a:noFill/>
        </p:spPr>
        <p:txBody>
          <a:bodyPr wrap="square">
            <a:spAutoFit/>
          </a:bodyPr>
          <a:lstStyle/>
          <a:p>
            <a:pPr algn="r"/>
            <a:r>
              <a:rPr lang="es-CO" sz="1200" dirty="0"/>
              <a:t>https://parts-of-speech.info/</a:t>
            </a:r>
          </a:p>
        </p:txBody>
      </p:sp>
      <p:sp>
        <p:nvSpPr>
          <p:cNvPr id="23" name="TextBox 22">
            <a:extLst>
              <a:ext uri="{FF2B5EF4-FFF2-40B4-BE49-F238E27FC236}">
                <a16:creationId xmlns:a16="http://schemas.microsoft.com/office/drawing/2014/main" id="{F0EF03B4-12D4-4556-8B66-98A5787BBA22}"/>
              </a:ext>
            </a:extLst>
          </p:cNvPr>
          <p:cNvSpPr txBox="1"/>
          <p:nvPr/>
        </p:nvSpPr>
        <p:spPr>
          <a:xfrm>
            <a:off x="4685064" y="2090690"/>
            <a:ext cx="559897" cy="338554"/>
          </a:xfrm>
          <a:prstGeom prst="rect">
            <a:avLst/>
          </a:prstGeom>
          <a:noFill/>
        </p:spPr>
        <p:txBody>
          <a:bodyPr wrap="none" rtlCol="0">
            <a:spAutoFit/>
          </a:bodyPr>
          <a:lstStyle/>
          <a:p>
            <a:r>
              <a:rPr lang="en-US" sz="1600" dirty="0">
                <a:solidFill>
                  <a:srgbClr val="92D050"/>
                </a:solidFill>
              </a:rPr>
              <a:t>verb</a:t>
            </a:r>
            <a:endParaRPr lang="es-CO" sz="1600" dirty="0">
              <a:solidFill>
                <a:srgbClr val="92D050"/>
              </a:solidFill>
            </a:endParaRPr>
          </a:p>
        </p:txBody>
      </p:sp>
      <p:sp>
        <p:nvSpPr>
          <p:cNvPr id="35" name="TextBox 34">
            <a:extLst>
              <a:ext uri="{FF2B5EF4-FFF2-40B4-BE49-F238E27FC236}">
                <a16:creationId xmlns:a16="http://schemas.microsoft.com/office/drawing/2014/main" id="{B579DB75-7DF1-4BFC-BC3E-37AE875D95A2}"/>
              </a:ext>
            </a:extLst>
          </p:cNvPr>
          <p:cNvSpPr txBox="1"/>
          <p:nvPr/>
        </p:nvSpPr>
        <p:spPr>
          <a:xfrm>
            <a:off x="5891334" y="2090970"/>
            <a:ext cx="559897" cy="338554"/>
          </a:xfrm>
          <a:prstGeom prst="rect">
            <a:avLst/>
          </a:prstGeom>
          <a:noFill/>
        </p:spPr>
        <p:txBody>
          <a:bodyPr wrap="none" rtlCol="0">
            <a:spAutoFit/>
          </a:bodyPr>
          <a:lstStyle/>
          <a:p>
            <a:r>
              <a:rPr lang="en-US" sz="1600" dirty="0">
                <a:solidFill>
                  <a:srgbClr val="92D050"/>
                </a:solidFill>
              </a:rPr>
              <a:t>verb</a:t>
            </a:r>
            <a:endParaRPr lang="es-CO" sz="1600" dirty="0">
              <a:solidFill>
                <a:srgbClr val="92D050"/>
              </a:solidFill>
            </a:endParaRPr>
          </a:p>
        </p:txBody>
      </p:sp>
      <p:sp>
        <p:nvSpPr>
          <p:cNvPr id="36" name="TextBox 35">
            <a:extLst>
              <a:ext uri="{FF2B5EF4-FFF2-40B4-BE49-F238E27FC236}">
                <a16:creationId xmlns:a16="http://schemas.microsoft.com/office/drawing/2014/main" id="{5FB3DA02-6371-4F75-B6B7-5448B850A882}"/>
              </a:ext>
            </a:extLst>
          </p:cNvPr>
          <p:cNvSpPr txBox="1"/>
          <p:nvPr/>
        </p:nvSpPr>
        <p:spPr>
          <a:xfrm>
            <a:off x="6470848" y="2091397"/>
            <a:ext cx="1152880" cy="338554"/>
          </a:xfrm>
          <a:prstGeom prst="rect">
            <a:avLst/>
          </a:prstGeom>
          <a:noFill/>
        </p:spPr>
        <p:txBody>
          <a:bodyPr wrap="none" rtlCol="0">
            <a:spAutoFit/>
          </a:bodyPr>
          <a:lstStyle/>
          <a:p>
            <a:r>
              <a:rPr lang="en-US" sz="1600" dirty="0">
                <a:solidFill>
                  <a:srgbClr val="FFC000"/>
                </a:solidFill>
              </a:rPr>
              <a:t>preposition</a:t>
            </a:r>
            <a:endParaRPr lang="es-CO" sz="1600" dirty="0">
              <a:solidFill>
                <a:srgbClr val="FFC000"/>
              </a:solidFill>
            </a:endParaRPr>
          </a:p>
        </p:txBody>
      </p:sp>
      <p:pic>
        <p:nvPicPr>
          <p:cNvPr id="37" name="Picture 36">
            <a:extLst>
              <a:ext uri="{FF2B5EF4-FFF2-40B4-BE49-F238E27FC236}">
                <a16:creationId xmlns:a16="http://schemas.microsoft.com/office/drawing/2014/main" id="{7AFCDE62-6F49-4899-B74B-43E416C8442B}"/>
              </a:ext>
            </a:extLst>
          </p:cNvPr>
          <p:cNvPicPr>
            <a:picLocks noChangeAspect="1"/>
          </p:cNvPicPr>
          <p:nvPr/>
        </p:nvPicPr>
        <p:blipFill>
          <a:blip r:embed="rId3"/>
          <a:stretch>
            <a:fillRect/>
          </a:stretch>
        </p:blipFill>
        <p:spPr>
          <a:xfrm>
            <a:off x="95999" y="3452082"/>
            <a:ext cx="7410450" cy="2200275"/>
          </a:xfrm>
          <a:prstGeom prst="rect">
            <a:avLst/>
          </a:prstGeom>
        </p:spPr>
      </p:pic>
      <p:sp>
        <p:nvSpPr>
          <p:cNvPr id="6" name="Rectangle 5">
            <a:extLst>
              <a:ext uri="{FF2B5EF4-FFF2-40B4-BE49-F238E27FC236}">
                <a16:creationId xmlns:a16="http://schemas.microsoft.com/office/drawing/2014/main" id="{2549B39E-5205-4CF8-86E7-F711605BB652}"/>
              </a:ext>
            </a:extLst>
          </p:cNvPr>
          <p:cNvSpPr/>
          <p:nvPr/>
        </p:nvSpPr>
        <p:spPr>
          <a:xfrm>
            <a:off x="289248" y="3689946"/>
            <a:ext cx="6949099" cy="48519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8" name="Content Placeholder 4">
            <a:extLst>
              <a:ext uri="{FF2B5EF4-FFF2-40B4-BE49-F238E27FC236}">
                <a16:creationId xmlns:a16="http://schemas.microsoft.com/office/drawing/2014/main" id="{4297D8C6-9BAE-4496-B1F3-D747D7DEE65F}"/>
              </a:ext>
            </a:extLst>
          </p:cNvPr>
          <p:cNvSpPr txBox="1">
            <a:spLocks/>
          </p:cNvSpPr>
          <p:nvPr/>
        </p:nvSpPr>
        <p:spPr>
          <a:xfrm>
            <a:off x="7481077" y="3581096"/>
            <a:ext cx="1983823" cy="1952555"/>
          </a:xfrm>
          <a:prstGeom prst="rect">
            <a:avLst/>
          </a:prstGeom>
        </p:spPr>
        <p:txBody>
          <a:bodyPr vert="horz" lIns="91440" tIns="45720" rIns="91440" bIns="45720" rtlCol="0" anchor="ctr">
            <a:normAutofit fontScale="92500" lnSpcReduction="10000"/>
          </a:bodyPr>
          <a:lst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None/>
            </a:pPr>
            <a:r>
              <a:rPr lang="en-US" sz="1800" u="sng" dirty="0"/>
              <a:t>Variations*</a:t>
            </a:r>
            <a:r>
              <a:rPr lang="en-US" sz="1800" dirty="0"/>
              <a:t>:</a:t>
            </a:r>
          </a:p>
          <a:p>
            <a:r>
              <a:rPr lang="en-US" sz="1800" dirty="0"/>
              <a:t>omitting all words that are not verbs,</a:t>
            </a:r>
          </a:p>
          <a:p>
            <a:r>
              <a:rPr lang="en-US" sz="1800" dirty="0"/>
              <a:t>omitting all function words.</a:t>
            </a:r>
          </a:p>
        </p:txBody>
      </p:sp>
      <p:sp>
        <p:nvSpPr>
          <p:cNvPr id="39" name="Arrow: Right 38">
            <a:extLst>
              <a:ext uri="{FF2B5EF4-FFF2-40B4-BE49-F238E27FC236}">
                <a16:creationId xmlns:a16="http://schemas.microsoft.com/office/drawing/2014/main" id="{91AA51D3-7FA1-40B7-8366-C6B8708FA264}"/>
              </a:ext>
            </a:extLst>
          </p:cNvPr>
          <p:cNvSpPr/>
          <p:nvPr/>
        </p:nvSpPr>
        <p:spPr>
          <a:xfrm>
            <a:off x="9320620" y="4311044"/>
            <a:ext cx="774020" cy="59021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0" name="Content Placeholder 4">
            <a:extLst>
              <a:ext uri="{FF2B5EF4-FFF2-40B4-BE49-F238E27FC236}">
                <a16:creationId xmlns:a16="http://schemas.microsoft.com/office/drawing/2014/main" id="{2E4DEB5D-5067-4321-A179-7C56F0A0EC2A}"/>
              </a:ext>
            </a:extLst>
          </p:cNvPr>
          <p:cNvSpPr txBox="1">
            <a:spLocks/>
          </p:cNvSpPr>
          <p:nvPr/>
        </p:nvSpPr>
        <p:spPr>
          <a:xfrm>
            <a:off x="10176397" y="3775539"/>
            <a:ext cx="1896369" cy="1952555"/>
          </a:xfrm>
          <a:prstGeom prst="rect">
            <a:avLst/>
          </a:prstGeom>
        </p:spPr>
        <p:txBody>
          <a:bodyPr vert="horz" lIns="91440" tIns="45720" rIns="91440" bIns="45720" rtlCol="0" anchor="ctr">
            <a:normAutofit/>
          </a:bodyPr>
          <a:lst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None/>
            </a:pPr>
            <a:r>
              <a:rPr lang="en-US" sz="1800" dirty="0"/>
              <a:t>Precision increment, but not large enough to justify the computational effort.</a:t>
            </a:r>
          </a:p>
        </p:txBody>
      </p:sp>
      <p:sp>
        <p:nvSpPr>
          <p:cNvPr id="41" name="TextBox 40">
            <a:extLst>
              <a:ext uri="{FF2B5EF4-FFF2-40B4-BE49-F238E27FC236}">
                <a16:creationId xmlns:a16="http://schemas.microsoft.com/office/drawing/2014/main" id="{5A8AB709-93E5-4338-A1B5-5CD6AC23FDB3}"/>
              </a:ext>
            </a:extLst>
          </p:cNvPr>
          <p:cNvSpPr txBox="1"/>
          <p:nvPr/>
        </p:nvSpPr>
        <p:spPr>
          <a:xfrm>
            <a:off x="7623729" y="5588238"/>
            <a:ext cx="1841172" cy="200055"/>
          </a:xfrm>
          <a:prstGeom prst="rect">
            <a:avLst/>
          </a:prstGeom>
          <a:noFill/>
        </p:spPr>
        <p:txBody>
          <a:bodyPr wrap="square">
            <a:spAutoFit/>
          </a:bodyPr>
          <a:lstStyle/>
          <a:p>
            <a:r>
              <a:rPr lang="en-US" sz="700" dirty="0"/>
              <a:t>*attempt to approximate syntactic features</a:t>
            </a:r>
            <a:endParaRPr lang="es-CO" sz="700" dirty="0"/>
          </a:p>
        </p:txBody>
      </p:sp>
    </p:spTree>
    <p:extLst>
      <p:ext uri="{BB962C8B-B14F-4D97-AF65-F5344CB8AC3E}">
        <p14:creationId xmlns:p14="http://schemas.microsoft.com/office/powerpoint/2010/main" val="3241123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62972-3449-42D1-8185-B4BEFD52AB44}"/>
              </a:ext>
            </a:extLst>
          </p:cNvPr>
          <p:cNvSpPr>
            <a:spLocks noGrp="1"/>
          </p:cNvSpPr>
          <p:nvPr>
            <p:ph type="title"/>
          </p:nvPr>
        </p:nvSpPr>
        <p:spPr>
          <a:xfrm>
            <a:off x="581192" y="702156"/>
            <a:ext cx="11029616" cy="908930"/>
          </a:xfrm>
        </p:spPr>
        <p:txBody>
          <a:bodyPr>
            <a:normAutofit/>
          </a:bodyPr>
          <a:lstStyle/>
          <a:p>
            <a:r>
              <a:rPr lang="en-US" dirty="0"/>
              <a:t>FEATURES</a:t>
            </a:r>
            <a:br>
              <a:rPr lang="en-US" dirty="0"/>
            </a:br>
            <a:r>
              <a:rPr lang="es-CO" sz="1800" dirty="0"/>
              <a:t>Syntactic</a:t>
            </a:r>
            <a:endParaRPr lang="en-US" dirty="0"/>
          </a:p>
        </p:txBody>
      </p:sp>
      <p:pic>
        <p:nvPicPr>
          <p:cNvPr id="4" name="Picture 3">
            <a:extLst>
              <a:ext uri="{FF2B5EF4-FFF2-40B4-BE49-F238E27FC236}">
                <a16:creationId xmlns:a16="http://schemas.microsoft.com/office/drawing/2014/main" id="{4026E695-3ADE-4F7A-B6B1-69203F17ED6D}"/>
              </a:ext>
            </a:extLst>
          </p:cNvPr>
          <p:cNvPicPr>
            <a:picLocks noChangeAspect="1"/>
          </p:cNvPicPr>
          <p:nvPr/>
        </p:nvPicPr>
        <p:blipFill>
          <a:blip r:embed="rId3"/>
          <a:stretch>
            <a:fillRect/>
          </a:stretch>
        </p:blipFill>
        <p:spPr>
          <a:xfrm>
            <a:off x="315224" y="3993904"/>
            <a:ext cx="7410450" cy="2200275"/>
          </a:xfrm>
          <a:prstGeom prst="rect">
            <a:avLst/>
          </a:prstGeom>
        </p:spPr>
      </p:pic>
      <p:sp>
        <p:nvSpPr>
          <p:cNvPr id="24" name="TextBox 23">
            <a:extLst>
              <a:ext uri="{FF2B5EF4-FFF2-40B4-BE49-F238E27FC236}">
                <a16:creationId xmlns:a16="http://schemas.microsoft.com/office/drawing/2014/main" id="{E35022A9-F16F-4BB4-A559-5C7A89588861}"/>
              </a:ext>
            </a:extLst>
          </p:cNvPr>
          <p:cNvSpPr txBox="1"/>
          <p:nvPr/>
        </p:nvSpPr>
        <p:spPr>
          <a:xfrm>
            <a:off x="297023" y="2144494"/>
            <a:ext cx="1498899" cy="369332"/>
          </a:xfrm>
          <a:prstGeom prst="rect">
            <a:avLst/>
          </a:prstGeom>
          <a:noFill/>
          <a:ln>
            <a:solidFill>
              <a:schemeClr val="tx1"/>
            </a:solidFill>
          </a:ln>
        </p:spPr>
        <p:txBody>
          <a:bodyPr wrap="square">
            <a:spAutoFit/>
          </a:bodyPr>
          <a:lstStyle/>
          <a:p>
            <a:pPr algn="ctr"/>
            <a:r>
              <a:rPr lang="en-US" dirty="0"/>
              <a:t>Astronomer</a:t>
            </a:r>
          </a:p>
        </p:txBody>
      </p:sp>
      <p:sp>
        <p:nvSpPr>
          <p:cNvPr id="25" name="TextBox 24">
            <a:extLst>
              <a:ext uri="{FF2B5EF4-FFF2-40B4-BE49-F238E27FC236}">
                <a16:creationId xmlns:a16="http://schemas.microsoft.com/office/drawing/2014/main" id="{EE3670B2-B177-469C-BE5E-AD2667494195}"/>
              </a:ext>
            </a:extLst>
          </p:cNvPr>
          <p:cNvSpPr txBox="1"/>
          <p:nvPr/>
        </p:nvSpPr>
        <p:spPr>
          <a:xfrm>
            <a:off x="2211865" y="2144494"/>
            <a:ext cx="1808584" cy="369332"/>
          </a:xfrm>
          <a:prstGeom prst="rect">
            <a:avLst/>
          </a:prstGeom>
          <a:noFill/>
          <a:ln>
            <a:solidFill>
              <a:srgbClr val="FF0000"/>
            </a:solidFill>
          </a:ln>
        </p:spPr>
        <p:txBody>
          <a:bodyPr wrap="square">
            <a:spAutoFit/>
          </a:bodyPr>
          <a:lstStyle/>
          <a:p>
            <a:pPr algn="ctr"/>
            <a:r>
              <a:rPr lang="en-US" dirty="0"/>
              <a:t>Edwin Hubble</a:t>
            </a:r>
          </a:p>
        </p:txBody>
      </p:sp>
      <p:sp>
        <p:nvSpPr>
          <p:cNvPr id="26" name="TextBox 25">
            <a:extLst>
              <a:ext uri="{FF2B5EF4-FFF2-40B4-BE49-F238E27FC236}">
                <a16:creationId xmlns:a16="http://schemas.microsoft.com/office/drawing/2014/main" id="{7FF54E2E-7334-46E2-9863-1789AA0A93D3}"/>
              </a:ext>
            </a:extLst>
          </p:cNvPr>
          <p:cNvSpPr txBox="1"/>
          <p:nvPr/>
        </p:nvSpPr>
        <p:spPr>
          <a:xfrm>
            <a:off x="4436392" y="2144542"/>
            <a:ext cx="747908" cy="369332"/>
          </a:xfrm>
          <a:prstGeom prst="rect">
            <a:avLst/>
          </a:prstGeom>
          <a:noFill/>
          <a:ln>
            <a:solidFill>
              <a:schemeClr val="tx1"/>
            </a:solidFill>
          </a:ln>
        </p:spPr>
        <p:txBody>
          <a:bodyPr wrap="square">
            <a:spAutoFit/>
          </a:bodyPr>
          <a:lstStyle/>
          <a:p>
            <a:pPr algn="ctr"/>
            <a:r>
              <a:rPr lang="en-US" dirty="0"/>
              <a:t>was</a:t>
            </a:r>
          </a:p>
        </p:txBody>
      </p:sp>
      <p:sp>
        <p:nvSpPr>
          <p:cNvPr id="27" name="TextBox 26">
            <a:extLst>
              <a:ext uri="{FF2B5EF4-FFF2-40B4-BE49-F238E27FC236}">
                <a16:creationId xmlns:a16="http://schemas.microsoft.com/office/drawing/2014/main" id="{4A1DC8BA-8C39-41FD-8160-12E5DC504817}"/>
              </a:ext>
            </a:extLst>
          </p:cNvPr>
          <p:cNvSpPr txBox="1"/>
          <p:nvPr/>
        </p:nvSpPr>
        <p:spPr>
          <a:xfrm>
            <a:off x="5600243" y="2144494"/>
            <a:ext cx="747908" cy="369332"/>
          </a:xfrm>
          <a:prstGeom prst="rect">
            <a:avLst/>
          </a:prstGeom>
          <a:noFill/>
          <a:ln>
            <a:solidFill>
              <a:schemeClr val="tx1"/>
            </a:solidFill>
          </a:ln>
        </p:spPr>
        <p:txBody>
          <a:bodyPr wrap="square">
            <a:spAutoFit/>
          </a:bodyPr>
          <a:lstStyle/>
          <a:p>
            <a:pPr algn="ctr"/>
            <a:r>
              <a:rPr lang="en-US" dirty="0"/>
              <a:t>born</a:t>
            </a:r>
          </a:p>
        </p:txBody>
      </p:sp>
      <p:sp>
        <p:nvSpPr>
          <p:cNvPr id="28" name="TextBox 27">
            <a:extLst>
              <a:ext uri="{FF2B5EF4-FFF2-40B4-BE49-F238E27FC236}">
                <a16:creationId xmlns:a16="http://schemas.microsoft.com/office/drawing/2014/main" id="{0BDA5D8D-2B68-4018-B70C-0AB4C07D0CA3}"/>
              </a:ext>
            </a:extLst>
          </p:cNvPr>
          <p:cNvSpPr txBox="1"/>
          <p:nvPr/>
        </p:nvSpPr>
        <p:spPr>
          <a:xfrm>
            <a:off x="6764094" y="2143698"/>
            <a:ext cx="543503" cy="369332"/>
          </a:xfrm>
          <a:prstGeom prst="rect">
            <a:avLst/>
          </a:prstGeom>
          <a:noFill/>
          <a:ln>
            <a:solidFill>
              <a:schemeClr val="tx1"/>
            </a:solidFill>
          </a:ln>
        </p:spPr>
        <p:txBody>
          <a:bodyPr wrap="square">
            <a:spAutoFit/>
          </a:bodyPr>
          <a:lstStyle/>
          <a:p>
            <a:pPr algn="ctr"/>
            <a:r>
              <a:rPr lang="en-US" dirty="0"/>
              <a:t>in</a:t>
            </a:r>
          </a:p>
        </p:txBody>
      </p:sp>
      <p:sp>
        <p:nvSpPr>
          <p:cNvPr id="29" name="TextBox 28">
            <a:extLst>
              <a:ext uri="{FF2B5EF4-FFF2-40B4-BE49-F238E27FC236}">
                <a16:creationId xmlns:a16="http://schemas.microsoft.com/office/drawing/2014/main" id="{4B0C0B6C-FA00-455F-8D2B-59685A039C22}"/>
              </a:ext>
            </a:extLst>
          </p:cNvPr>
          <p:cNvSpPr txBox="1"/>
          <p:nvPr/>
        </p:nvSpPr>
        <p:spPr>
          <a:xfrm>
            <a:off x="7723540" y="2143300"/>
            <a:ext cx="1498899" cy="369332"/>
          </a:xfrm>
          <a:prstGeom prst="rect">
            <a:avLst/>
          </a:prstGeom>
          <a:noFill/>
          <a:ln>
            <a:solidFill>
              <a:srgbClr val="FF0000"/>
            </a:solidFill>
          </a:ln>
        </p:spPr>
        <p:txBody>
          <a:bodyPr wrap="square">
            <a:spAutoFit/>
          </a:bodyPr>
          <a:lstStyle/>
          <a:p>
            <a:pPr algn="ctr"/>
            <a:r>
              <a:rPr lang="en-US" dirty="0"/>
              <a:t>Marshfield</a:t>
            </a:r>
          </a:p>
        </p:txBody>
      </p:sp>
      <p:sp>
        <p:nvSpPr>
          <p:cNvPr id="30" name="TextBox 29">
            <a:extLst>
              <a:ext uri="{FF2B5EF4-FFF2-40B4-BE49-F238E27FC236}">
                <a16:creationId xmlns:a16="http://schemas.microsoft.com/office/drawing/2014/main" id="{EF252EAE-6965-4260-BE48-1AD994E9B3FB}"/>
              </a:ext>
            </a:extLst>
          </p:cNvPr>
          <p:cNvSpPr txBox="1"/>
          <p:nvPr/>
        </p:nvSpPr>
        <p:spPr>
          <a:xfrm>
            <a:off x="9638382" y="2143300"/>
            <a:ext cx="436985" cy="369332"/>
          </a:xfrm>
          <a:prstGeom prst="rect">
            <a:avLst/>
          </a:prstGeom>
          <a:noFill/>
          <a:ln>
            <a:solidFill>
              <a:schemeClr val="tx1"/>
            </a:solidFill>
          </a:ln>
        </p:spPr>
        <p:txBody>
          <a:bodyPr wrap="square">
            <a:spAutoFit/>
          </a:bodyPr>
          <a:lstStyle/>
          <a:p>
            <a:pPr algn="ctr"/>
            <a:r>
              <a:rPr lang="en-US" dirty="0"/>
              <a:t>,</a:t>
            </a:r>
          </a:p>
        </p:txBody>
      </p:sp>
      <p:sp>
        <p:nvSpPr>
          <p:cNvPr id="31" name="TextBox 30">
            <a:extLst>
              <a:ext uri="{FF2B5EF4-FFF2-40B4-BE49-F238E27FC236}">
                <a16:creationId xmlns:a16="http://schemas.microsoft.com/office/drawing/2014/main" id="{F25C531E-72CD-46D1-8FFA-4BC151FA27B0}"/>
              </a:ext>
            </a:extLst>
          </p:cNvPr>
          <p:cNvSpPr txBox="1"/>
          <p:nvPr/>
        </p:nvSpPr>
        <p:spPr>
          <a:xfrm>
            <a:off x="10491307" y="2143300"/>
            <a:ext cx="1498899" cy="369332"/>
          </a:xfrm>
          <a:prstGeom prst="rect">
            <a:avLst/>
          </a:prstGeom>
          <a:noFill/>
          <a:ln>
            <a:solidFill>
              <a:srgbClr val="FF0000"/>
            </a:solidFill>
          </a:ln>
        </p:spPr>
        <p:txBody>
          <a:bodyPr wrap="square">
            <a:spAutoFit/>
          </a:bodyPr>
          <a:lstStyle/>
          <a:p>
            <a:pPr algn="ctr"/>
            <a:r>
              <a:rPr lang="en-US" dirty="0"/>
              <a:t>Missouri</a:t>
            </a:r>
          </a:p>
        </p:txBody>
      </p:sp>
      <p:sp>
        <p:nvSpPr>
          <p:cNvPr id="32" name="TextBox 31">
            <a:extLst>
              <a:ext uri="{FF2B5EF4-FFF2-40B4-BE49-F238E27FC236}">
                <a16:creationId xmlns:a16="http://schemas.microsoft.com/office/drawing/2014/main" id="{9256A4D9-592C-4F48-9F98-33B67A5DE329}"/>
              </a:ext>
            </a:extLst>
          </p:cNvPr>
          <p:cNvSpPr txBox="1"/>
          <p:nvPr/>
        </p:nvSpPr>
        <p:spPr>
          <a:xfrm>
            <a:off x="3359007" y="1866739"/>
            <a:ext cx="779381" cy="338554"/>
          </a:xfrm>
          <a:prstGeom prst="rect">
            <a:avLst/>
          </a:prstGeom>
          <a:noFill/>
        </p:spPr>
        <p:txBody>
          <a:bodyPr wrap="none" rtlCol="0">
            <a:spAutoFit/>
          </a:bodyPr>
          <a:lstStyle/>
          <a:p>
            <a:r>
              <a:rPr lang="en-US" sz="1600" dirty="0">
                <a:solidFill>
                  <a:srgbClr val="FF0000"/>
                </a:solidFill>
              </a:rPr>
              <a:t>entity1</a:t>
            </a:r>
            <a:endParaRPr lang="es-CO" sz="1600" dirty="0">
              <a:solidFill>
                <a:srgbClr val="FF0000"/>
              </a:solidFill>
            </a:endParaRPr>
          </a:p>
        </p:txBody>
      </p:sp>
      <p:sp>
        <p:nvSpPr>
          <p:cNvPr id="33" name="TextBox 32">
            <a:extLst>
              <a:ext uri="{FF2B5EF4-FFF2-40B4-BE49-F238E27FC236}">
                <a16:creationId xmlns:a16="http://schemas.microsoft.com/office/drawing/2014/main" id="{53700ACA-1358-4C10-9DCF-A1759341D464}"/>
              </a:ext>
            </a:extLst>
          </p:cNvPr>
          <p:cNvSpPr txBox="1"/>
          <p:nvPr/>
        </p:nvSpPr>
        <p:spPr>
          <a:xfrm>
            <a:off x="8513867" y="1819941"/>
            <a:ext cx="779381" cy="338554"/>
          </a:xfrm>
          <a:prstGeom prst="rect">
            <a:avLst/>
          </a:prstGeom>
          <a:noFill/>
        </p:spPr>
        <p:txBody>
          <a:bodyPr wrap="none" rtlCol="0">
            <a:spAutoFit/>
          </a:bodyPr>
          <a:lstStyle/>
          <a:p>
            <a:r>
              <a:rPr lang="en-US" sz="1600" dirty="0">
                <a:solidFill>
                  <a:srgbClr val="FF0000"/>
                </a:solidFill>
              </a:rPr>
              <a:t>entity2</a:t>
            </a:r>
            <a:endParaRPr lang="es-CO" sz="1600" dirty="0">
              <a:solidFill>
                <a:srgbClr val="FF0000"/>
              </a:solidFill>
            </a:endParaRPr>
          </a:p>
        </p:txBody>
      </p:sp>
      <p:sp>
        <p:nvSpPr>
          <p:cNvPr id="34" name="TextBox 33">
            <a:extLst>
              <a:ext uri="{FF2B5EF4-FFF2-40B4-BE49-F238E27FC236}">
                <a16:creationId xmlns:a16="http://schemas.microsoft.com/office/drawing/2014/main" id="{55FB6BA1-69C8-438E-A47D-7A9767A144CE}"/>
              </a:ext>
            </a:extLst>
          </p:cNvPr>
          <p:cNvSpPr txBox="1"/>
          <p:nvPr/>
        </p:nvSpPr>
        <p:spPr>
          <a:xfrm>
            <a:off x="11293385" y="1829698"/>
            <a:ext cx="779381" cy="338554"/>
          </a:xfrm>
          <a:prstGeom prst="rect">
            <a:avLst/>
          </a:prstGeom>
          <a:noFill/>
        </p:spPr>
        <p:txBody>
          <a:bodyPr wrap="none" rtlCol="0">
            <a:spAutoFit/>
          </a:bodyPr>
          <a:lstStyle/>
          <a:p>
            <a:r>
              <a:rPr lang="en-US" sz="1600" dirty="0">
                <a:solidFill>
                  <a:srgbClr val="FF0000"/>
                </a:solidFill>
              </a:rPr>
              <a:t>entity3</a:t>
            </a:r>
            <a:endParaRPr lang="es-CO" sz="1600" dirty="0">
              <a:solidFill>
                <a:srgbClr val="FF0000"/>
              </a:solidFill>
            </a:endParaRPr>
          </a:p>
        </p:txBody>
      </p:sp>
      <p:sp>
        <p:nvSpPr>
          <p:cNvPr id="36" name="TextBox 35">
            <a:extLst>
              <a:ext uri="{FF2B5EF4-FFF2-40B4-BE49-F238E27FC236}">
                <a16:creationId xmlns:a16="http://schemas.microsoft.com/office/drawing/2014/main" id="{40690940-EAE4-4E15-A01F-1DA4DB994905}"/>
              </a:ext>
            </a:extLst>
          </p:cNvPr>
          <p:cNvSpPr txBox="1"/>
          <p:nvPr/>
        </p:nvSpPr>
        <p:spPr>
          <a:xfrm>
            <a:off x="7929357" y="3240795"/>
            <a:ext cx="3100616" cy="276999"/>
          </a:xfrm>
          <a:prstGeom prst="rect">
            <a:avLst/>
          </a:prstGeom>
          <a:noFill/>
        </p:spPr>
        <p:txBody>
          <a:bodyPr wrap="square">
            <a:spAutoFit/>
          </a:bodyPr>
          <a:lstStyle/>
          <a:p>
            <a:r>
              <a:rPr lang="en-US" sz="1200" b="1" dirty="0"/>
              <a:t>Grammatical Relationships</a:t>
            </a:r>
            <a:endParaRPr lang="es-CO" sz="1200" b="1" dirty="0"/>
          </a:p>
        </p:txBody>
      </p:sp>
      <p:graphicFrame>
        <p:nvGraphicFramePr>
          <p:cNvPr id="17" name="Table 19">
            <a:extLst>
              <a:ext uri="{FF2B5EF4-FFF2-40B4-BE49-F238E27FC236}">
                <a16:creationId xmlns:a16="http://schemas.microsoft.com/office/drawing/2014/main" id="{EBF79FD5-4CEF-480B-A046-C30D55B9C387}"/>
              </a:ext>
            </a:extLst>
          </p:cNvPr>
          <p:cNvGraphicFramePr>
            <a:graphicFrameLocks noGrp="1"/>
          </p:cNvGraphicFramePr>
          <p:nvPr>
            <p:extLst>
              <p:ext uri="{D42A27DB-BD31-4B8C-83A1-F6EECF244321}">
                <p14:modId xmlns:p14="http://schemas.microsoft.com/office/powerpoint/2010/main" val="2547740585"/>
              </p:ext>
            </p:extLst>
          </p:nvPr>
        </p:nvGraphicFramePr>
        <p:xfrm>
          <a:off x="7929357" y="3495413"/>
          <a:ext cx="3850066" cy="2438400"/>
        </p:xfrm>
        <a:graphic>
          <a:graphicData uri="http://schemas.openxmlformats.org/drawingml/2006/table">
            <a:tbl>
              <a:tblPr firstRow="1" bandRow="1">
                <a:tableStyleId>{5C22544A-7EE6-4342-B048-85BDC9FD1C3A}</a:tableStyleId>
              </a:tblPr>
              <a:tblGrid>
                <a:gridCol w="747918">
                  <a:extLst>
                    <a:ext uri="{9D8B030D-6E8A-4147-A177-3AD203B41FA5}">
                      <a16:colId xmlns:a16="http://schemas.microsoft.com/office/drawing/2014/main" val="1778703"/>
                    </a:ext>
                  </a:extLst>
                </a:gridCol>
                <a:gridCol w="3102148">
                  <a:extLst>
                    <a:ext uri="{9D8B030D-6E8A-4147-A177-3AD203B41FA5}">
                      <a16:colId xmlns:a16="http://schemas.microsoft.com/office/drawing/2014/main" val="1396043077"/>
                    </a:ext>
                  </a:extLst>
                </a:gridCol>
              </a:tblGrid>
              <a:tr h="0">
                <a:tc>
                  <a:txBody>
                    <a:bodyPr/>
                    <a:lstStyle/>
                    <a:p>
                      <a:r>
                        <a:rPr lang="en-US" sz="1000" dirty="0"/>
                        <a:t>Symbol</a:t>
                      </a:r>
                      <a:endParaRPr lang="es-CO" sz="1000" dirty="0"/>
                    </a:p>
                  </a:txBody>
                  <a:tcPr/>
                </a:tc>
                <a:tc>
                  <a:txBody>
                    <a:bodyPr/>
                    <a:lstStyle/>
                    <a:p>
                      <a:r>
                        <a:rPr lang="en-US" sz="1000" dirty="0"/>
                        <a:t>Description</a:t>
                      </a:r>
                      <a:endParaRPr lang="es-CO" sz="1000" dirty="0"/>
                    </a:p>
                  </a:txBody>
                  <a:tcPr/>
                </a:tc>
                <a:extLst>
                  <a:ext uri="{0D108BD9-81ED-4DB2-BD59-A6C34878D82A}">
                    <a16:rowId xmlns:a16="http://schemas.microsoft.com/office/drawing/2014/main" val="3969091450"/>
                  </a:ext>
                </a:extLst>
              </a:tr>
              <a:tr h="0">
                <a:tc>
                  <a:txBody>
                    <a:bodyPr/>
                    <a:lstStyle/>
                    <a:p>
                      <a:r>
                        <a:rPr lang="es-CO" sz="1000" dirty="0" err="1"/>
                        <a:t>inv-aux</a:t>
                      </a:r>
                      <a:endParaRPr lang="es-CO" sz="1000" dirty="0"/>
                    </a:p>
                  </a:txBody>
                  <a:tcPr/>
                </a:tc>
                <a:tc>
                  <a:txBody>
                    <a:bodyPr/>
                    <a:lstStyle/>
                    <a:p>
                      <a:r>
                        <a:rPr lang="es-CO" sz="1000" dirty="0" err="1"/>
                        <a:t>inverted</a:t>
                      </a:r>
                      <a:r>
                        <a:rPr lang="es-CO" sz="1000" dirty="0"/>
                        <a:t> </a:t>
                      </a:r>
                      <a:r>
                        <a:rPr lang="es-CO" sz="1000" dirty="0" err="1"/>
                        <a:t>auxiliary</a:t>
                      </a:r>
                      <a:endParaRPr lang="es-CO" sz="1000" dirty="0"/>
                    </a:p>
                  </a:txBody>
                  <a:tcPr/>
                </a:tc>
                <a:extLst>
                  <a:ext uri="{0D108BD9-81ED-4DB2-BD59-A6C34878D82A}">
                    <a16:rowId xmlns:a16="http://schemas.microsoft.com/office/drawing/2014/main" val="2574588325"/>
                  </a:ext>
                </a:extLst>
              </a:tr>
              <a:tr h="0">
                <a:tc>
                  <a:txBody>
                    <a:bodyPr/>
                    <a:lstStyle/>
                    <a:p>
                      <a:r>
                        <a:rPr lang="es-CO" sz="1000" dirty="0"/>
                        <a:t>mod </a:t>
                      </a:r>
                    </a:p>
                  </a:txBody>
                  <a:tcPr/>
                </a:tc>
                <a:tc>
                  <a:txBody>
                    <a:bodyPr/>
                    <a:lstStyle/>
                    <a:p>
                      <a:r>
                        <a:rPr lang="en-US" sz="1000" dirty="0"/>
                        <a:t>relationship between a word and its adjunct modifier</a:t>
                      </a:r>
                      <a:endParaRPr lang="es-CO" sz="1000" dirty="0"/>
                    </a:p>
                  </a:txBody>
                  <a:tcPr/>
                </a:tc>
                <a:extLst>
                  <a:ext uri="{0D108BD9-81ED-4DB2-BD59-A6C34878D82A}">
                    <a16:rowId xmlns:a16="http://schemas.microsoft.com/office/drawing/2014/main" val="2843972502"/>
                  </a:ext>
                </a:extLst>
              </a:tr>
              <a:tr h="0">
                <a:tc>
                  <a:txBody>
                    <a:bodyPr/>
                    <a:lstStyle/>
                    <a:p>
                      <a:r>
                        <a:rPr lang="es-CO" sz="1000" dirty="0" err="1"/>
                        <a:t>pnmod</a:t>
                      </a:r>
                      <a:r>
                        <a:rPr lang="es-CO" sz="1000" dirty="0"/>
                        <a:t> </a:t>
                      </a:r>
                    </a:p>
                  </a:txBody>
                  <a:tcPr/>
                </a:tc>
                <a:tc>
                  <a:txBody>
                    <a:bodyPr/>
                    <a:lstStyle/>
                    <a:p>
                      <a:r>
                        <a:rPr lang="es-CO" sz="1000" dirty="0"/>
                        <a:t>post nominal </a:t>
                      </a:r>
                      <a:r>
                        <a:rPr lang="es-CO" sz="1000" dirty="0" err="1"/>
                        <a:t>modifier</a:t>
                      </a:r>
                      <a:r>
                        <a:rPr lang="es-CO" sz="1000" dirty="0"/>
                        <a:t> </a:t>
                      </a:r>
                    </a:p>
                  </a:txBody>
                  <a:tcPr/>
                </a:tc>
                <a:extLst>
                  <a:ext uri="{0D108BD9-81ED-4DB2-BD59-A6C34878D82A}">
                    <a16:rowId xmlns:a16="http://schemas.microsoft.com/office/drawing/2014/main" val="102160077"/>
                  </a:ext>
                </a:extLst>
              </a:tr>
              <a:tr h="0">
                <a:tc>
                  <a:txBody>
                    <a:bodyPr/>
                    <a:lstStyle/>
                    <a:p>
                      <a:r>
                        <a:rPr lang="es-CO" sz="1000" dirty="0"/>
                        <a:t>p-</a:t>
                      </a:r>
                      <a:r>
                        <a:rPr lang="es-CO" sz="1000" dirty="0" err="1"/>
                        <a:t>spec</a:t>
                      </a:r>
                      <a:endParaRPr lang="es-CO" sz="1000" dirty="0"/>
                    </a:p>
                  </a:txBody>
                  <a:tcPr/>
                </a:tc>
                <a:tc>
                  <a:txBody>
                    <a:bodyPr/>
                    <a:lstStyle/>
                    <a:p>
                      <a:r>
                        <a:rPr lang="es-CO" sz="1000" dirty="0" err="1"/>
                        <a:t>specifier</a:t>
                      </a:r>
                      <a:r>
                        <a:rPr lang="es-CO" sz="1000" dirty="0"/>
                        <a:t> </a:t>
                      </a:r>
                      <a:r>
                        <a:rPr lang="es-CO" sz="1000" dirty="0" err="1"/>
                        <a:t>of</a:t>
                      </a:r>
                      <a:r>
                        <a:rPr lang="es-CO" sz="1000" dirty="0"/>
                        <a:t> </a:t>
                      </a:r>
                      <a:r>
                        <a:rPr lang="es-CO" sz="1000" dirty="0" err="1"/>
                        <a:t>prepositional</a:t>
                      </a:r>
                      <a:r>
                        <a:rPr lang="es-CO" sz="1000" dirty="0"/>
                        <a:t> </a:t>
                      </a:r>
                      <a:r>
                        <a:rPr lang="es-CO" sz="1000" dirty="0" err="1"/>
                        <a:t>phrases</a:t>
                      </a:r>
                      <a:endParaRPr lang="es-CO" sz="1000" dirty="0"/>
                    </a:p>
                  </a:txBody>
                  <a:tcPr/>
                </a:tc>
                <a:extLst>
                  <a:ext uri="{0D108BD9-81ED-4DB2-BD59-A6C34878D82A}">
                    <a16:rowId xmlns:a16="http://schemas.microsoft.com/office/drawing/2014/main" val="1681594453"/>
                  </a:ext>
                </a:extLst>
              </a:tr>
              <a:tr h="0">
                <a:tc>
                  <a:txBody>
                    <a:bodyPr/>
                    <a:lstStyle/>
                    <a:p>
                      <a:r>
                        <a:rPr lang="es-CO" sz="1000" dirty="0" err="1"/>
                        <a:t>pcomp</a:t>
                      </a:r>
                      <a:r>
                        <a:rPr lang="es-CO" sz="1000" dirty="0"/>
                        <a:t>-c</a:t>
                      </a:r>
                    </a:p>
                  </a:txBody>
                  <a:tcPr/>
                </a:tc>
                <a:tc>
                  <a:txBody>
                    <a:bodyPr/>
                    <a:lstStyle/>
                    <a:p>
                      <a:r>
                        <a:rPr lang="es-CO" sz="1000" dirty="0" err="1"/>
                        <a:t>clausal</a:t>
                      </a:r>
                      <a:r>
                        <a:rPr lang="es-CO" sz="1000" dirty="0"/>
                        <a:t> </a:t>
                      </a:r>
                      <a:r>
                        <a:rPr lang="es-CO" sz="1000" dirty="0" err="1"/>
                        <a:t>complement</a:t>
                      </a:r>
                      <a:r>
                        <a:rPr lang="es-CO" sz="1000" dirty="0"/>
                        <a:t> </a:t>
                      </a:r>
                      <a:r>
                        <a:rPr lang="es-CO" sz="1000" dirty="0" err="1"/>
                        <a:t>of</a:t>
                      </a:r>
                      <a:r>
                        <a:rPr lang="es-CO" sz="1000" dirty="0"/>
                        <a:t> </a:t>
                      </a:r>
                      <a:r>
                        <a:rPr lang="es-CO" sz="1000" dirty="0" err="1"/>
                        <a:t>prepositions</a:t>
                      </a:r>
                      <a:endParaRPr lang="es-CO" sz="1000" dirty="0"/>
                    </a:p>
                  </a:txBody>
                  <a:tcPr/>
                </a:tc>
                <a:extLst>
                  <a:ext uri="{0D108BD9-81ED-4DB2-BD59-A6C34878D82A}">
                    <a16:rowId xmlns:a16="http://schemas.microsoft.com/office/drawing/2014/main" val="3604553411"/>
                  </a:ext>
                </a:extLst>
              </a:tr>
              <a:tr h="0">
                <a:tc>
                  <a:txBody>
                    <a:bodyPr/>
                    <a:lstStyle/>
                    <a:p>
                      <a:r>
                        <a:rPr lang="es-CO" sz="1000" dirty="0" err="1"/>
                        <a:t>pcomp</a:t>
                      </a:r>
                      <a:r>
                        <a:rPr lang="es-CO" sz="1000" dirty="0"/>
                        <a:t>-n</a:t>
                      </a:r>
                    </a:p>
                  </a:txBody>
                  <a:tcPr/>
                </a:tc>
                <a:tc>
                  <a:txBody>
                    <a:bodyPr/>
                    <a:lstStyle/>
                    <a:p>
                      <a:r>
                        <a:rPr lang="es-CO" sz="1000" dirty="0"/>
                        <a:t>nominal </a:t>
                      </a:r>
                      <a:r>
                        <a:rPr lang="es-CO" sz="1000" dirty="0" err="1"/>
                        <a:t>complement</a:t>
                      </a:r>
                      <a:r>
                        <a:rPr lang="es-CO" sz="1000" dirty="0"/>
                        <a:t> </a:t>
                      </a:r>
                      <a:r>
                        <a:rPr lang="es-CO" sz="1000" dirty="0" err="1"/>
                        <a:t>of</a:t>
                      </a:r>
                      <a:r>
                        <a:rPr lang="es-CO" sz="1000" dirty="0"/>
                        <a:t> </a:t>
                      </a:r>
                      <a:r>
                        <a:rPr lang="es-CO" sz="1000" dirty="0" err="1"/>
                        <a:t>prepositions</a:t>
                      </a:r>
                      <a:endParaRPr lang="es-CO" sz="1000" dirty="0"/>
                    </a:p>
                  </a:txBody>
                  <a:tcPr/>
                </a:tc>
                <a:extLst>
                  <a:ext uri="{0D108BD9-81ED-4DB2-BD59-A6C34878D82A}">
                    <a16:rowId xmlns:a16="http://schemas.microsoft.com/office/drawing/2014/main" val="4094096917"/>
                  </a:ext>
                </a:extLst>
              </a:tr>
              <a:tr h="0">
                <a:tc>
                  <a:txBody>
                    <a:bodyPr/>
                    <a:lstStyle/>
                    <a:p>
                      <a:r>
                        <a:rPr lang="es-CO" sz="1000" dirty="0"/>
                        <a:t>post </a:t>
                      </a:r>
                    </a:p>
                  </a:txBody>
                  <a:tcPr/>
                </a:tc>
                <a:tc>
                  <a:txBody>
                    <a:bodyPr/>
                    <a:lstStyle/>
                    <a:p>
                      <a:r>
                        <a:rPr lang="es-CO" sz="1000" dirty="0"/>
                        <a:t>post </a:t>
                      </a:r>
                      <a:r>
                        <a:rPr lang="es-CO" sz="1000" dirty="0" err="1"/>
                        <a:t>determiner</a:t>
                      </a:r>
                      <a:r>
                        <a:rPr lang="es-CO" sz="1000" dirty="0"/>
                        <a:t> </a:t>
                      </a:r>
                    </a:p>
                  </a:txBody>
                  <a:tcPr/>
                </a:tc>
                <a:extLst>
                  <a:ext uri="{0D108BD9-81ED-4DB2-BD59-A6C34878D82A}">
                    <a16:rowId xmlns:a16="http://schemas.microsoft.com/office/drawing/2014/main" val="3905683570"/>
                  </a:ext>
                </a:extLst>
              </a:tr>
              <a:tr h="0">
                <a:tc>
                  <a:txBody>
                    <a:bodyPr/>
                    <a:lstStyle/>
                    <a:p>
                      <a:r>
                        <a:rPr lang="es-CO" sz="1000" dirty="0"/>
                        <a:t>pre </a:t>
                      </a:r>
                    </a:p>
                  </a:txBody>
                  <a:tcPr/>
                </a:tc>
                <a:tc>
                  <a:txBody>
                    <a:bodyPr/>
                    <a:lstStyle/>
                    <a:p>
                      <a:r>
                        <a:rPr lang="es-CO" sz="1000" dirty="0"/>
                        <a:t>pre </a:t>
                      </a:r>
                      <a:r>
                        <a:rPr lang="es-CO" sz="1000" dirty="0" err="1"/>
                        <a:t>determiner</a:t>
                      </a:r>
                      <a:r>
                        <a:rPr lang="es-CO" sz="1000" dirty="0"/>
                        <a:t> </a:t>
                      </a:r>
                    </a:p>
                  </a:txBody>
                  <a:tcPr/>
                </a:tc>
                <a:extLst>
                  <a:ext uri="{0D108BD9-81ED-4DB2-BD59-A6C34878D82A}">
                    <a16:rowId xmlns:a16="http://schemas.microsoft.com/office/drawing/2014/main" val="478492519"/>
                  </a:ext>
                </a:extLst>
              </a:tr>
              <a:tr h="0">
                <a:tc>
                  <a:txBody>
                    <a:bodyPr/>
                    <a:lstStyle/>
                    <a:p>
                      <a:r>
                        <a:rPr lang="es-CO" sz="1000" dirty="0"/>
                        <a:t>s</a:t>
                      </a:r>
                    </a:p>
                  </a:txBody>
                  <a:tcPr/>
                </a:tc>
                <a:tc>
                  <a:txBody>
                    <a:bodyPr/>
                    <a:lstStyle/>
                    <a:p>
                      <a:r>
                        <a:rPr lang="es-CO" sz="1000" dirty="0" err="1"/>
                        <a:t>surface</a:t>
                      </a:r>
                      <a:r>
                        <a:rPr lang="es-CO" sz="1000" dirty="0"/>
                        <a:t> </a:t>
                      </a:r>
                      <a:r>
                        <a:rPr lang="es-CO" sz="1000" dirty="0" err="1"/>
                        <a:t>subjec</a:t>
                      </a:r>
                      <a:endParaRPr lang="es-CO" sz="1000" dirty="0"/>
                    </a:p>
                  </a:txBody>
                  <a:tcPr/>
                </a:tc>
                <a:extLst>
                  <a:ext uri="{0D108BD9-81ED-4DB2-BD59-A6C34878D82A}">
                    <a16:rowId xmlns:a16="http://schemas.microsoft.com/office/drawing/2014/main" val="1472429933"/>
                  </a:ext>
                </a:extLst>
              </a:tr>
            </a:tbl>
          </a:graphicData>
        </a:graphic>
      </p:graphicFrame>
      <p:sp>
        <p:nvSpPr>
          <p:cNvPr id="37" name="TextBox 36">
            <a:extLst>
              <a:ext uri="{FF2B5EF4-FFF2-40B4-BE49-F238E27FC236}">
                <a16:creationId xmlns:a16="http://schemas.microsoft.com/office/drawing/2014/main" id="{7DFAB916-915F-4EC2-B6C1-8752454EC5F2}"/>
              </a:ext>
            </a:extLst>
          </p:cNvPr>
          <p:cNvSpPr txBox="1"/>
          <p:nvPr/>
        </p:nvSpPr>
        <p:spPr>
          <a:xfrm>
            <a:off x="7834143" y="6086213"/>
            <a:ext cx="3236169" cy="200687"/>
          </a:xfrm>
          <a:prstGeom prst="rect">
            <a:avLst/>
          </a:prstGeom>
          <a:noFill/>
        </p:spPr>
        <p:txBody>
          <a:bodyPr wrap="square">
            <a:spAutoFit/>
          </a:bodyPr>
          <a:lstStyle/>
          <a:p>
            <a:r>
              <a:rPr lang="en-US" sz="700" dirty="0"/>
              <a:t>https://gate.ac.uk/releases/gate-7.0-build4195-ALL/doc/tao/splitch17.html</a:t>
            </a:r>
            <a:endParaRPr lang="es-CO" sz="700" dirty="0"/>
          </a:p>
        </p:txBody>
      </p:sp>
      <p:sp>
        <p:nvSpPr>
          <p:cNvPr id="38" name="Rectangle 37">
            <a:extLst>
              <a:ext uri="{FF2B5EF4-FFF2-40B4-BE49-F238E27FC236}">
                <a16:creationId xmlns:a16="http://schemas.microsoft.com/office/drawing/2014/main" id="{DC3952B9-DC55-43C8-80AB-6EE7A98FE4B9}"/>
              </a:ext>
            </a:extLst>
          </p:cNvPr>
          <p:cNvSpPr/>
          <p:nvPr/>
        </p:nvSpPr>
        <p:spPr>
          <a:xfrm>
            <a:off x="526849" y="4705549"/>
            <a:ext cx="7093151" cy="142537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cxnSp>
        <p:nvCxnSpPr>
          <p:cNvPr id="22" name="Connector: Curved 21">
            <a:extLst>
              <a:ext uri="{FF2B5EF4-FFF2-40B4-BE49-F238E27FC236}">
                <a16:creationId xmlns:a16="http://schemas.microsoft.com/office/drawing/2014/main" id="{1D5A0FF6-34BF-46DD-877C-DC6954B81A85}"/>
              </a:ext>
            </a:extLst>
          </p:cNvPr>
          <p:cNvCxnSpPr>
            <a:cxnSpLocks/>
            <a:stCxn id="26" idx="2"/>
            <a:endCxn id="27" idx="2"/>
          </p:cNvCxnSpPr>
          <p:nvPr/>
        </p:nvCxnSpPr>
        <p:spPr>
          <a:xfrm rot="5400000" flipH="1" flipV="1">
            <a:off x="5392247" y="1931924"/>
            <a:ext cx="48" cy="1163851"/>
          </a:xfrm>
          <a:prstGeom prst="curvedConnector3">
            <a:avLst>
              <a:gd name="adj1" fmla="val -833441667"/>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45258D9F-4610-4F38-AC6C-1D46F02E722A}"/>
              </a:ext>
            </a:extLst>
          </p:cNvPr>
          <p:cNvSpPr txBox="1"/>
          <p:nvPr/>
        </p:nvSpPr>
        <p:spPr>
          <a:xfrm>
            <a:off x="5204471" y="2864787"/>
            <a:ext cx="468398" cy="338554"/>
          </a:xfrm>
          <a:prstGeom prst="rect">
            <a:avLst/>
          </a:prstGeom>
          <a:noFill/>
        </p:spPr>
        <p:txBody>
          <a:bodyPr wrap="none" rtlCol="0">
            <a:spAutoFit/>
          </a:bodyPr>
          <a:lstStyle/>
          <a:p>
            <a:r>
              <a:rPr lang="en-US" sz="1600" b="1" dirty="0">
                <a:solidFill>
                  <a:srgbClr val="00B0F0"/>
                </a:solidFill>
              </a:rPr>
              <a:t>pre</a:t>
            </a:r>
            <a:endParaRPr lang="es-CO" sz="1600" b="1" dirty="0">
              <a:solidFill>
                <a:srgbClr val="00B0F0"/>
              </a:solidFill>
            </a:endParaRPr>
          </a:p>
        </p:txBody>
      </p:sp>
      <p:cxnSp>
        <p:nvCxnSpPr>
          <p:cNvPr id="66" name="Connector: Curved 65">
            <a:extLst>
              <a:ext uri="{FF2B5EF4-FFF2-40B4-BE49-F238E27FC236}">
                <a16:creationId xmlns:a16="http://schemas.microsoft.com/office/drawing/2014/main" id="{E4242B1D-294F-4564-9E07-54CDB9A0AE7D}"/>
              </a:ext>
            </a:extLst>
          </p:cNvPr>
          <p:cNvCxnSpPr>
            <a:cxnSpLocks/>
            <a:stCxn id="27" idx="2"/>
            <a:endCxn id="28" idx="2"/>
          </p:cNvCxnSpPr>
          <p:nvPr/>
        </p:nvCxnSpPr>
        <p:spPr>
          <a:xfrm rot="5400000" flipH="1" flipV="1">
            <a:off x="6504623" y="1982603"/>
            <a:ext cx="796" cy="1061649"/>
          </a:xfrm>
          <a:prstGeom prst="curvedConnector3">
            <a:avLst>
              <a:gd name="adj1" fmla="val -50257789"/>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69" name="TextBox 68">
            <a:extLst>
              <a:ext uri="{FF2B5EF4-FFF2-40B4-BE49-F238E27FC236}">
                <a16:creationId xmlns:a16="http://schemas.microsoft.com/office/drawing/2014/main" id="{654AD396-04DF-4B98-A062-822B45DDD40A}"/>
              </a:ext>
            </a:extLst>
          </p:cNvPr>
          <p:cNvSpPr txBox="1"/>
          <p:nvPr/>
        </p:nvSpPr>
        <p:spPr>
          <a:xfrm>
            <a:off x="6264266" y="2864787"/>
            <a:ext cx="569387" cy="338554"/>
          </a:xfrm>
          <a:prstGeom prst="rect">
            <a:avLst/>
          </a:prstGeom>
          <a:noFill/>
        </p:spPr>
        <p:txBody>
          <a:bodyPr wrap="none" rtlCol="0">
            <a:spAutoFit/>
          </a:bodyPr>
          <a:lstStyle/>
          <a:p>
            <a:r>
              <a:rPr lang="en-US" sz="1600" b="1" dirty="0">
                <a:solidFill>
                  <a:srgbClr val="00B050"/>
                </a:solidFill>
              </a:rPr>
              <a:t>mod</a:t>
            </a:r>
            <a:endParaRPr lang="es-CO" sz="1600" b="1" dirty="0">
              <a:solidFill>
                <a:srgbClr val="00B050"/>
              </a:solidFill>
            </a:endParaRPr>
          </a:p>
        </p:txBody>
      </p:sp>
      <p:sp>
        <p:nvSpPr>
          <p:cNvPr id="74" name="TextBox 73">
            <a:extLst>
              <a:ext uri="{FF2B5EF4-FFF2-40B4-BE49-F238E27FC236}">
                <a16:creationId xmlns:a16="http://schemas.microsoft.com/office/drawing/2014/main" id="{761DF24A-EF52-4A44-8311-781F91520C8F}"/>
              </a:ext>
            </a:extLst>
          </p:cNvPr>
          <p:cNvSpPr txBox="1"/>
          <p:nvPr/>
        </p:nvSpPr>
        <p:spPr>
          <a:xfrm>
            <a:off x="2341881" y="2557432"/>
            <a:ext cx="925194" cy="646331"/>
          </a:xfrm>
          <a:prstGeom prst="rect">
            <a:avLst/>
          </a:prstGeom>
          <a:noFill/>
        </p:spPr>
        <p:txBody>
          <a:bodyPr wrap="square">
            <a:spAutoFit/>
          </a:bodyPr>
          <a:lstStyle/>
          <a:p>
            <a:r>
              <a:rPr lang="en-US" sz="900" b="1" dirty="0"/>
              <a:t>Dependency path </a:t>
            </a:r>
            <a:r>
              <a:rPr lang="en-US" sz="900" dirty="0"/>
              <a:t>between</a:t>
            </a:r>
          </a:p>
          <a:p>
            <a:r>
              <a:rPr lang="en-US" sz="900" dirty="0"/>
              <a:t>each pair of entities</a:t>
            </a:r>
            <a:endParaRPr lang="es-CO" sz="900" dirty="0"/>
          </a:p>
        </p:txBody>
      </p:sp>
      <p:cxnSp>
        <p:nvCxnSpPr>
          <p:cNvPr id="78" name="Connector: Curved 77">
            <a:extLst>
              <a:ext uri="{FF2B5EF4-FFF2-40B4-BE49-F238E27FC236}">
                <a16:creationId xmlns:a16="http://schemas.microsoft.com/office/drawing/2014/main" id="{6EBCE734-E230-47F6-AF23-ECE7B2107ACB}"/>
              </a:ext>
            </a:extLst>
          </p:cNvPr>
          <p:cNvCxnSpPr>
            <a:cxnSpLocks/>
            <a:stCxn id="26" idx="2"/>
            <a:endCxn id="25" idx="2"/>
          </p:cNvCxnSpPr>
          <p:nvPr/>
        </p:nvCxnSpPr>
        <p:spPr>
          <a:xfrm rot="5400000" flipH="1">
            <a:off x="3963228" y="1666756"/>
            <a:ext cx="48" cy="1694189"/>
          </a:xfrm>
          <a:prstGeom prst="curvedConnector3">
            <a:avLst>
              <a:gd name="adj1" fmla="val -89296875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81" name="TextBox 80">
            <a:extLst>
              <a:ext uri="{FF2B5EF4-FFF2-40B4-BE49-F238E27FC236}">
                <a16:creationId xmlns:a16="http://schemas.microsoft.com/office/drawing/2014/main" id="{63BEE444-5827-4B7C-B4A2-BE24A701D40D}"/>
              </a:ext>
            </a:extLst>
          </p:cNvPr>
          <p:cNvSpPr txBox="1"/>
          <p:nvPr/>
        </p:nvSpPr>
        <p:spPr>
          <a:xfrm>
            <a:off x="3727967" y="2911375"/>
            <a:ext cx="468398" cy="338554"/>
          </a:xfrm>
          <a:prstGeom prst="rect">
            <a:avLst/>
          </a:prstGeom>
          <a:noFill/>
        </p:spPr>
        <p:txBody>
          <a:bodyPr wrap="none" rtlCol="0">
            <a:spAutoFit/>
          </a:bodyPr>
          <a:lstStyle/>
          <a:p>
            <a:r>
              <a:rPr lang="en-US" sz="1600" b="1" dirty="0">
                <a:solidFill>
                  <a:srgbClr val="7030A0"/>
                </a:solidFill>
              </a:rPr>
              <a:t>pre</a:t>
            </a:r>
            <a:endParaRPr lang="es-CO" sz="1600" b="1" dirty="0">
              <a:solidFill>
                <a:srgbClr val="7030A0"/>
              </a:solidFill>
            </a:endParaRPr>
          </a:p>
        </p:txBody>
      </p:sp>
    </p:spTree>
    <p:extLst>
      <p:ext uri="{BB962C8B-B14F-4D97-AF65-F5344CB8AC3E}">
        <p14:creationId xmlns:p14="http://schemas.microsoft.com/office/powerpoint/2010/main" val="130840030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62972-3449-42D1-8185-B4BEFD52AB44}"/>
              </a:ext>
            </a:extLst>
          </p:cNvPr>
          <p:cNvSpPr>
            <a:spLocks noGrp="1"/>
          </p:cNvSpPr>
          <p:nvPr>
            <p:ph type="title"/>
          </p:nvPr>
        </p:nvSpPr>
        <p:spPr>
          <a:xfrm>
            <a:off x="581192" y="702156"/>
            <a:ext cx="11029616" cy="908930"/>
          </a:xfrm>
        </p:spPr>
        <p:txBody>
          <a:bodyPr>
            <a:normAutofit/>
          </a:bodyPr>
          <a:lstStyle/>
          <a:p>
            <a:r>
              <a:rPr lang="en-US" dirty="0"/>
              <a:t>FEATURES</a:t>
            </a:r>
            <a:br>
              <a:rPr lang="en-US" dirty="0"/>
            </a:br>
            <a:r>
              <a:rPr lang="es-CO" sz="1800" dirty="0" err="1"/>
              <a:t>named</a:t>
            </a:r>
            <a:r>
              <a:rPr lang="es-CO" sz="1800" dirty="0"/>
              <a:t> </a:t>
            </a:r>
            <a:r>
              <a:rPr lang="es-CO" sz="1800" dirty="0" err="1"/>
              <a:t>entity</a:t>
            </a:r>
            <a:r>
              <a:rPr lang="es-CO" sz="1800" dirty="0"/>
              <a:t> tags - </a:t>
            </a:r>
            <a:r>
              <a:rPr lang="en-US" sz="1800" dirty="0"/>
              <a:t>Stanford NAMED ENTITY TAGGER</a:t>
            </a:r>
            <a:endParaRPr lang="en-US" dirty="0"/>
          </a:p>
        </p:txBody>
      </p:sp>
      <p:pic>
        <p:nvPicPr>
          <p:cNvPr id="6" name="Picture 5" descr="Graphical user interface&#10;&#10;Description automatically generated with medium confidence">
            <a:extLst>
              <a:ext uri="{FF2B5EF4-FFF2-40B4-BE49-F238E27FC236}">
                <a16:creationId xmlns:a16="http://schemas.microsoft.com/office/drawing/2014/main" id="{52B11EC3-5B4E-4380-8A0A-78CA41D97F12}"/>
              </a:ext>
            </a:extLst>
          </p:cNvPr>
          <p:cNvPicPr>
            <a:picLocks noChangeAspect="1"/>
          </p:cNvPicPr>
          <p:nvPr/>
        </p:nvPicPr>
        <p:blipFill>
          <a:blip r:embed="rId3"/>
          <a:stretch>
            <a:fillRect/>
          </a:stretch>
        </p:blipFill>
        <p:spPr>
          <a:xfrm>
            <a:off x="822960" y="1971051"/>
            <a:ext cx="3962400" cy="4552950"/>
          </a:xfrm>
          <a:prstGeom prst="rect">
            <a:avLst/>
          </a:prstGeom>
        </p:spPr>
      </p:pic>
      <p:sp>
        <p:nvSpPr>
          <p:cNvPr id="43" name="Content Placeholder 4">
            <a:extLst>
              <a:ext uri="{FF2B5EF4-FFF2-40B4-BE49-F238E27FC236}">
                <a16:creationId xmlns:a16="http://schemas.microsoft.com/office/drawing/2014/main" id="{69A4152B-A63A-482B-95D8-7A15A9DFAFE0}"/>
              </a:ext>
            </a:extLst>
          </p:cNvPr>
          <p:cNvSpPr txBox="1">
            <a:spLocks/>
          </p:cNvSpPr>
          <p:nvPr/>
        </p:nvSpPr>
        <p:spPr>
          <a:xfrm>
            <a:off x="2183156" y="5750639"/>
            <a:ext cx="3262604" cy="908930"/>
          </a:xfrm>
          <a:prstGeom prst="rect">
            <a:avLst/>
          </a:prstGeom>
        </p:spPr>
        <p:txBody>
          <a:bodyPr vert="horz" lIns="91440" tIns="45720" rIns="91440" bIns="45720" rtlCol="0" anchor="ctr">
            <a:normAutofit/>
          </a:bodyPr>
          <a:lst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None/>
            </a:pPr>
            <a:r>
              <a:rPr lang="es-CO" u="sng" dirty="0"/>
              <a:t>Reference</a:t>
            </a:r>
            <a:r>
              <a:rPr lang="es-CO" dirty="0"/>
              <a:t>:</a:t>
            </a:r>
          </a:p>
          <a:p>
            <a:r>
              <a:rPr lang="es-CO" sz="1400" dirty="0">
                <a:hlinkClick r:id="rId4"/>
              </a:rPr>
              <a:t>http://nlp.stanford.edu:8080/ner/</a:t>
            </a:r>
            <a:r>
              <a:rPr lang="es-CO" sz="1400" dirty="0"/>
              <a:t> </a:t>
            </a:r>
          </a:p>
        </p:txBody>
      </p:sp>
      <p:pic>
        <p:nvPicPr>
          <p:cNvPr id="8" name="Picture 7">
            <a:extLst>
              <a:ext uri="{FF2B5EF4-FFF2-40B4-BE49-F238E27FC236}">
                <a16:creationId xmlns:a16="http://schemas.microsoft.com/office/drawing/2014/main" id="{1065B5B0-1337-4281-B0DB-00282326CE42}"/>
              </a:ext>
            </a:extLst>
          </p:cNvPr>
          <p:cNvPicPr>
            <a:picLocks noChangeAspect="1"/>
          </p:cNvPicPr>
          <p:nvPr/>
        </p:nvPicPr>
        <p:blipFill>
          <a:blip r:embed="rId5"/>
          <a:srcRect/>
          <a:stretch/>
        </p:blipFill>
        <p:spPr>
          <a:xfrm>
            <a:off x="6145556" y="1971051"/>
            <a:ext cx="5166411" cy="4688518"/>
          </a:xfrm>
          <a:prstGeom prst="rect">
            <a:avLst/>
          </a:prstGeom>
        </p:spPr>
      </p:pic>
      <p:sp>
        <p:nvSpPr>
          <p:cNvPr id="9" name="Content Placeholder 4">
            <a:extLst>
              <a:ext uri="{FF2B5EF4-FFF2-40B4-BE49-F238E27FC236}">
                <a16:creationId xmlns:a16="http://schemas.microsoft.com/office/drawing/2014/main" id="{B26F5709-3BB4-4C62-9557-C7B5F0D08356}"/>
              </a:ext>
            </a:extLst>
          </p:cNvPr>
          <p:cNvSpPr txBox="1">
            <a:spLocks/>
          </p:cNvSpPr>
          <p:nvPr/>
        </p:nvSpPr>
        <p:spPr>
          <a:xfrm>
            <a:off x="8931444" y="5842079"/>
            <a:ext cx="2791124" cy="908930"/>
          </a:xfrm>
          <a:prstGeom prst="rect">
            <a:avLst/>
          </a:prstGeom>
        </p:spPr>
        <p:txBody>
          <a:bodyPr vert="horz" lIns="91440" tIns="45720" rIns="91440" bIns="45720" rtlCol="0" anchor="ctr">
            <a:normAutofit/>
          </a:bodyPr>
          <a:lst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None/>
            </a:pPr>
            <a:r>
              <a:rPr lang="es-CO" u="sng" dirty="0"/>
              <a:t>Reference</a:t>
            </a:r>
            <a:r>
              <a:rPr lang="es-CO" dirty="0"/>
              <a:t>:</a:t>
            </a:r>
          </a:p>
          <a:p>
            <a:r>
              <a:rPr lang="es-CO" sz="1400" dirty="0">
                <a:hlinkClick r:id="rId6"/>
              </a:rPr>
              <a:t>http://corenlp.run/</a:t>
            </a:r>
            <a:r>
              <a:rPr lang="es-CO" sz="1400" dirty="0"/>
              <a:t> </a:t>
            </a:r>
          </a:p>
        </p:txBody>
      </p:sp>
    </p:spTree>
    <p:extLst>
      <p:ext uri="{BB962C8B-B14F-4D97-AF65-F5344CB8AC3E}">
        <p14:creationId xmlns:p14="http://schemas.microsoft.com/office/powerpoint/2010/main" val="36946377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62972-3449-42D1-8185-B4BEFD52AB44}"/>
              </a:ext>
            </a:extLst>
          </p:cNvPr>
          <p:cNvSpPr>
            <a:spLocks noGrp="1"/>
          </p:cNvSpPr>
          <p:nvPr>
            <p:ph type="title"/>
          </p:nvPr>
        </p:nvSpPr>
        <p:spPr>
          <a:xfrm>
            <a:off x="581192" y="702156"/>
            <a:ext cx="11029616" cy="908930"/>
          </a:xfrm>
        </p:spPr>
        <p:txBody>
          <a:bodyPr>
            <a:normAutofit/>
          </a:bodyPr>
          <a:lstStyle/>
          <a:p>
            <a:r>
              <a:rPr lang="en-US" dirty="0"/>
              <a:t>FEATURES</a:t>
            </a:r>
            <a:br>
              <a:rPr lang="en-US" dirty="0"/>
            </a:br>
            <a:r>
              <a:rPr lang="es-CO" sz="1800" dirty="0" err="1"/>
              <a:t>named</a:t>
            </a:r>
            <a:r>
              <a:rPr lang="es-CO" sz="1800" dirty="0"/>
              <a:t> </a:t>
            </a:r>
            <a:r>
              <a:rPr lang="es-CO" sz="1800" dirty="0" err="1"/>
              <a:t>entity</a:t>
            </a:r>
            <a:r>
              <a:rPr lang="es-CO" sz="1800" dirty="0"/>
              <a:t> tags - </a:t>
            </a:r>
            <a:r>
              <a:rPr lang="en-US" sz="1800" dirty="0"/>
              <a:t>Stanford NAMED ENTITY TAGGER</a:t>
            </a:r>
            <a:endParaRPr lang="en-US" dirty="0"/>
          </a:p>
        </p:txBody>
      </p:sp>
      <p:pic>
        <p:nvPicPr>
          <p:cNvPr id="6" name="Picture 5" descr="Graphical user interface&#10;&#10;Description automatically generated with medium confidence">
            <a:extLst>
              <a:ext uri="{FF2B5EF4-FFF2-40B4-BE49-F238E27FC236}">
                <a16:creationId xmlns:a16="http://schemas.microsoft.com/office/drawing/2014/main" id="{52B11EC3-5B4E-4380-8A0A-78CA41D97F12}"/>
              </a:ext>
            </a:extLst>
          </p:cNvPr>
          <p:cNvPicPr>
            <a:picLocks noChangeAspect="1"/>
          </p:cNvPicPr>
          <p:nvPr/>
        </p:nvPicPr>
        <p:blipFill>
          <a:blip r:embed="rId3"/>
          <a:stretch>
            <a:fillRect/>
          </a:stretch>
        </p:blipFill>
        <p:spPr>
          <a:xfrm>
            <a:off x="822960" y="1971051"/>
            <a:ext cx="3962400" cy="4552950"/>
          </a:xfrm>
          <a:prstGeom prst="rect">
            <a:avLst/>
          </a:prstGeom>
        </p:spPr>
      </p:pic>
      <p:sp>
        <p:nvSpPr>
          <p:cNvPr id="43" name="Content Placeholder 4">
            <a:extLst>
              <a:ext uri="{FF2B5EF4-FFF2-40B4-BE49-F238E27FC236}">
                <a16:creationId xmlns:a16="http://schemas.microsoft.com/office/drawing/2014/main" id="{69A4152B-A63A-482B-95D8-7A15A9DFAFE0}"/>
              </a:ext>
            </a:extLst>
          </p:cNvPr>
          <p:cNvSpPr txBox="1">
            <a:spLocks/>
          </p:cNvSpPr>
          <p:nvPr/>
        </p:nvSpPr>
        <p:spPr>
          <a:xfrm>
            <a:off x="2183156" y="5750639"/>
            <a:ext cx="3262604" cy="908930"/>
          </a:xfrm>
          <a:prstGeom prst="rect">
            <a:avLst/>
          </a:prstGeom>
        </p:spPr>
        <p:txBody>
          <a:bodyPr vert="horz" lIns="91440" tIns="45720" rIns="91440" bIns="45720" rtlCol="0" anchor="ctr">
            <a:normAutofit/>
          </a:bodyPr>
          <a:lst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None/>
            </a:pPr>
            <a:r>
              <a:rPr lang="es-CO" u="sng" dirty="0"/>
              <a:t>Reference</a:t>
            </a:r>
            <a:r>
              <a:rPr lang="es-CO" dirty="0"/>
              <a:t>:</a:t>
            </a:r>
          </a:p>
          <a:p>
            <a:r>
              <a:rPr lang="es-CO" sz="1400" dirty="0">
                <a:hlinkClick r:id="rId4"/>
              </a:rPr>
              <a:t>http://nlp.stanford.edu:8080/ner/</a:t>
            </a:r>
            <a:r>
              <a:rPr lang="es-CO" sz="1400" dirty="0"/>
              <a:t> </a:t>
            </a:r>
          </a:p>
        </p:txBody>
      </p:sp>
      <p:pic>
        <p:nvPicPr>
          <p:cNvPr id="8" name="Picture 7">
            <a:extLst>
              <a:ext uri="{FF2B5EF4-FFF2-40B4-BE49-F238E27FC236}">
                <a16:creationId xmlns:a16="http://schemas.microsoft.com/office/drawing/2014/main" id="{1065B5B0-1337-4281-B0DB-00282326CE42}"/>
              </a:ext>
            </a:extLst>
          </p:cNvPr>
          <p:cNvPicPr>
            <a:picLocks noChangeAspect="1"/>
          </p:cNvPicPr>
          <p:nvPr/>
        </p:nvPicPr>
        <p:blipFill>
          <a:blip r:embed="rId5"/>
          <a:srcRect/>
          <a:stretch/>
        </p:blipFill>
        <p:spPr>
          <a:xfrm>
            <a:off x="6145556" y="1971051"/>
            <a:ext cx="5166411" cy="4688518"/>
          </a:xfrm>
          <a:prstGeom prst="rect">
            <a:avLst/>
          </a:prstGeom>
        </p:spPr>
      </p:pic>
      <p:sp>
        <p:nvSpPr>
          <p:cNvPr id="9" name="Content Placeholder 4">
            <a:extLst>
              <a:ext uri="{FF2B5EF4-FFF2-40B4-BE49-F238E27FC236}">
                <a16:creationId xmlns:a16="http://schemas.microsoft.com/office/drawing/2014/main" id="{B26F5709-3BB4-4C62-9557-C7B5F0D08356}"/>
              </a:ext>
            </a:extLst>
          </p:cNvPr>
          <p:cNvSpPr txBox="1">
            <a:spLocks/>
          </p:cNvSpPr>
          <p:nvPr/>
        </p:nvSpPr>
        <p:spPr>
          <a:xfrm>
            <a:off x="8931444" y="5842079"/>
            <a:ext cx="2791124" cy="908930"/>
          </a:xfrm>
          <a:prstGeom prst="rect">
            <a:avLst/>
          </a:prstGeom>
        </p:spPr>
        <p:txBody>
          <a:bodyPr vert="horz" lIns="91440" tIns="45720" rIns="91440" bIns="45720" rtlCol="0" anchor="ctr">
            <a:normAutofit/>
          </a:bodyPr>
          <a:lst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None/>
            </a:pPr>
            <a:r>
              <a:rPr lang="es-CO" u="sng" dirty="0"/>
              <a:t>Reference</a:t>
            </a:r>
            <a:r>
              <a:rPr lang="es-CO" dirty="0"/>
              <a:t>:</a:t>
            </a:r>
          </a:p>
          <a:p>
            <a:r>
              <a:rPr lang="es-CO" sz="1400" dirty="0">
                <a:hlinkClick r:id="rId6"/>
              </a:rPr>
              <a:t>http://corenlp.run/</a:t>
            </a:r>
            <a:r>
              <a:rPr lang="es-CO" sz="1400" dirty="0"/>
              <a:t> </a:t>
            </a:r>
          </a:p>
        </p:txBody>
      </p:sp>
    </p:spTree>
    <p:extLst>
      <p:ext uri="{BB962C8B-B14F-4D97-AF65-F5344CB8AC3E}">
        <p14:creationId xmlns:p14="http://schemas.microsoft.com/office/powerpoint/2010/main" val="370477715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62972-3449-42D1-8185-B4BEFD52AB44}"/>
              </a:ext>
            </a:extLst>
          </p:cNvPr>
          <p:cNvSpPr>
            <a:spLocks noGrp="1"/>
          </p:cNvSpPr>
          <p:nvPr>
            <p:ph type="title"/>
          </p:nvPr>
        </p:nvSpPr>
        <p:spPr>
          <a:xfrm>
            <a:off x="581192" y="702156"/>
            <a:ext cx="11029616" cy="908930"/>
          </a:xfrm>
        </p:spPr>
        <p:txBody>
          <a:bodyPr>
            <a:normAutofit/>
          </a:bodyPr>
          <a:lstStyle/>
          <a:p>
            <a:r>
              <a:rPr lang="en-US" dirty="0"/>
              <a:t>FEATURES</a:t>
            </a:r>
            <a:br>
              <a:rPr lang="en-US" dirty="0"/>
            </a:br>
            <a:r>
              <a:rPr lang="es-CO" sz="1800" dirty="0"/>
              <a:t>FEATURE CONJUNCTIONS</a:t>
            </a:r>
            <a:endParaRPr lang="en-US" dirty="0"/>
          </a:p>
        </p:txBody>
      </p:sp>
      <p:sp>
        <p:nvSpPr>
          <p:cNvPr id="3" name="TextBox 2">
            <a:extLst>
              <a:ext uri="{FF2B5EF4-FFF2-40B4-BE49-F238E27FC236}">
                <a16:creationId xmlns:a16="http://schemas.microsoft.com/office/drawing/2014/main" id="{E6C5FDD9-D8F3-4C51-A58A-DBEE886B23FD}"/>
              </a:ext>
            </a:extLst>
          </p:cNvPr>
          <p:cNvSpPr txBox="1"/>
          <p:nvPr/>
        </p:nvSpPr>
        <p:spPr>
          <a:xfrm>
            <a:off x="3662680" y="3048000"/>
            <a:ext cx="4866640" cy="1323439"/>
          </a:xfrm>
          <a:prstGeom prst="rect">
            <a:avLst/>
          </a:prstGeom>
          <a:noFill/>
        </p:spPr>
        <p:txBody>
          <a:bodyPr wrap="square" rtlCol="0">
            <a:spAutoFit/>
          </a:bodyPr>
          <a:lstStyle/>
          <a:p>
            <a:pPr algn="ctr"/>
            <a:r>
              <a:rPr lang="en-US" sz="8000" dirty="0"/>
              <a:t>Example</a:t>
            </a:r>
            <a:endParaRPr lang="es-CO" sz="8000" dirty="0"/>
          </a:p>
        </p:txBody>
      </p:sp>
      <p:sp>
        <p:nvSpPr>
          <p:cNvPr id="18" name="Content Placeholder 4">
            <a:extLst>
              <a:ext uri="{FF2B5EF4-FFF2-40B4-BE49-F238E27FC236}">
                <a16:creationId xmlns:a16="http://schemas.microsoft.com/office/drawing/2014/main" id="{6C234126-C27B-4633-8821-090D9A48ABE5}"/>
              </a:ext>
            </a:extLst>
          </p:cNvPr>
          <p:cNvSpPr txBox="1">
            <a:spLocks/>
          </p:cNvSpPr>
          <p:nvPr/>
        </p:nvSpPr>
        <p:spPr>
          <a:xfrm>
            <a:off x="7133758" y="4899423"/>
            <a:ext cx="2791124" cy="908930"/>
          </a:xfrm>
          <a:prstGeom prst="rect">
            <a:avLst/>
          </a:prstGeom>
        </p:spPr>
        <p:txBody>
          <a:bodyPr vert="horz" lIns="91440" tIns="45720" rIns="91440" bIns="45720" rtlCol="0" anchor="ctr">
            <a:normAutofit/>
          </a:bodyPr>
          <a:lst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None/>
            </a:pPr>
            <a:r>
              <a:rPr lang="es-CO" u="sng" dirty="0"/>
              <a:t>Reference</a:t>
            </a:r>
            <a:r>
              <a:rPr lang="es-CO" dirty="0"/>
              <a:t>:</a:t>
            </a:r>
          </a:p>
          <a:p>
            <a:r>
              <a:rPr lang="es-CO" sz="1400" dirty="0">
                <a:hlinkClick r:id="rId3"/>
              </a:rPr>
              <a:t>http://corenlp.run/</a:t>
            </a:r>
            <a:r>
              <a:rPr lang="es-CO" sz="1400" dirty="0"/>
              <a:t> </a:t>
            </a:r>
          </a:p>
        </p:txBody>
      </p:sp>
    </p:spTree>
    <p:extLst>
      <p:ext uri="{BB962C8B-B14F-4D97-AF65-F5344CB8AC3E}">
        <p14:creationId xmlns:p14="http://schemas.microsoft.com/office/powerpoint/2010/main" val="381375552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62972-3449-42D1-8185-B4BEFD52AB44}"/>
              </a:ext>
            </a:extLst>
          </p:cNvPr>
          <p:cNvSpPr>
            <a:spLocks noGrp="1"/>
          </p:cNvSpPr>
          <p:nvPr>
            <p:ph type="title"/>
          </p:nvPr>
        </p:nvSpPr>
        <p:spPr>
          <a:xfrm>
            <a:off x="581192" y="702156"/>
            <a:ext cx="11029616" cy="908930"/>
          </a:xfrm>
        </p:spPr>
        <p:txBody>
          <a:bodyPr>
            <a:normAutofit/>
          </a:bodyPr>
          <a:lstStyle/>
          <a:p>
            <a:r>
              <a:rPr lang="en-US" dirty="0"/>
              <a:t>FEATURES</a:t>
            </a:r>
            <a:br>
              <a:rPr lang="en-US" dirty="0"/>
            </a:br>
            <a:r>
              <a:rPr lang="es-CO" sz="1800" dirty="0"/>
              <a:t>FEATURE CONJUNCTIONS</a:t>
            </a:r>
            <a:endParaRPr lang="en-US" dirty="0"/>
          </a:p>
        </p:txBody>
      </p:sp>
      <p:pic>
        <p:nvPicPr>
          <p:cNvPr id="4" name="Picture 3">
            <a:extLst>
              <a:ext uri="{FF2B5EF4-FFF2-40B4-BE49-F238E27FC236}">
                <a16:creationId xmlns:a16="http://schemas.microsoft.com/office/drawing/2014/main" id="{3CA2C249-4F9F-414A-93E1-FFD8B6918F05}"/>
              </a:ext>
            </a:extLst>
          </p:cNvPr>
          <p:cNvPicPr>
            <a:picLocks noChangeAspect="1"/>
          </p:cNvPicPr>
          <p:nvPr/>
        </p:nvPicPr>
        <p:blipFill>
          <a:blip r:embed="rId3"/>
          <a:stretch>
            <a:fillRect/>
          </a:stretch>
        </p:blipFill>
        <p:spPr>
          <a:xfrm>
            <a:off x="286137" y="2035724"/>
            <a:ext cx="3770365" cy="4206455"/>
          </a:xfrm>
          <a:prstGeom prst="rect">
            <a:avLst/>
          </a:prstGeom>
        </p:spPr>
      </p:pic>
      <p:pic>
        <p:nvPicPr>
          <p:cNvPr id="7" name="Picture 6">
            <a:extLst>
              <a:ext uri="{FF2B5EF4-FFF2-40B4-BE49-F238E27FC236}">
                <a16:creationId xmlns:a16="http://schemas.microsoft.com/office/drawing/2014/main" id="{EC66F9B9-3D4C-43C8-93D4-C0422F6C9BCF}"/>
              </a:ext>
            </a:extLst>
          </p:cNvPr>
          <p:cNvPicPr>
            <a:picLocks noChangeAspect="1"/>
          </p:cNvPicPr>
          <p:nvPr/>
        </p:nvPicPr>
        <p:blipFill>
          <a:blip r:embed="rId4"/>
          <a:stretch>
            <a:fillRect/>
          </a:stretch>
        </p:blipFill>
        <p:spPr>
          <a:xfrm>
            <a:off x="4147261" y="1835021"/>
            <a:ext cx="5029448" cy="4544758"/>
          </a:xfrm>
          <a:prstGeom prst="rect">
            <a:avLst/>
          </a:prstGeom>
        </p:spPr>
      </p:pic>
      <p:sp>
        <p:nvSpPr>
          <p:cNvPr id="8" name="Rectangle 7">
            <a:extLst>
              <a:ext uri="{FF2B5EF4-FFF2-40B4-BE49-F238E27FC236}">
                <a16:creationId xmlns:a16="http://schemas.microsoft.com/office/drawing/2014/main" id="{098D4F18-CA94-4993-989B-4A064377903F}"/>
              </a:ext>
            </a:extLst>
          </p:cNvPr>
          <p:cNvSpPr/>
          <p:nvPr/>
        </p:nvSpPr>
        <p:spPr>
          <a:xfrm>
            <a:off x="177282" y="1754154"/>
            <a:ext cx="8999427" cy="4833257"/>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1" name="TextBox 10">
            <a:extLst>
              <a:ext uri="{FF2B5EF4-FFF2-40B4-BE49-F238E27FC236}">
                <a16:creationId xmlns:a16="http://schemas.microsoft.com/office/drawing/2014/main" id="{5041ACBE-284D-45E4-A5EC-78AF8864AFA2}"/>
              </a:ext>
            </a:extLst>
          </p:cNvPr>
          <p:cNvSpPr txBox="1"/>
          <p:nvPr/>
        </p:nvSpPr>
        <p:spPr>
          <a:xfrm>
            <a:off x="7552946" y="1455710"/>
            <a:ext cx="1623763" cy="307777"/>
          </a:xfrm>
          <a:prstGeom prst="rect">
            <a:avLst/>
          </a:prstGeom>
          <a:noFill/>
        </p:spPr>
        <p:txBody>
          <a:bodyPr wrap="square" rtlCol="0">
            <a:spAutoFit/>
          </a:bodyPr>
          <a:lstStyle/>
          <a:p>
            <a:r>
              <a:rPr lang="en-US" sz="1400" b="1" dirty="0">
                <a:solidFill>
                  <a:schemeClr val="accent1"/>
                </a:solidFill>
              </a:rPr>
              <a:t>Named Entity Tags</a:t>
            </a:r>
            <a:endParaRPr lang="es-CO" sz="1400" b="1" dirty="0">
              <a:solidFill>
                <a:schemeClr val="accent1"/>
              </a:solidFill>
            </a:endParaRPr>
          </a:p>
        </p:txBody>
      </p:sp>
      <p:sp>
        <p:nvSpPr>
          <p:cNvPr id="12" name="TextBox 11">
            <a:extLst>
              <a:ext uri="{FF2B5EF4-FFF2-40B4-BE49-F238E27FC236}">
                <a16:creationId xmlns:a16="http://schemas.microsoft.com/office/drawing/2014/main" id="{F5094514-CF7F-42CA-B4AF-54BB27D4B6D5}"/>
              </a:ext>
            </a:extLst>
          </p:cNvPr>
          <p:cNvSpPr txBox="1"/>
          <p:nvPr/>
        </p:nvSpPr>
        <p:spPr>
          <a:xfrm>
            <a:off x="9267468" y="3953511"/>
            <a:ext cx="514924" cy="707886"/>
          </a:xfrm>
          <a:prstGeom prst="rect">
            <a:avLst/>
          </a:prstGeom>
          <a:noFill/>
        </p:spPr>
        <p:txBody>
          <a:bodyPr wrap="square" rtlCol="0">
            <a:spAutoFit/>
          </a:bodyPr>
          <a:lstStyle/>
          <a:p>
            <a:r>
              <a:rPr lang="en-US" sz="4000" b="1" dirty="0">
                <a:solidFill>
                  <a:schemeClr val="accent1"/>
                </a:solidFill>
              </a:rPr>
              <a:t>+</a:t>
            </a:r>
            <a:endParaRPr lang="es-CO" sz="4000" b="1" dirty="0">
              <a:solidFill>
                <a:schemeClr val="accent1"/>
              </a:solidFill>
            </a:endParaRPr>
          </a:p>
        </p:txBody>
      </p:sp>
      <p:sp>
        <p:nvSpPr>
          <p:cNvPr id="14" name="TextBox 13">
            <a:extLst>
              <a:ext uri="{FF2B5EF4-FFF2-40B4-BE49-F238E27FC236}">
                <a16:creationId xmlns:a16="http://schemas.microsoft.com/office/drawing/2014/main" id="{85F4CB10-07B2-4904-ADE6-EE27A27CD821}"/>
              </a:ext>
            </a:extLst>
          </p:cNvPr>
          <p:cNvSpPr txBox="1"/>
          <p:nvPr/>
        </p:nvSpPr>
        <p:spPr>
          <a:xfrm>
            <a:off x="9873151" y="3830400"/>
            <a:ext cx="2032712" cy="954107"/>
          </a:xfrm>
          <a:prstGeom prst="rect">
            <a:avLst/>
          </a:prstGeom>
          <a:noFill/>
        </p:spPr>
        <p:txBody>
          <a:bodyPr wrap="square">
            <a:spAutoFit/>
          </a:bodyPr>
          <a:lstStyle/>
          <a:p>
            <a:pPr algn="ctr"/>
            <a:r>
              <a:rPr lang="en-US" sz="2800" dirty="0">
                <a:solidFill>
                  <a:schemeClr val="accent1"/>
                </a:solidFill>
              </a:rPr>
              <a:t>Attributes in sentence</a:t>
            </a:r>
            <a:endParaRPr lang="es-CO" sz="2800" dirty="0"/>
          </a:p>
        </p:txBody>
      </p:sp>
      <p:sp>
        <p:nvSpPr>
          <p:cNvPr id="15" name="TextBox 14">
            <a:extLst>
              <a:ext uri="{FF2B5EF4-FFF2-40B4-BE49-F238E27FC236}">
                <a16:creationId xmlns:a16="http://schemas.microsoft.com/office/drawing/2014/main" id="{EB81265E-0FD5-4A52-984D-BA5EC7DD63B6}"/>
              </a:ext>
            </a:extLst>
          </p:cNvPr>
          <p:cNvSpPr txBox="1"/>
          <p:nvPr/>
        </p:nvSpPr>
        <p:spPr>
          <a:xfrm>
            <a:off x="9738991" y="5239634"/>
            <a:ext cx="804058" cy="338554"/>
          </a:xfrm>
          <a:prstGeom prst="rect">
            <a:avLst/>
          </a:prstGeom>
          <a:noFill/>
        </p:spPr>
        <p:txBody>
          <a:bodyPr wrap="square">
            <a:spAutoFit/>
          </a:bodyPr>
          <a:lstStyle/>
          <a:p>
            <a:pPr algn="ctr"/>
            <a:r>
              <a:rPr lang="en-US" sz="1600" dirty="0"/>
              <a:t>Recall </a:t>
            </a:r>
            <a:endParaRPr lang="es-CO" sz="1600" dirty="0"/>
          </a:p>
        </p:txBody>
      </p:sp>
      <p:sp>
        <p:nvSpPr>
          <p:cNvPr id="16" name="TextBox 15">
            <a:extLst>
              <a:ext uri="{FF2B5EF4-FFF2-40B4-BE49-F238E27FC236}">
                <a16:creationId xmlns:a16="http://schemas.microsoft.com/office/drawing/2014/main" id="{1AF68779-80E4-4D2A-8560-5AFE78AC3EBF}"/>
              </a:ext>
            </a:extLst>
          </p:cNvPr>
          <p:cNvSpPr txBox="1"/>
          <p:nvPr/>
        </p:nvSpPr>
        <p:spPr>
          <a:xfrm>
            <a:off x="10956040" y="5239634"/>
            <a:ext cx="1099113" cy="338554"/>
          </a:xfrm>
          <a:prstGeom prst="rect">
            <a:avLst/>
          </a:prstGeom>
          <a:noFill/>
        </p:spPr>
        <p:txBody>
          <a:bodyPr wrap="square">
            <a:spAutoFit/>
          </a:bodyPr>
          <a:lstStyle/>
          <a:p>
            <a:pPr algn="ctr"/>
            <a:r>
              <a:rPr lang="en-US" sz="1600" dirty="0"/>
              <a:t>Precision </a:t>
            </a:r>
            <a:endParaRPr lang="es-CO" sz="1600" dirty="0"/>
          </a:p>
        </p:txBody>
      </p:sp>
      <p:cxnSp>
        <p:nvCxnSpPr>
          <p:cNvPr id="17" name="Straight Arrow Connector 16">
            <a:extLst>
              <a:ext uri="{FF2B5EF4-FFF2-40B4-BE49-F238E27FC236}">
                <a16:creationId xmlns:a16="http://schemas.microsoft.com/office/drawing/2014/main" id="{7037AC0B-7596-4C8A-85CF-FF15BB673D15}"/>
              </a:ext>
            </a:extLst>
          </p:cNvPr>
          <p:cNvCxnSpPr/>
          <p:nvPr/>
        </p:nvCxnSpPr>
        <p:spPr>
          <a:xfrm>
            <a:off x="9675848" y="5239634"/>
            <a:ext cx="0" cy="3385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DAA51BD7-3A1D-4E00-B42F-E3E452AE4569}"/>
              </a:ext>
            </a:extLst>
          </p:cNvPr>
          <p:cNvCxnSpPr>
            <a:cxnSpLocks/>
          </p:cNvCxnSpPr>
          <p:nvPr/>
        </p:nvCxnSpPr>
        <p:spPr>
          <a:xfrm flipV="1">
            <a:off x="10956040" y="5239634"/>
            <a:ext cx="0" cy="313072"/>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C5C35DFC-4E2B-4FDF-B902-C27ECA1FAEBB}"/>
              </a:ext>
            </a:extLst>
          </p:cNvPr>
          <p:cNvSpPr/>
          <p:nvPr/>
        </p:nvSpPr>
        <p:spPr>
          <a:xfrm>
            <a:off x="9524930" y="5113176"/>
            <a:ext cx="2530223" cy="587828"/>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2" name="TextBox 21">
            <a:extLst>
              <a:ext uri="{FF2B5EF4-FFF2-40B4-BE49-F238E27FC236}">
                <a16:creationId xmlns:a16="http://schemas.microsoft.com/office/drawing/2014/main" id="{F9A7B61A-3A81-4FC8-9AD6-F06A2110C6A1}"/>
              </a:ext>
            </a:extLst>
          </p:cNvPr>
          <p:cNvSpPr txBox="1"/>
          <p:nvPr/>
        </p:nvSpPr>
        <p:spPr>
          <a:xfrm>
            <a:off x="10400287" y="5718584"/>
            <a:ext cx="1623763" cy="261610"/>
          </a:xfrm>
          <a:prstGeom prst="rect">
            <a:avLst/>
          </a:prstGeom>
          <a:noFill/>
        </p:spPr>
        <p:txBody>
          <a:bodyPr wrap="square" rtlCol="0">
            <a:spAutoFit/>
          </a:bodyPr>
          <a:lstStyle/>
          <a:p>
            <a:pPr algn="r"/>
            <a:r>
              <a:rPr lang="en-US" sz="1100" dirty="0">
                <a:solidFill>
                  <a:schemeClr val="accent2"/>
                </a:solidFill>
              </a:rPr>
              <a:t>Large dataset</a:t>
            </a:r>
            <a:endParaRPr lang="es-CO" sz="1100" dirty="0">
              <a:solidFill>
                <a:schemeClr val="accent2"/>
              </a:solidFill>
            </a:endParaRPr>
          </a:p>
        </p:txBody>
      </p:sp>
    </p:spTree>
    <p:extLst>
      <p:ext uri="{BB962C8B-B14F-4D97-AF65-F5344CB8AC3E}">
        <p14:creationId xmlns:p14="http://schemas.microsoft.com/office/powerpoint/2010/main" val="64161084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62972-3449-42D1-8185-B4BEFD52AB44}"/>
              </a:ext>
            </a:extLst>
          </p:cNvPr>
          <p:cNvSpPr>
            <a:spLocks noGrp="1"/>
          </p:cNvSpPr>
          <p:nvPr>
            <p:ph type="title"/>
          </p:nvPr>
        </p:nvSpPr>
        <p:spPr>
          <a:xfrm>
            <a:off x="581192" y="702156"/>
            <a:ext cx="11029616" cy="908930"/>
          </a:xfrm>
        </p:spPr>
        <p:txBody>
          <a:bodyPr>
            <a:normAutofit fontScale="90000"/>
          </a:bodyPr>
          <a:lstStyle/>
          <a:p>
            <a:r>
              <a:rPr lang="en-US" dirty="0"/>
              <a:t>IMPLEMENTATION</a:t>
            </a:r>
            <a:br>
              <a:rPr lang="en-US" dirty="0"/>
            </a:br>
            <a:r>
              <a:rPr lang="en-US" sz="2000" dirty="0"/>
              <a:t>multi-class logistic classifier optimized using L-BFGS with Gaussian regularization</a:t>
            </a:r>
            <a:endParaRPr lang="en-US" dirty="0"/>
          </a:p>
        </p:txBody>
      </p:sp>
      <p:pic>
        <p:nvPicPr>
          <p:cNvPr id="3" name="Picture 2">
            <a:extLst>
              <a:ext uri="{FF2B5EF4-FFF2-40B4-BE49-F238E27FC236}">
                <a16:creationId xmlns:a16="http://schemas.microsoft.com/office/drawing/2014/main" id="{8FDC509A-7C7E-4244-A7F7-736C7181FA0A}"/>
              </a:ext>
            </a:extLst>
          </p:cNvPr>
          <p:cNvPicPr>
            <a:picLocks noChangeAspect="1"/>
          </p:cNvPicPr>
          <p:nvPr/>
        </p:nvPicPr>
        <p:blipFill>
          <a:blip r:embed="rId3"/>
          <a:stretch>
            <a:fillRect/>
          </a:stretch>
        </p:blipFill>
        <p:spPr>
          <a:xfrm>
            <a:off x="811763" y="1761689"/>
            <a:ext cx="10399842" cy="4601399"/>
          </a:xfrm>
          <a:prstGeom prst="rect">
            <a:avLst/>
          </a:prstGeom>
        </p:spPr>
      </p:pic>
    </p:spTree>
    <p:extLst>
      <p:ext uri="{BB962C8B-B14F-4D97-AF65-F5344CB8AC3E}">
        <p14:creationId xmlns:p14="http://schemas.microsoft.com/office/powerpoint/2010/main" val="60414485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5DE03D1-7B14-432D-84C8-C0BC6C8628D0}"/>
              </a:ext>
            </a:extLst>
          </p:cNvPr>
          <p:cNvSpPr/>
          <p:nvPr/>
        </p:nvSpPr>
        <p:spPr>
          <a:xfrm>
            <a:off x="851200" y="1807819"/>
            <a:ext cx="3388637" cy="1244009"/>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 name="TextBox 3">
            <a:extLst>
              <a:ext uri="{FF2B5EF4-FFF2-40B4-BE49-F238E27FC236}">
                <a16:creationId xmlns:a16="http://schemas.microsoft.com/office/drawing/2014/main" id="{1D9B96E2-C8B3-48E5-BF0D-3D92DC3FECEB}"/>
              </a:ext>
            </a:extLst>
          </p:cNvPr>
          <p:cNvSpPr txBox="1"/>
          <p:nvPr/>
        </p:nvSpPr>
        <p:spPr>
          <a:xfrm>
            <a:off x="851200" y="1882277"/>
            <a:ext cx="3388636" cy="1169551"/>
          </a:xfrm>
          <a:prstGeom prst="rect">
            <a:avLst/>
          </a:prstGeom>
          <a:noFill/>
        </p:spPr>
        <p:txBody>
          <a:bodyPr wrap="square">
            <a:spAutoFit/>
          </a:bodyPr>
          <a:lstStyle/>
          <a:p>
            <a:pPr algn="ctr"/>
            <a:r>
              <a:rPr lang="en-US" sz="1800" b="1" dirty="0">
                <a:solidFill>
                  <a:schemeClr val="accent2"/>
                </a:solidFill>
              </a:rPr>
              <a:t>Automatically</a:t>
            </a:r>
          </a:p>
          <a:p>
            <a:pPr algn="ctr"/>
            <a:endParaRPr lang="en-US" b="1" dirty="0">
              <a:solidFill>
                <a:schemeClr val="accent2"/>
              </a:solidFill>
            </a:endParaRPr>
          </a:p>
          <a:p>
            <a:pPr algn="ctr"/>
            <a:r>
              <a:rPr lang="en-US" sz="1600" u="sng" dirty="0">
                <a:solidFill>
                  <a:schemeClr val="accent2"/>
                </a:solidFill>
              </a:rPr>
              <a:t>Training</a:t>
            </a:r>
            <a:r>
              <a:rPr lang="en-US" sz="1600" dirty="0">
                <a:solidFill>
                  <a:schemeClr val="accent2"/>
                </a:solidFill>
              </a:rPr>
              <a:t>: 900 K Instance relations</a:t>
            </a:r>
          </a:p>
          <a:p>
            <a:pPr algn="ctr"/>
            <a:endParaRPr lang="en-US" sz="1800" dirty="0">
              <a:solidFill>
                <a:schemeClr val="accent2"/>
              </a:solidFill>
            </a:endParaRPr>
          </a:p>
        </p:txBody>
      </p:sp>
      <p:sp>
        <p:nvSpPr>
          <p:cNvPr id="9" name="Rectangle 8">
            <a:extLst>
              <a:ext uri="{FF2B5EF4-FFF2-40B4-BE49-F238E27FC236}">
                <a16:creationId xmlns:a16="http://schemas.microsoft.com/office/drawing/2014/main" id="{F3D3200A-7AFD-47E7-BE32-38C4A0DCD3E0}"/>
              </a:ext>
            </a:extLst>
          </p:cNvPr>
          <p:cNvSpPr/>
          <p:nvPr/>
        </p:nvSpPr>
        <p:spPr>
          <a:xfrm>
            <a:off x="851200" y="3132823"/>
            <a:ext cx="784949" cy="1428504"/>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1" name="TextBox 10">
            <a:extLst>
              <a:ext uri="{FF2B5EF4-FFF2-40B4-BE49-F238E27FC236}">
                <a16:creationId xmlns:a16="http://schemas.microsoft.com/office/drawing/2014/main" id="{237FFE92-8388-4DDE-9AAB-CF9767C65249}"/>
              </a:ext>
            </a:extLst>
          </p:cNvPr>
          <p:cNvSpPr txBox="1"/>
          <p:nvPr/>
        </p:nvSpPr>
        <p:spPr>
          <a:xfrm rot="16200000">
            <a:off x="403562" y="3662409"/>
            <a:ext cx="1428504" cy="369332"/>
          </a:xfrm>
          <a:prstGeom prst="rect">
            <a:avLst/>
          </a:prstGeom>
          <a:noFill/>
        </p:spPr>
        <p:txBody>
          <a:bodyPr wrap="square">
            <a:spAutoFit/>
          </a:bodyPr>
          <a:lstStyle/>
          <a:p>
            <a:pPr algn="ctr"/>
            <a:r>
              <a:rPr lang="en-US" sz="1800" b="1" dirty="0">
                <a:solidFill>
                  <a:schemeClr val="accent2"/>
                </a:solidFill>
              </a:rPr>
              <a:t>Held-out data</a:t>
            </a:r>
          </a:p>
        </p:txBody>
      </p:sp>
      <p:sp>
        <p:nvSpPr>
          <p:cNvPr id="12" name="Rectangle 11">
            <a:extLst>
              <a:ext uri="{FF2B5EF4-FFF2-40B4-BE49-F238E27FC236}">
                <a16:creationId xmlns:a16="http://schemas.microsoft.com/office/drawing/2014/main" id="{AA96AEC2-BFFD-4C25-BD06-4D161E1706C7}"/>
              </a:ext>
            </a:extLst>
          </p:cNvPr>
          <p:cNvSpPr/>
          <p:nvPr/>
        </p:nvSpPr>
        <p:spPr>
          <a:xfrm>
            <a:off x="3313330" y="3139360"/>
            <a:ext cx="784949" cy="1428504"/>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3" name="TextBox 12">
            <a:extLst>
              <a:ext uri="{FF2B5EF4-FFF2-40B4-BE49-F238E27FC236}">
                <a16:creationId xmlns:a16="http://schemas.microsoft.com/office/drawing/2014/main" id="{AFC56A5E-5C56-4F03-B19E-176330D6B265}"/>
              </a:ext>
            </a:extLst>
          </p:cNvPr>
          <p:cNvSpPr txBox="1"/>
          <p:nvPr/>
        </p:nvSpPr>
        <p:spPr>
          <a:xfrm rot="16200000">
            <a:off x="2858078" y="3679540"/>
            <a:ext cx="1428504" cy="369332"/>
          </a:xfrm>
          <a:prstGeom prst="rect">
            <a:avLst/>
          </a:prstGeom>
          <a:noFill/>
        </p:spPr>
        <p:txBody>
          <a:bodyPr wrap="square">
            <a:spAutoFit/>
          </a:bodyPr>
          <a:lstStyle/>
          <a:p>
            <a:pPr algn="ctr"/>
            <a:r>
              <a:rPr lang="en-US" sz="1800" b="1" dirty="0">
                <a:solidFill>
                  <a:schemeClr val="accent2"/>
                </a:solidFill>
              </a:rPr>
              <a:t>Newly Discovered</a:t>
            </a:r>
          </a:p>
        </p:txBody>
      </p:sp>
      <p:sp>
        <p:nvSpPr>
          <p:cNvPr id="14" name="Arrow: Left-Right 13">
            <a:extLst>
              <a:ext uri="{FF2B5EF4-FFF2-40B4-BE49-F238E27FC236}">
                <a16:creationId xmlns:a16="http://schemas.microsoft.com/office/drawing/2014/main" id="{CB48AD33-5879-476A-A31B-4C31EBB9DB71}"/>
              </a:ext>
            </a:extLst>
          </p:cNvPr>
          <p:cNvSpPr/>
          <p:nvPr/>
        </p:nvSpPr>
        <p:spPr>
          <a:xfrm>
            <a:off x="1937442" y="3726284"/>
            <a:ext cx="1216152" cy="254655"/>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5" name="TextBox 14">
            <a:extLst>
              <a:ext uri="{FF2B5EF4-FFF2-40B4-BE49-F238E27FC236}">
                <a16:creationId xmlns:a16="http://schemas.microsoft.com/office/drawing/2014/main" id="{A1596155-D006-4F27-A61D-306580A84BA6}"/>
              </a:ext>
            </a:extLst>
          </p:cNvPr>
          <p:cNvSpPr txBox="1"/>
          <p:nvPr/>
        </p:nvSpPr>
        <p:spPr>
          <a:xfrm>
            <a:off x="1914789" y="3700296"/>
            <a:ext cx="1216152" cy="276999"/>
          </a:xfrm>
          <a:prstGeom prst="rect">
            <a:avLst/>
          </a:prstGeom>
          <a:noFill/>
        </p:spPr>
        <p:txBody>
          <a:bodyPr wrap="square" rtlCol="0">
            <a:spAutoFit/>
          </a:bodyPr>
          <a:lstStyle/>
          <a:p>
            <a:pPr algn="ctr"/>
            <a:r>
              <a:rPr lang="en-US" sz="1200" dirty="0">
                <a:solidFill>
                  <a:schemeClr val="bg1"/>
                </a:solidFill>
              </a:rPr>
              <a:t>compare</a:t>
            </a:r>
            <a:endParaRPr lang="es-CO" sz="1200" dirty="0">
              <a:solidFill>
                <a:schemeClr val="bg1"/>
              </a:solidFill>
            </a:endParaRPr>
          </a:p>
        </p:txBody>
      </p:sp>
      <p:pic>
        <p:nvPicPr>
          <p:cNvPr id="29" name="Picture 28">
            <a:extLst>
              <a:ext uri="{FF2B5EF4-FFF2-40B4-BE49-F238E27FC236}">
                <a16:creationId xmlns:a16="http://schemas.microsoft.com/office/drawing/2014/main" id="{6E390FD1-9AD8-4B23-9755-1A925538B9D9}"/>
              </a:ext>
            </a:extLst>
          </p:cNvPr>
          <p:cNvPicPr>
            <a:picLocks noChangeAspect="1"/>
          </p:cNvPicPr>
          <p:nvPr/>
        </p:nvPicPr>
        <p:blipFill rotWithShape="1">
          <a:blip r:embed="rId3"/>
          <a:srcRect r="12210"/>
          <a:stretch/>
        </p:blipFill>
        <p:spPr>
          <a:xfrm>
            <a:off x="4653423" y="1736588"/>
            <a:ext cx="7245055" cy="3703159"/>
          </a:xfrm>
          <a:prstGeom prst="rect">
            <a:avLst/>
          </a:prstGeom>
        </p:spPr>
      </p:pic>
      <p:pic>
        <p:nvPicPr>
          <p:cNvPr id="31" name="Picture 30">
            <a:extLst>
              <a:ext uri="{FF2B5EF4-FFF2-40B4-BE49-F238E27FC236}">
                <a16:creationId xmlns:a16="http://schemas.microsoft.com/office/drawing/2014/main" id="{FC41CBC7-6590-4B1A-9715-2A6DCE2FDF1E}"/>
              </a:ext>
            </a:extLst>
          </p:cNvPr>
          <p:cNvPicPr>
            <a:picLocks noChangeAspect="1"/>
          </p:cNvPicPr>
          <p:nvPr/>
        </p:nvPicPr>
        <p:blipFill rotWithShape="1">
          <a:blip r:embed="rId4">
            <a:clrChange>
              <a:clrFrom>
                <a:srgbClr val="FFFFFF"/>
              </a:clrFrom>
              <a:clrTo>
                <a:srgbClr val="FFFFFF">
                  <a:alpha val="0"/>
                </a:srgbClr>
              </a:clrTo>
            </a:clrChange>
          </a:blip>
          <a:srcRect r="41466" b="31799"/>
          <a:stretch/>
        </p:blipFill>
        <p:spPr>
          <a:xfrm>
            <a:off x="9567039" y="589247"/>
            <a:ext cx="2122171" cy="1128676"/>
          </a:xfrm>
          <a:prstGeom prst="rect">
            <a:avLst/>
          </a:prstGeom>
        </p:spPr>
      </p:pic>
      <p:sp>
        <p:nvSpPr>
          <p:cNvPr id="34" name="Content Placeholder 4">
            <a:extLst>
              <a:ext uri="{FF2B5EF4-FFF2-40B4-BE49-F238E27FC236}">
                <a16:creationId xmlns:a16="http://schemas.microsoft.com/office/drawing/2014/main" id="{67C4A3E9-C53F-4785-803B-333C065F1139}"/>
              </a:ext>
            </a:extLst>
          </p:cNvPr>
          <p:cNvSpPr>
            <a:spLocks noGrp="1"/>
          </p:cNvSpPr>
          <p:nvPr>
            <p:ph idx="1"/>
          </p:nvPr>
        </p:nvSpPr>
        <p:spPr>
          <a:xfrm>
            <a:off x="266909" y="4737494"/>
            <a:ext cx="4715638" cy="1952555"/>
          </a:xfrm>
        </p:spPr>
        <p:txBody>
          <a:bodyPr>
            <a:normAutofit fontScale="92500" lnSpcReduction="10000"/>
          </a:bodyPr>
          <a:lstStyle/>
          <a:p>
            <a:r>
              <a:rPr lang="en-US" sz="1400" dirty="0"/>
              <a:t>The combination of syntactic and lexical features offers a substantial improvement in precision over either of these feature sets on its own.</a:t>
            </a:r>
          </a:p>
          <a:p>
            <a:r>
              <a:rPr lang="en-US" sz="1400" dirty="0"/>
              <a:t>At the 100,000-recall level, we classify most of the instances into three relations: </a:t>
            </a:r>
          </a:p>
          <a:p>
            <a:pPr lvl="1"/>
            <a:r>
              <a:rPr lang="en-US" sz="1100" dirty="0"/>
              <a:t>60% as location-contains</a:t>
            </a:r>
          </a:p>
          <a:p>
            <a:pPr lvl="1"/>
            <a:r>
              <a:rPr lang="en-US" sz="1100" dirty="0"/>
              <a:t>13% as person-place-of-birth</a:t>
            </a:r>
          </a:p>
          <a:p>
            <a:pPr lvl="1"/>
            <a:r>
              <a:rPr lang="en-US" sz="1100" dirty="0"/>
              <a:t>10% as person-nationality</a:t>
            </a:r>
          </a:p>
        </p:txBody>
      </p:sp>
      <p:sp>
        <p:nvSpPr>
          <p:cNvPr id="35" name="TextBox 34">
            <a:extLst>
              <a:ext uri="{FF2B5EF4-FFF2-40B4-BE49-F238E27FC236}">
                <a16:creationId xmlns:a16="http://schemas.microsoft.com/office/drawing/2014/main" id="{4FF0592E-FEFE-4365-82EC-BC2B936C1C11}"/>
              </a:ext>
            </a:extLst>
          </p:cNvPr>
          <p:cNvSpPr txBox="1"/>
          <p:nvPr/>
        </p:nvSpPr>
        <p:spPr>
          <a:xfrm>
            <a:off x="5094601" y="5822194"/>
            <a:ext cx="6512695" cy="677108"/>
          </a:xfrm>
          <a:prstGeom prst="rect">
            <a:avLst/>
          </a:prstGeom>
          <a:noFill/>
        </p:spPr>
        <p:txBody>
          <a:bodyPr wrap="square">
            <a:spAutoFit/>
          </a:bodyPr>
          <a:lstStyle/>
          <a:p>
            <a:pPr lvl="0"/>
            <a:r>
              <a:rPr lang="en-US" sz="1400" dirty="0"/>
              <a:t>Automatic evaluation with 50% of Freebase relation data held out and 50% used in training on the 102 largest relations we use.</a:t>
            </a:r>
          </a:p>
          <a:p>
            <a:pPr lvl="0"/>
            <a:r>
              <a:rPr lang="en-US" sz="1000" dirty="0">
                <a:solidFill>
                  <a:schemeClr val="bg1">
                    <a:lumMod val="65000"/>
                  </a:schemeClr>
                </a:solidFill>
              </a:rPr>
              <a:t>[Source: Mintz et al., 2009, Distant supervision for relation extraction without labeled data</a:t>
            </a:r>
          </a:p>
        </p:txBody>
      </p:sp>
      <p:pic>
        <p:nvPicPr>
          <p:cNvPr id="36" name="Picture 35">
            <a:extLst>
              <a:ext uri="{FF2B5EF4-FFF2-40B4-BE49-F238E27FC236}">
                <a16:creationId xmlns:a16="http://schemas.microsoft.com/office/drawing/2014/main" id="{EF2EDC75-3935-4140-ABC4-8E8E2B00BE21}"/>
              </a:ext>
            </a:extLst>
          </p:cNvPr>
          <p:cNvPicPr>
            <a:picLocks noChangeAspect="1"/>
          </p:cNvPicPr>
          <p:nvPr/>
        </p:nvPicPr>
        <p:blipFill rotWithShape="1">
          <a:blip r:embed="rId3">
            <a:clrChange>
              <a:clrFrom>
                <a:srgbClr val="FFFFFF"/>
              </a:clrFrom>
              <a:clrTo>
                <a:srgbClr val="FFFFFF">
                  <a:alpha val="0"/>
                </a:srgbClr>
              </a:clrTo>
            </a:clrChange>
          </a:blip>
          <a:srcRect l="88416" t="37425" b="41076"/>
          <a:stretch/>
        </p:blipFill>
        <p:spPr>
          <a:xfrm>
            <a:off x="10493207" y="1730466"/>
            <a:ext cx="1114089" cy="927787"/>
          </a:xfrm>
          <a:prstGeom prst="rect">
            <a:avLst/>
          </a:prstGeom>
        </p:spPr>
      </p:pic>
      <p:pic>
        <p:nvPicPr>
          <p:cNvPr id="37" name="Picture 36">
            <a:extLst>
              <a:ext uri="{FF2B5EF4-FFF2-40B4-BE49-F238E27FC236}">
                <a16:creationId xmlns:a16="http://schemas.microsoft.com/office/drawing/2014/main" id="{AC59279D-59D3-424C-A44E-F6DA1F5C5468}"/>
              </a:ext>
            </a:extLst>
          </p:cNvPr>
          <p:cNvPicPr>
            <a:picLocks noChangeAspect="1"/>
          </p:cNvPicPr>
          <p:nvPr/>
        </p:nvPicPr>
        <p:blipFill rotWithShape="1">
          <a:blip r:embed="rId4">
            <a:clrChange>
              <a:clrFrom>
                <a:srgbClr val="FFFFFF"/>
              </a:clrFrom>
              <a:clrTo>
                <a:srgbClr val="FFFFFF">
                  <a:alpha val="0"/>
                </a:srgbClr>
              </a:clrTo>
            </a:clrChange>
          </a:blip>
          <a:srcRect l="24504" t="79731" r="50275"/>
          <a:stretch/>
        </p:blipFill>
        <p:spPr>
          <a:xfrm>
            <a:off x="7820028" y="5346414"/>
            <a:ext cx="1296955" cy="475780"/>
          </a:xfrm>
          <a:prstGeom prst="rect">
            <a:avLst/>
          </a:prstGeom>
        </p:spPr>
      </p:pic>
      <p:pic>
        <p:nvPicPr>
          <p:cNvPr id="38" name="Picture 37">
            <a:extLst>
              <a:ext uri="{FF2B5EF4-FFF2-40B4-BE49-F238E27FC236}">
                <a16:creationId xmlns:a16="http://schemas.microsoft.com/office/drawing/2014/main" id="{1999C419-3E7A-40C7-B4AF-E1992E1C39DF}"/>
              </a:ext>
            </a:extLst>
          </p:cNvPr>
          <p:cNvPicPr>
            <a:picLocks noChangeAspect="1"/>
          </p:cNvPicPr>
          <p:nvPr/>
        </p:nvPicPr>
        <p:blipFill rotWithShape="1">
          <a:blip r:embed="rId4">
            <a:clrChange>
              <a:clrFrom>
                <a:srgbClr val="FFFFFF"/>
              </a:clrFrom>
              <a:clrTo>
                <a:srgbClr val="FFFFFF">
                  <a:alpha val="0"/>
                </a:srgbClr>
              </a:clrTo>
            </a:clrChange>
          </a:blip>
          <a:srcRect l="64642" t="22077" r="8322" b="60036"/>
          <a:stretch/>
        </p:blipFill>
        <p:spPr>
          <a:xfrm rot="16200000">
            <a:off x="3889911" y="3107455"/>
            <a:ext cx="1390261" cy="419877"/>
          </a:xfrm>
          <a:prstGeom prst="rect">
            <a:avLst/>
          </a:prstGeom>
        </p:spPr>
      </p:pic>
      <p:sp>
        <p:nvSpPr>
          <p:cNvPr id="41" name="Title 1">
            <a:extLst>
              <a:ext uri="{FF2B5EF4-FFF2-40B4-BE49-F238E27FC236}">
                <a16:creationId xmlns:a16="http://schemas.microsoft.com/office/drawing/2014/main" id="{C0F493FF-B807-446E-B8AC-12E93212E83A}"/>
              </a:ext>
            </a:extLst>
          </p:cNvPr>
          <p:cNvSpPr>
            <a:spLocks noGrp="1"/>
          </p:cNvSpPr>
          <p:nvPr>
            <p:ph type="title"/>
          </p:nvPr>
        </p:nvSpPr>
        <p:spPr>
          <a:xfrm>
            <a:off x="581192" y="552870"/>
            <a:ext cx="11029616" cy="908930"/>
          </a:xfrm>
        </p:spPr>
        <p:txBody>
          <a:bodyPr>
            <a:normAutofit/>
          </a:bodyPr>
          <a:lstStyle/>
          <a:p>
            <a:r>
              <a:rPr lang="en-US" dirty="0"/>
              <a:t>EVALUATION</a:t>
            </a:r>
            <a:br>
              <a:rPr lang="en-US" dirty="0"/>
            </a:br>
            <a:r>
              <a:rPr lang="en-US" sz="2000" dirty="0"/>
              <a:t>Automatic – held-out</a:t>
            </a:r>
            <a:endParaRPr lang="en-US" dirty="0"/>
          </a:p>
        </p:txBody>
      </p:sp>
      <p:sp>
        <p:nvSpPr>
          <p:cNvPr id="42" name="TextBox 41">
            <a:extLst>
              <a:ext uri="{FF2B5EF4-FFF2-40B4-BE49-F238E27FC236}">
                <a16:creationId xmlns:a16="http://schemas.microsoft.com/office/drawing/2014/main" id="{58DC45F6-CAD4-4574-98D4-8BC75817AD32}"/>
              </a:ext>
            </a:extLst>
          </p:cNvPr>
          <p:cNvSpPr txBox="1"/>
          <p:nvPr/>
        </p:nvSpPr>
        <p:spPr>
          <a:xfrm>
            <a:off x="5259785" y="1314532"/>
            <a:ext cx="3763891" cy="461665"/>
          </a:xfrm>
          <a:prstGeom prst="rect">
            <a:avLst/>
          </a:prstGeom>
          <a:noFill/>
        </p:spPr>
        <p:txBody>
          <a:bodyPr wrap="square" rtlCol="0">
            <a:spAutoFit/>
          </a:bodyPr>
          <a:lstStyle/>
          <a:p>
            <a:r>
              <a:rPr lang="en-US" sz="1200" dirty="0"/>
              <a:t>Combination of syntactic and lexical features provides better performance than either feature set on its own.</a:t>
            </a:r>
            <a:endParaRPr lang="es-CO" sz="1200" dirty="0"/>
          </a:p>
        </p:txBody>
      </p:sp>
    </p:spTree>
    <p:extLst>
      <p:ext uri="{BB962C8B-B14F-4D97-AF65-F5344CB8AC3E}">
        <p14:creationId xmlns:p14="http://schemas.microsoft.com/office/powerpoint/2010/main" val="318461160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62972-3449-42D1-8185-B4BEFD52AB44}"/>
              </a:ext>
            </a:extLst>
          </p:cNvPr>
          <p:cNvSpPr>
            <a:spLocks noGrp="1"/>
          </p:cNvSpPr>
          <p:nvPr>
            <p:ph type="title"/>
          </p:nvPr>
        </p:nvSpPr>
        <p:spPr>
          <a:xfrm>
            <a:off x="581192" y="552870"/>
            <a:ext cx="11029616" cy="908930"/>
          </a:xfrm>
        </p:spPr>
        <p:txBody>
          <a:bodyPr>
            <a:normAutofit/>
          </a:bodyPr>
          <a:lstStyle/>
          <a:p>
            <a:r>
              <a:rPr lang="en-US" dirty="0"/>
              <a:t>EVALUATION</a:t>
            </a:r>
            <a:br>
              <a:rPr lang="en-US" dirty="0"/>
            </a:br>
            <a:r>
              <a:rPr lang="en-US" sz="2000" dirty="0"/>
              <a:t>HUMAN</a:t>
            </a:r>
            <a:endParaRPr lang="en-US" dirty="0"/>
          </a:p>
        </p:txBody>
      </p:sp>
      <p:grpSp>
        <p:nvGrpSpPr>
          <p:cNvPr id="5" name="Group 4">
            <a:extLst>
              <a:ext uri="{FF2B5EF4-FFF2-40B4-BE49-F238E27FC236}">
                <a16:creationId xmlns:a16="http://schemas.microsoft.com/office/drawing/2014/main" id="{CA5698F7-F4AC-46C9-8785-444A8F0C4CAF}"/>
              </a:ext>
            </a:extLst>
          </p:cNvPr>
          <p:cNvGrpSpPr/>
          <p:nvPr/>
        </p:nvGrpSpPr>
        <p:grpSpPr>
          <a:xfrm>
            <a:off x="7905232" y="649342"/>
            <a:ext cx="3479881" cy="2049137"/>
            <a:chOff x="778222" y="2629831"/>
            <a:chExt cx="3527840" cy="2077378"/>
          </a:xfrm>
        </p:grpSpPr>
        <p:sp>
          <p:nvSpPr>
            <p:cNvPr id="18" name="TextBox 17">
              <a:extLst>
                <a:ext uri="{FF2B5EF4-FFF2-40B4-BE49-F238E27FC236}">
                  <a16:creationId xmlns:a16="http://schemas.microsoft.com/office/drawing/2014/main" id="{A21D6B67-878C-4CB7-BAB4-F0A36A673CF6}"/>
                </a:ext>
              </a:extLst>
            </p:cNvPr>
            <p:cNvSpPr txBox="1"/>
            <p:nvPr/>
          </p:nvSpPr>
          <p:spPr>
            <a:xfrm>
              <a:off x="778222" y="3387945"/>
              <a:ext cx="1029989" cy="343220"/>
            </a:xfrm>
            <a:prstGeom prst="rect">
              <a:avLst/>
            </a:prstGeom>
            <a:noFill/>
            <a:ln>
              <a:solidFill>
                <a:srgbClr val="CC9900"/>
              </a:solidFill>
            </a:ln>
          </p:spPr>
          <p:txBody>
            <a:bodyPr wrap="square">
              <a:spAutoFit/>
            </a:bodyPr>
            <a:lstStyle/>
            <a:p>
              <a:pPr algn="ctr"/>
              <a:r>
                <a:rPr lang="en-US" sz="1600" dirty="0">
                  <a:solidFill>
                    <a:srgbClr val="CC9900"/>
                  </a:solidFill>
                </a:rPr>
                <a:t>entity1</a:t>
              </a:r>
            </a:p>
          </p:txBody>
        </p:sp>
        <p:sp>
          <p:nvSpPr>
            <p:cNvPr id="19" name="TextBox 18">
              <a:extLst>
                <a:ext uri="{FF2B5EF4-FFF2-40B4-BE49-F238E27FC236}">
                  <a16:creationId xmlns:a16="http://schemas.microsoft.com/office/drawing/2014/main" id="{A4A8114D-2DCA-44A5-8B4C-888E61CEB506}"/>
                </a:ext>
              </a:extLst>
            </p:cNvPr>
            <p:cNvSpPr txBox="1"/>
            <p:nvPr/>
          </p:nvSpPr>
          <p:spPr>
            <a:xfrm>
              <a:off x="3355852" y="3387945"/>
              <a:ext cx="950210" cy="405015"/>
            </a:xfrm>
            <a:prstGeom prst="rect">
              <a:avLst/>
            </a:prstGeom>
            <a:noFill/>
            <a:ln>
              <a:solidFill>
                <a:schemeClr val="accent1"/>
              </a:solidFill>
            </a:ln>
          </p:spPr>
          <p:txBody>
            <a:bodyPr wrap="square">
              <a:spAutoFit/>
            </a:bodyPr>
            <a:lstStyle/>
            <a:p>
              <a:pPr algn="ctr"/>
              <a:r>
                <a:rPr lang="en-US" sz="1600" dirty="0">
                  <a:solidFill>
                    <a:schemeClr val="accent1"/>
                  </a:solidFill>
                </a:rPr>
                <a:t>entity2</a:t>
              </a:r>
            </a:p>
          </p:txBody>
        </p:sp>
        <p:sp>
          <p:nvSpPr>
            <p:cNvPr id="20" name="TextBox 19">
              <a:extLst>
                <a:ext uri="{FF2B5EF4-FFF2-40B4-BE49-F238E27FC236}">
                  <a16:creationId xmlns:a16="http://schemas.microsoft.com/office/drawing/2014/main" id="{12804E4E-DC2F-453A-A628-901926F8B79C}"/>
                </a:ext>
              </a:extLst>
            </p:cNvPr>
            <p:cNvSpPr txBox="1"/>
            <p:nvPr/>
          </p:nvSpPr>
          <p:spPr>
            <a:xfrm>
              <a:off x="1957545" y="2650562"/>
              <a:ext cx="1259103" cy="369332"/>
            </a:xfrm>
            <a:prstGeom prst="rect">
              <a:avLst/>
            </a:prstGeom>
            <a:noFill/>
            <a:ln>
              <a:solidFill>
                <a:schemeClr val="tx1"/>
              </a:solidFill>
            </a:ln>
          </p:spPr>
          <p:txBody>
            <a:bodyPr wrap="square">
              <a:spAutoFit/>
            </a:bodyPr>
            <a:lstStyle/>
            <a:p>
              <a:pPr algn="ctr"/>
              <a:r>
                <a:rPr lang="en-US" dirty="0">
                  <a:solidFill>
                    <a:schemeClr val="accent5">
                      <a:lumMod val="40000"/>
                      <a:lumOff val="60000"/>
                    </a:schemeClr>
                  </a:solidFill>
                </a:rPr>
                <a:t>relation1</a:t>
              </a:r>
            </a:p>
          </p:txBody>
        </p:sp>
        <p:sp>
          <p:nvSpPr>
            <p:cNvPr id="21" name="TextBox 20">
              <a:extLst>
                <a:ext uri="{FF2B5EF4-FFF2-40B4-BE49-F238E27FC236}">
                  <a16:creationId xmlns:a16="http://schemas.microsoft.com/office/drawing/2014/main" id="{EC177B53-AF84-42F4-A355-36000A95801B}"/>
                </a:ext>
              </a:extLst>
            </p:cNvPr>
            <p:cNvSpPr txBox="1"/>
            <p:nvPr/>
          </p:nvSpPr>
          <p:spPr>
            <a:xfrm>
              <a:off x="1957545" y="3203279"/>
              <a:ext cx="1259103" cy="369332"/>
            </a:xfrm>
            <a:prstGeom prst="rect">
              <a:avLst/>
            </a:prstGeom>
            <a:noFill/>
            <a:ln>
              <a:solidFill>
                <a:schemeClr val="tx1"/>
              </a:solidFill>
            </a:ln>
          </p:spPr>
          <p:txBody>
            <a:bodyPr wrap="square">
              <a:spAutoFit/>
            </a:bodyPr>
            <a:lstStyle/>
            <a:p>
              <a:pPr algn="ctr"/>
              <a:r>
                <a:rPr lang="en-US" dirty="0">
                  <a:solidFill>
                    <a:schemeClr val="accent5">
                      <a:lumMod val="60000"/>
                      <a:lumOff val="40000"/>
                    </a:schemeClr>
                  </a:solidFill>
                </a:rPr>
                <a:t>…</a:t>
              </a:r>
            </a:p>
          </p:txBody>
        </p:sp>
        <p:sp>
          <p:nvSpPr>
            <p:cNvPr id="22" name="TextBox 21">
              <a:extLst>
                <a:ext uri="{FF2B5EF4-FFF2-40B4-BE49-F238E27FC236}">
                  <a16:creationId xmlns:a16="http://schemas.microsoft.com/office/drawing/2014/main" id="{1C4A55CC-DBB6-41D8-BF82-CED1A17DBE3F}"/>
                </a:ext>
              </a:extLst>
            </p:cNvPr>
            <p:cNvSpPr txBox="1"/>
            <p:nvPr/>
          </p:nvSpPr>
          <p:spPr>
            <a:xfrm>
              <a:off x="1957545" y="3755996"/>
              <a:ext cx="1259103" cy="369332"/>
            </a:xfrm>
            <a:prstGeom prst="rect">
              <a:avLst/>
            </a:prstGeom>
            <a:noFill/>
            <a:ln>
              <a:solidFill>
                <a:srgbClr val="FF0000"/>
              </a:solidFill>
            </a:ln>
          </p:spPr>
          <p:txBody>
            <a:bodyPr wrap="square">
              <a:spAutoFit/>
            </a:bodyPr>
            <a:lstStyle/>
            <a:p>
              <a:pPr algn="ctr"/>
              <a:r>
                <a:rPr lang="en-US" dirty="0">
                  <a:solidFill>
                    <a:srgbClr val="FF0000"/>
                  </a:solidFill>
                </a:rPr>
                <a:t>relation3</a:t>
              </a:r>
            </a:p>
          </p:txBody>
        </p:sp>
        <p:sp>
          <p:nvSpPr>
            <p:cNvPr id="23" name="TextBox 22">
              <a:extLst>
                <a:ext uri="{FF2B5EF4-FFF2-40B4-BE49-F238E27FC236}">
                  <a16:creationId xmlns:a16="http://schemas.microsoft.com/office/drawing/2014/main" id="{F4D6E7CD-1EAA-4FF8-801C-80EDCDE6944E}"/>
                </a:ext>
              </a:extLst>
            </p:cNvPr>
            <p:cNvSpPr txBox="1"/>
            <p:nvPr/>
          </p:nvSpPr>
          <p:spPr>
            <a:xfrm>
              <a:off x="1985537" y="4308713"/>
              <a:ext cx="1259103" cy="369332"/>
            </a:xfrm>
            <a:prstGeom prst="rect">
              <a:avLst/>
            </a:prstGeom>
            <a:noFill/>
            <a:ln>
              <a:solidFill>
                <a:schemeClr val="tx1"/>
              </a:solidFill>
            </a:ln>
          </p:spPr>
          <p:txBody>
            <a:bodyPr wrap="square">
              <a:spAutoFit/>
            </a:bodyPr>
            <a:lstStyle/>
            <a:p>
              <a:pPr algn="ctr"/>
              <a:r>
                <a:rPr lang="en-US" dirty="0" err="1">
                  <a:solidFill>
                    <a:schemeClr val="accent5">
                      <a:lumMod val="75000"/>
                    </a:schemeClr>
                  </a:solidFill>
                </a:rPr>
                <a:t>relationz</a:t>
              </a:r>
              <a:endParaRPr lang="en-US" dirty="0">
                <a:solidFill>
                  <a:schemeClr val="accent5">
                    <a:lumMod val="75000"/>
                  </a:schemeClr>
                </a:solidFill>
              </a:endParaRPr>
            </a:p>
          </p:txBody>
        </p:sp>
        <p:pic>
          <p:nvPicPr>
            <p:cNvPr id="24" name="Graphic 23" descr="Checkmark with solid fill">
              <a:extLst>
                <a:ext uri="{FF2B5EF4-FFF2-40B4-BE49-F238E27FC236}">
                  <a16:creationId xmlns:a16="http://schemas.microsoft.com/office/drawing/2014/main" id="{1F6CDD52-A386-4713-9D34-A3503B972C8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33711" y="2629831"/>
              <a:ext cx="444281" cy="444281"/>
            </a:xfrm>
            <a:prstGeom prst="rect">
              <a:avLst/>
            </a:prstGeom>
          </p:spPr>
        </p:pic>
        <p:pic>
          <p:nvPicPr>
            <p:cNvPr id="25" name="Graphic 24" descr="Checkmark with solid fill">
              <a:extLst>
                <a:ext uri="{FF2B5EF4-FFF2-40B4-BE49-F238E27FC236}">
                  <a16:creationId xmlns:a16="http://schemas.microsoft.com/office/drawing/2014/main" id="{FDD8BD2E-3A96-4535-BA94-E4F23905B11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33710" y="4262928"/>
              <a:ext cx="444281" cy="444281"/>
            </a:xfrm>
            <a:prstGeom prst="rect">
              <a:avLst/>
            </a:prstGeom>
          </p:spPr>
        </p:pic>
        <p:pic>
          <p:nvPicPr>
            <p:cNvPr id="26" name="Graphic 25" descr="Close with solid fill">
              <a:extLst>
                <a:ext uri="{FF2B5EF4-FFF2-40B4-BE49-F238E27FC236}">
                  <a16:creationId xmlns:a16="http://schemas.microsoft.com/office/drawing/2014/main" id="{F88B0103-8DD0-4F33-9788-747380F7AC6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078135" y="3671230"/>
              <a:ext cx="555430" cy="555430"/>
            </a:xfrm>
            <a:prstGeom prst="rect">
              <a:avLst/>
            </a:prstGeom>
          </p:spPr>
        </p:pic>
      </p:grpSp>
      <p:sp>
        <p:nvSpPr>
          <p:cNvPr id="27" name="TextBox 26">
            <a:extLst>
              <a:ext uri="{FF2B5EF4-FFF2-40B4-BE49-F238E27FC236}">
                <a16:creationId xmlns:a16="http://schemas.microsoft.com/office/drawing/2014/main" id="{DC1C4D2B-6EBF-4AC6-B591-58F53BCC5647}"/>
              </a:ext>
            </a:extLst>
          </p:cNvPr>
          <p:cNvSpPr txBox="1"/>
          <p:nvPr/>
        </p:nvSpPr>
        <p:spPr>
          <a:xfrm>
            <a:off x="6508033" y="2710954"/>
            <a:ext cx="1294633" cy="738664"/>
          </a:xfrm>
          <a:prstGeom prst="rect">
            <a:avLst/>
          </a:prstGeom>
          <a:noFill/>
        </p:spPr>
        <p:txBody>
          <a:bodyPr wrap="square">
            <a:spAutoFit/>
          </a:bodyPr>
          <a:lstStyle/>
          <a:p>
            <a:pPr algn="r"/>
            <a:r>
              <a:rPr lang="es-CO" sz="1400" dirty="0" err="1">
                <a:solidFill>
                  <a:schemeClr val="accent2"/>
                </a:solidFill>
              </a:rPr>
              <a:t>Amazon’s</a:t>
            </a:r>
            <a:r>
              <a:rPr lang="es-CO" sz="1400" dirty="0">
                <a:solidFill>
                  <a:schemeClr val="accent2"/>
                </a:solidFill>
              </a:rPr>
              <a:t> </a:t>
            </a:r>
            <a:r>
              <a:rPr lang="es-CO" sz="1400" dirty="0" err="1">
                <a:solidFill>
                  <a:schemeClr val="accent2"/>
                </a:solidFill>
              </a:rPr>
              <a:t>Mechanical</a:t>
            </a:r>
            <a:r>
              <a:rPr lang="es-CO" sz="1400" dirty="0">
                <a:solidFill>
                  <a:schemeClr val="accent2"/>
                </a:solidFill>
              </a:rPr>
              <a:t> </a:t>
            </a:r>
            <a:r>
              <a:rPr lang="es-CO" sz="1400" dirty="0" err="1">
                <a:solidFill>
                  <a:schemeClr val="accent2"/>
                </a:solidFill>
              </a:rPr>
              <a:t>Turk</a:t>
            </a:r>
            <a:r>
              <a:rPr lang="es-CO" sz="1400" dirty="0">
                <a:solidFill>
                  <a:schemeClr val="accent2"/>
                </a:solidFill>
              </a:rPr>
              <a:t> </a:t>
            </a:r>
            <a:r>
              <a:rPr lang="es-CO" sz="1400" dirty="0" err="1">
                <a:solidFill>
                  <a:schemeClr val="accent2"/>
                </a:solidFill>
              </a:rPr>
              <a:t>service</a:t>
            </a:r>
            <a:endParaRPr lang="es-CO" sz="1400" dirty="0">
              <a:solidFill>
                <a:schemeClr val="accent2"/>
              </a:solidFill>
            </a:endParaRPr>
          </a:p>
        </p:txBody>
      </p:sp>
      <p:pic>
        <p:nvPicPr>
          <p:cNvPr id="7" name="Graphic 6" descr="Eye with solid fill">
            <a:extLst>
              <a:ext uri="{FF2B5EF4-FFF2-40B4-BE49-F238E27FC236}">
                <a16:creationId xmlns:a16="http://schemas.microsoft.com/office/drawing/2014/main" id="{6FEC5BEF-F878-4852-A7A6-64D4EC207B1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275821" y="3024358"/>
            <a:ext cx="605244" cy="605244"/>
          </a:xfrm>
          <a:prstGeom prst="rect">
            <a:avLst/>
          </a:prstGeom>
        </p:spPr>
      </p:pic>
      <p:sp>
        <p:nvSpPr>
          <p:cNvPr id="34" name="Rectangle 33">
            <a:extLst>
              <a:ext uri="{FF2B5EF4-FFF2-40B4-BE49-F238E27FC236}">
                <a16:creationId xmlns:a16="http://schemas.microsoft.com/office/drawing/2014/main" id="{A18B59FD-FA48-4EB7-ACEF-5B735D4FD33D}"/>
              </a:ext>
            </a:extLst>
          </p:cNvPr>
          <p:cNvSpPr/>
          <p:nvPr/>
        </p:nvSpPr>
        <p:spPr>
          <a:xfrm>
            <a:off x="2808545" y="1563689"/>
            <a:ext cx="3332476" cy="5152787"/>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5" name="TextBox 34">
            <a:extLst>
              <a:ext uri="{FF2B5EF4-FFF2-40B4-BE49-F238E27FC236}">
                <a16:creationId xmlns:a16="http://schemas.microsoft.com/office/drawing/2014/main" id="{508EB2E7-A551-480B-B1E3-0A562A26C104}"/>
              </a:ext>
            </a:extLst>
          </p:cNvPr>
          <p:cNvSpPr txBox="1"/>
          <p:nvPr/>
        </p:nvSpPr>
        <p:spPr>
          <a:xfrm>
            <a:off x="2764865" y="1249173"/>
            <a:ext cx="1676097" cy="338554"/>
          </a:xfrm>
          <a:prstGeom prst="rect">
            <a:avLst/>
          </a:prstGeom>
          <a:noFill/>
        </p:spPr>
        <p:txBody>
          <a:bodyPr wrap="square" rtlCol="0">
            <a:spAutoFit/>
          </a:bodyPr>
          <a:lstStyle/>
          <a:p>
            <a:r>
              <a:rPr lang="en-US" sz="1600" b="1" dirty="0">
                <a:solidFill>
                  <a:schemeClr val="accent2"/>
                </a:solidFill>
              </a:rPr>
              <a:t>Test Data</a:t>
            </a:r>
            <a:endParaRPr lang="es-CO" sz="1100" b="1" dirty="0">
              <a:solidFill>
                <a:schemeClr val="accent2"/>
              </a:solidFill>
            </a:endParaRPr>
          </a:p>
        </p:txBody>
      </p:sp>
      <p:sp>
        <p:nvSpPr>
          <p:cNvPr id="36" name="TextBox 35">
            <a:extLst>
              <a:ext uri="{FF2B5EF4-FFF2-40B4-BE49-F238E27FC236}">
                <a16:creationId xmlns:a16="http://schemas.microsoft.com/office/drawing/2014/main" id="{CB929544-B237-4FE1-9E9C-DE0BC8FA4835}"/>
              </a:ext>
            </a:extLst>
          </p:cNvPr>
          <p:cNvSpPr txBox="1"/>
          <p:nvPr/>
        </p:nvSpPr>
        <p:spPr>
          <a:xfrm>
            <a:off x="2982415" y="2072423"/>
            <a:ext cx="1222309" cy="4524315"/>
          </a:xfrm>
          <a:prstGeom prst="rect">
            <a:avLst/>
          </a:prstGeom>
          <a:noFill/>
          <a:ln>
            <a:solidFill>
              <a:srgbClr val="FFC000"/>
            </a:solidFill>
          </a:ln>
        </p:spPr>
        <p:txBody>
          <a:bodyPr wrap="square" rtlCol="0">
            <a:spAutoFit/>
          </a:bodyPr>
          <a:lstStyle/>
          <a:p>
            <a:r>
              <a:rPr lang="en-US" sz="1600" dirty="0">
                <a:solidFill>
                  <a:srgbClr val="FFC000"/>
                </a:solidFill>
              </a:rPr>
              <a:t>Relation 1</a:t>
            </a:r>
          </a:p>
          <a:p>
            <a:r>
              <a:rPr lang="en-US" sz="1600" dirty="0">
                <a:solidFill>
                  <a:srgbClr val="FFC000"/>
                </a:solidFill>
              </a:rPr>
              <a:t>Relation 2</a:t>
            </a:r>
            <a:endParaRPr lang="es-CO" sz="1600" dirty="0">
              <a:solidFill>
                <a:srgbClr val="FFC000"/>
              </a:solidFill>
            </a:endParaRPr>
          </a:p>
          <a:p>
            <a:r>
              <a:rPr lang="en-US" sz="1600" dirty="0">
                <a:solidFill>
                  <a:srgbClr val="FFC000"/>
                </a:solidFill>
              </a:rPr>
              <a:t>Relation 3</a:t>
            </a:r>
          </a:p>
          <a:p>
            <a:r>
              <a:rPr lang="en-US" sz="1600" dirty="0">
                <a:solidFill>
                  <a:srgbClr val="FFC000"/>
                </a:solidFill>
              </a:rPr>
              <a:t>Relation 4</a:t>
            </a:r>
          </a:p>
          <a:p>
            <a:r>
              <a:rPr lang="en-US" sz="1600" dirty="0">
                <a:solidFill>
                  <a:srgbClr val="FFC000"/>
                </a:solidFill>
              </a:rPr>
              <a:t>Relation 5</a:t>
            </a:r>
          </a:p>
          <a:p>
            <a:r>
              <a:rPr lang="en-US" sz="1600" dirty="0">
                <a:solidFill>
                  <a:srgbClr val="FFC000"/>
                </a:solidFill>
              </a:rPr>
              <a:t>Relation 6</a:t>
            </a:r>
          </a:p>
          <a:p>
            <a:r>
              <a:rPr lang="en-US" sz="1600" dirty="0">
                <a:solidFill>
                  <a:srgbClr val="FFC000"/>
                </a:solidFill>
              </a:rPr>
              <a:t>Relation 7</a:t>
            </a:r>
          </a:p>
          <a:p>
            <a:r>
              <a:rPr lang="en-US" sz="1600" dirty="0">
                <a:solidFill>
                  <a:srgbClr val="FFC000"/>
                </a:solidFill>
              </a:rPr>
              <a:t>Relation 8</a:t>
            </a:r>
          </a:p>
          <a:p>
            <a:r>
              <a:rPr lang="en-US" sz="1600" dirty="0">
                <a:solidFill>
                  <a:srgbClr val="FFC000"/>
                </a:solidFill>
              </a:rPr>
              <a:t>Relation 9</a:t>
            </a:r>
          </a:p>
          <a:p>
            <a:r>
              <a:rPr lang="en-US" sz="1600" dirty="0">
                <a:solidFill>
                  <a:srgbClr val="FFC000"/>
                </a:solidFill>
              </a:rPr>
              <a:t>Relation 10</a:t>
            </a:r>
          </a:p>
          <a:p>
            <a:r>
              <a:rPr lang="en-US" sz="1600" dirty="0">
                <a:solidFill>
                  <a:srgbClr val="FFC000"/>
                </a:solidFill>
              </a:rPr>
              <a:t>Relation 11</a:t>
            </a:r>
          </a:p>
          <a:p>
            <a:r>
              <a:rPr lang="en-US" sz="1600" dirty="0">
                <a:solidFill>
                  <a:srgbClr val="FFC000"/>
                </a:solidFill>
              </a:rPr>
              <a:t>Relation 12</a:t>
            </a:r>
          </a:p>
          <a:p>
            <a:r>
              <a:rPr lang="en-US" sz="1600" dirty="0">
                <a:solidFill>
                  <a:srgbClr val="FFC000"/>
                </a:solidFill>
              </a:rPr>
              <a:t>Relation 13</a:t>
            </a:r>
          </a:p>
          <a:p>
            <a:r>
              <a:rPr lang="en-US" sz="1600" dirty="0">
                <a:solidFill>
                  <a:srgbClr val="FFC000"/>
                </a:solidFill>
              </a:rPr>
              <a:t>Relation 14</a:t>
            </a:r>
          </a:p>
          <a:p>
            <a:r>
              <a:rPr lang="en-US" sz="1600" dirty="0">
                <a:solidFill>
                  <a:srgbClr val="FFC000"/>
                </a:solidFill>
              </a:rPr>
              <a:t>Relation 15</a:t>
            </a:r>
          </a:p>
          <a:p>
            <a:r>
              <a:rPr lang="en-US" sz="1600" dirty="0">
                <a:solidFill>
                  <a:srgbClr val="FFC000"/>
                </a:solidFill>
              </a:rPr>
              <a:t>…</a:t>
            </a:r>
            <a:endParaRPr lang="es-CO" sz="1600" dirty="0">
              <a:solidFill>
                <a:srgbClr val="FFC000"/>
              </a:solidFill>
            </a:endParaRPr>
          </a:p>
          <a:p>
            <a:r>
              <a:rPr lang="en-US" sz="1600" dirty="0">
                <a:solidFill>
                  <a:srgbClr val="FFC000"/>
                </a:solidFill>
              </a:rPr>
              <a:t>Relation n-1</a:t>
            </a:r>
            <a:endParaRPr lang="es-CO" sz="1600" dirty="0">
              <a:solidFill>
                <a:srgbClr val="FFC000"/>
              </a:solidFill>
            </a:endParaRPr>
          </a:p>
          <a:p>
            <a:r>
              <a:rPr lang="en-US" sz="1600" dirty="0">
                <a:solidFill>
                  <a:srgbClr val="FFC000"/>
                </a:solidFill>
              </a:rPr>
              <a:t>Relation n</a:t>
            </a:r>
            <a:endParaRPr lang="es-CO" sz="1600" dirty="0">
              <a:solidFill>
                <a:srgbClr val="FFC000"/>
              </a:solidFill>
            </a:endParaRPr>
          </a:p>
        </p:txBody>
      </p:sp>
      <p:sp>
        <p:nvSpPr>
          <p:cNvPr id="8" name="Rectangle 7">
            <a:extLst>
              <a:ext uri="{FF2B5EF4-FFF2-40B4-BE49-F238E27FC236}">
                <a16:creationId xmlns:a16="http://schemas.microsoft.com/office/drawing/2014/main" id="{CB57074C-0358-4109-BBD1-24CC342A3FF2}"/>
              </a:ext>
            </a:extLst>
          </p:cNvPr>
          <p:cNvSpPr/>
          <p:nvPr/>
        </p:nvSpPr>
        <p:spPr>
          <a:xfrm>
            <a:off x="3038401" y="2119078"/>
            <a:ext cx="1091680" cy="243040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37" name="Picture 36">
            <a:extLst>
              <a:ext uri="{FF2B5EF4-FFF2-40B4-BE49-F238E27FC236}">
                <a16:creationId xmlns:a16="http://schemas.microsoft.com/office/drawing/2014/main" id="{FFC73931-CA38-44C8-ABF9-668B053B5A5D}"/>
              </a:ext>
            </a:extLst>
          </p:cNvPr>
          <p:cNvPicPr>
            <a:picLocks noChangeAspect="1"/>
          </p:cNvPicPr>
          <p:nvPr/>
        </p:nvPicPr>
        <p:blipFill>
          <a:blip r:embed="rId9"/>
          <a:stretch>
            <a:fillRect/>
          </a:stretch>
        </p:blipFill>
        <p:spPr>
          <a:xfrm>
            <a:off x="6334966" y="3977620"/>
            <a:ext cx="5532781" cy="2225476"/>
          </a:xfrm>
          <a:prstGeom prst="rect">
            <a:avLst/>
          </a:prstGeom>
        </p:spPr>
      </p:pic>
      <p:sp>
        <p:nvSpPr>
          <p:cNvPr id="16" name="Rectangle 15">
            <a:extLst>
              <a:ext uri="{FF2B5EF4-FFF2-40B4-BE49-F238E27FC236}">
                <a16:creationId xmlns:a16="http://schemas.microsoft.com/office/drawing/2014/main" id="{B9A277BF-B934-4755-9698-97B215191721}"/>
              </a:ext>
            </a:extLst>
          </p:cNvPr>
          <p:cNvSpPr/>
          <p:nvPr/>
        </p:nvSpPr>
        <p:spPr>
          <a:xfrm>
            <a:off x="227581" y="2872657"/>
            <a:ext cx="2438523" cy="243059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7" name="TextBox 16">
            <a:extLst>
              <a:ext uri="{FF2B5EF4-FFF2-40B4-BE49-F238E27FC236}">
                <a16:creationId xmlns:a16="http://schemas.microsoft.com/office/drawing/2014/main" id="{158BFE91-2F7F-4E82-89E6-95EA66921E1D}"/>
              </a:ext>
            </a:extLst>
          </p:cNvPr>
          <p:cNvSpPr txBox="1"/>
          <p:nvPr/>
        </p:nvSpPr>
        <p:spPr>
          <a:xfrm>
            <a:off x="195914" y="2908033"/>
            <a:ext cx="2438523" cy="369332"/>
          </a:xfrm>
          <a:prstGeom prst="rect">
            <a:avLst/>
          </a:prstGeom>
          <a:noFill/>
        </p:spPr>
        <p:txBody>
          <a:bodyPr wrap="square">
            <a:spAutoFit/>
          </a:bodyPr>
          <a:lstStyle/>
          <a:p>
            <a:pPr algn="ctr"/>
            <a:r>
              <a:rPr lang="en-US" sz="1800" b="1" dirty="0">
                <a:solidFill>
                  <a:schemeClr val="accent2"/>
                </a:solidFill>
              </a:rPr>
              <a:t>Manually</a:t>
            </a:r>
          </a:p>
        </p:txBody>
      </p:sp>
      <p:grpSp>
        <p:nvGrpSpPr>
          <p:cNvPr id="60" name="Group 59">
            <a:extLst>
              <a:ext uri="{FF2B5EF4-FFF2-40B4-BE49-F238E27FC236}">
                <a16:creationId xmlns:a16="http://schemas.microsoft.com/office/drawing/2014/main" id="{CFD806A1-DEC5-4F4D-A0D2-58F044B1EC69}"/>
              </a:ext>
            </a:extLst>
          </p:cNvPr>
          <p:cNvGrpSpPr/>
          <p:nvPr/>
        </p:nvGrpSpPr>
        <p:grpSpPr>
          <a:xfrm>
            <a:off x="313697" y="3697877"/>
            <a:ext cx="2283146" cy="1394370"/>
            <a:chOff x="313696" y="3697877"/>
            <a:chExt cx="2502147" cy="1394370"/>
          </a:xfrm>
        </p:grpSpPr>
        <p:sp>
          <p:nvSpPr>
            <p:cNvPr id="30" name="TextBox 29">
              <a:extLst>
                <a:ext uri="{FF2B5EF4-FFF2-40B4-BE49-F238E27FC236}">
                  <a16:creationId xmlns:a16="http://schemas.microsoft.com/office/drawing/2014/main" id="{E1978B51-9F1E-4668-BE56-AD37A302D255}"/>
                </a:ext>
              </a:extLst>
            </p:cNvPr>
            <p:cNvSpPr txBox="1"/>
            <p:nvPr/>
          </p:nvSpPr>
          <p:spPr>
            <a:xfrm>
              <a:off x="317540" y="3697877"/>
              <a:ext cx="2490578" cy="307777"/>
            </a:xfrm>
            <a:prstGeom prst="rect">
              <a:avLst/>
            </a:prstGeom>
            <a:noFill/>
            <a:ln>
              <a:solidFill>
                <a:schemeClr val="accent2"/>
              </a:solidFill>
            </a:ln>
          </p:spPr>
          <p:txBody>
            <a:bodyPr wrap="square">
              <a:spAutoFit/>
            </a:bodyPr>
            <a:lstStyle/>
            <a:p>
              <a:pPr algn="ctr"/>
              <a:r>
                <a:rPr lang="en-US" sz="1400" dirty="0">
                  <a:solidFill>
                    <a:schemeClr val="accent2"/>
                  </a:solidFill>
                </a:rPr>
                <a:t>Syntactic features </a:t>
              </a:r>
            </a:p>
          </p:txBody>
        </p:sp>
        <p:sp>
          <p:nvSpPr>
            <p:cNvPr id="32" name="TextBox 31">
              <a:extLst>
                <a:ext uri="{FF2B5EF4-FFF2-40B4-BE49-F238E27FC236}">
                  <a16:creationId xmlns:a16="http://schemas.microsoft.com/office/drawing/2014/main" id="{8219E591-245C-4D97-8BB7-2A5C39012FC0}"/>
                </a:ext>
              </a:extLst>
            </p:cNvPr>
            <p:cNvSpPr txBox="1"/>
            <p:nvPr/>
          </p:nvSpPr>
          <p:spPr>
            <a:xfrm>
              <a:off x="313696" y="4260519"/>
              <a:ext cx="2490578" cy="307777"/>
            </a:xfrm>
            <a:prstGeom prst="rect">
              <a:avLst/>
            </a:prstGeom>
            <a:noFill/>
            <a:ln>
              <a:solidFill>
                <a:schemeClr val="accent2"/>
              </a:solidFill>
            </a:ln>
          </p:spPr>
          <p:txBody>
            <a:bodyPr wrap="square">
              <a:spAutoFit/>
            </a:bodyPr>
            <a:lstStyle/>
            <a:p>
              <a:pPr algn="ctr"/>
              <a:r>
                <a:rPr lang="en-US" sz="1400" dirty="0">
                  <a:solidFill>
                    <a:schemeClr val="accent2"/>
                  </a:solidFill>
                </a:rPr>
                <a:t>Lexical features </a:t>
              </a:r>
            </a:p>
          </p:txBody>
        </p:sp>
        <p:sp>
          <p:nvSpPr>
            <p:cNvPr id="33" name="TextBox 32">
              <a:extLst>
                <a:ext uri="{FF2B5EF4-FFF2-40B4-BE49-F238E27FC236}">
                  <a16:creationId xmlns:a16="http://schemas.microsoft.com/office/drawing/2014/main" id="{C130B2D0-3C07-4506-A8F1-E0D0BEA62832}"/>
                </a:ext>
              </a:extLst>
            </p:cNvPr>
            <p:cNvSpPr txBox="1"/>
            <p:nvPr/>
          </p:nvSpPr>
          <p:spPr>
            <a:xfrm>
              <a:off x="325265" y="4784470"/>
              <a:ext cx="2490578" cy="307777"/>
            </a:xfrm>
            <a:prstGeom prst="rect">
              <a:avLst/>
            </a:prstGeom>
            <a:noFill/>
            <a:ln>
              <a:solidFill>
                <a:schemeClr val="accent2"/>
              </a:solidFill>
            </a:ln>
          </p:spPr>
          <p:txBody>
            <a:bodyPr wrap="square">
              <a:spAutoFit/>
            </a:bodyPr>
            <a:lstStyle/>
            <a:p>
              <a:pPr algn="ctr"/>
              <a:r>
                <a:rPr lang="en-US" sz="1400" dirty="0">
                  <a:solidFill>
                    <a:schemeClr val="accent2"/>
                  </a:solidFill>
                </a:rPr>
                <a:t>Syntactic + Lexical features </a:t>
              </a:r>
            </a:p>
          </p:txBody>
        </p:sp>
      </p:grpSp>
      <p:sp>
        <p:nvSpPr>
          <p:cNvPr id="38" name="TextBox 37">
            <a:extLst>
              <a:ext uri="{FF2B5EF4-FFF2-40B4-BE49-F238E27FC236}">
                <a16:creationId xmlns:a16="http://schemas.microsoft.com/office/drawing/2014/main" id="{FF0EA887-7E6B-4BD3-A5F1-7A018D608353}"/>
              </a:ext>
            </a:extLst>
          </p:cNvPr>
          <p:cNvSpPr txBox="1"/>
          <p:nvPr/>
        </p:nvSpPr>
        <p:spPr>
          <a:xfrm rot="16200000">
            <a:off x="2054773" y="3226071"/>
            <a:ext cx="1622014" cy="206008"/>
          </a:xfrm>
          <a:prstGeom prst="rect">
            <a:avLst/>
          </a:prstGeom>
          <a:noFill/>
        </p:spPr>
        <p:txBody>
          <a:bodyPr wrap="square" rtlCol="0">
            <a:spAutoFit/>
          </a:bodyPr>
          <a:lstStyle/>
          <a:p>
            <a:pPr algn="ctr"/>
            <a:r>
              <a:rPr lang="en-US" sz="1050" dirty="0">
                <a:solidFill>
                  <a:srgbClr val="FF0000"/>
                </a:solidFill>
              </a:rPr>
              <a:t>Most frequent relations</a:t>
            </a:r>
            <a:endParaRPr lang="es-CO" sz="1050" dirty="0">
              <a:solidFill>
                <a:srgbClr val="FF0000"/>
              </a:solidFill>
            </a:endParaRPr>
          </a:p>
        </p:txBody>
      </p:sp>
      <p:sp>
        <p:nvSpPr>
          <p:cNvPr id="39" name="Rectangle 38">
            <a:extLst>
              <a:ext uri="{FF2B5EF4-FFF2-40B4-BE49-F238E27FC236}">
                <a16:creationId xmlns:a16="http://schemas.microsoft.com/office/drawing/2014/main" id="{BEDF4E22-16D7-4FB7-A770-CC5D261B211E}"/>
              </a:ext>
            </a:extLst>
          </p:cNvPr>
          <p:cNvSpPr/>
          <p:nvPr/>
        </p:nvSpPr>
        <p:spPr>
          <a:xfrm>
            <a:off x="4344354" y="1849878"/>
            <a:ext cx="1689170" cy="4746860"/>
          </a:xfrm>
          <a:prstGeom prst="rect">
            <a:avLst/>
          </a:prstGeom>
          <a:no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0" name="TextBox 39">
            <a:extLst>
              <a:ext uri="{FF2B5EF4-FFF2-40B4-BE49-F238E27FC236}">
                <a16:creationId xmlns:a16="http://schemas.microsoft.com/office/drawing/2014/main" id="{7CEC3530-51BE-41A6-975F-680DF3659B2A}"/>
              </a:ext>
            </a:extLst>
          </p:cNvPr>
          <p:cNvSpPr txBox="1"/>
          <p:nvPr/>
        </p:nvSpPr>
        <p:spPr>
          <a:xfrm>
            <a:off x="4344353" y="1532398"/>
            <a:ext cx="1532273" cy="338554"/>
          </a:xfrm>
          <a:prstGeom prst="rect">
            <a:avLst/>
          </a:prstGeom>
          <a:noFill/>
        </p:spPr>
        <p:txBody>
          <a:bodyPr wrap="square" rtlCol="0">
            <a:spAutoFit/>
          </a:bodyPr>
          <a:lstStyle/>
          <a:p>
            <a:r>
              <a:rPr lang="en-US" sz="1600" b="1" dirty="0">
                <a:solidFill>
                  <a:schemeClr val="accent4">
                    <a:lumMod val="60000"/>
                    <a:lumOff val="40000"/>
                  </a:schemeClr>
                </a:solidFill>
              </a:rPr>
              <a:t>Samples</a:t>
            </a:r>
            <a:endParaRPr lang="es-CO" sz="1100" b="1" dirty="0">
              <a:solidFill>
                <a:schemeClr val="accent4">
                  <a:lumMod val="60000"/>
                  <a:lumOff val="40000"/>
                </a:schemeClr>
              </a:solidFill>
            </a:endParaRPr>
          </a:p>
        </p:txBody>
      </p:sp>
      <p:sp>
        <p:nvSpPr>
          <p:cNvPr id="41" name="Rectangle 40">
            <a:extLst>
              <a:ext uri="{FF2B5EF4-FFF2-40B4-BE49-F238E27FC236}">
                <a16:creationId xmlns:a16="http://schemas.microsoft.com/office/drawing/2014/main" id="{4E8F7B7A-A382-48CD-A7FE-7944C26A812A}"/>
              </a:ext>
            </a:extLst>
          </p:cNvPr>
          <p:cNvSpPr/>
          <p:nvPr/>
        </p:nvSpPr>
        <p:spPr>
          <a:xfrm>
            <a:off x="4440962" y="1939118"/>
            <a:ext cx="948751" cy="2181159"/>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2" name="TextBox 41">
            <a:extLst>
              <a:ext uri="{FF2B5EF4-FFF2-40B4-BE49-F238E27FC236}">
                <a16:creationId xmlns:a16="http://schemas.microsoft.com/office/drawing/2014/main" id="{A8F69D7E-3E97-46CE-A322-BEADA4680428}"/>
              </a:ext>
            </a:extLst>
          </p:cNvPr>
          <p:cNvSpPr txBox="1"/>
          <p:nvPr/>
        </p:nvSpPr>
        <p:spPr>
          <a:xfrm>
            <a:off x="4375087" y="1875155"/>
            <a:ext cx="1146534" cy="4721583"/>
          </a:xfrm>
          <a:prstGeom prst="rect">
            <a:avLst/>
          </a:prstGeom>
          <a:noFill/>
        </p:spPr>
        <p:txBody>
          <a:bodyPr wrap="square" rtlCol="0">
            <a:spAutoFit/>
          </a:bodyPr>
          <a:lstStyle/>
          <a:p>
            <a:r>
              <a:rPr lang="en-US" sz="1100" dirty="0">
                <a:solidFill>
                  <a:schemeClr val="accent4">
                    <a:lumMod val="60000"/>
                    <a:lumOff val="40000"/>
                  </a:schemeClr>
                </a:solidFill>
              </a:rPr>
              <a:t>Instance 1</a:t>
            </a:r>
          </a:p>
          <a:p>
            <a:r>
              <a:rPr lang="en-US" sz="1100" dirty="0">
                <a:solidFill>
                  <a:schemeClr val="accent4">
                    <a:lumMod val="60000"/>
                    <a:lumOff val="40000"/>
                  </a:schemeClr>
                </a:solidFill>
              </a:rPr>
              <a:t>Instance 2</a:t>
            </a:r>
            <a:endParaRPr lang="es-CO" sz="900" dirty="0">
              <a:solidFill>
                <a:schemeClr val="accent4">
                  <a:lumMod val="60000"/>
                  <a:lumOff val="40000"/>
                </a:schemeClr>
              </a:solidFill>
            </a:endParaRPr>
          </a:p>
          <a:p>
            <a:r>
              <a:rPr lang="en-US" sz="1100" dirty="0">
                <a:solidFill>
                  <a:schemeClr val="accent4">
                    <a:lumMod val="60000"/>
                    <a:lumOff val="40000"/>
                  </a:schemeClr>
                </a:solidFill>
              </a:rPr>
              <a:t>Instance 3</a:t>
            </a:r>
          </a:p>
          <a:p>
            <a:r>
              <a:rPr lang="en-US" sz="1100" dirty="0">
                <a:solidFill>
                  <a:schemeClr val="accent4">
                    <a:lumMod val="60000"/>
                    <a:lumOff val="40000"/>
                  </a:schemeClr>
                </a:solidFill>
              </a:rPr>
              <a:t>Instance 4</a:t>
            </a:r>
            <a:endParaRPr lang="es-CO" sz="900" dirty="0">
              <a:solidFill>
                <a:schemeClr val="accent4">
                  <a:lumMod val="60000"/>
                  <a:lumOff val="40000"/>
                </a:schemeClr>
              </a:solidFill>
            </a:endParaRPr>
          </a:p>
          <a:p>
            <a:r>
              <a:rPr lang="en-US" sz="1100" dirty="0">
                <a:solidFill>
                  <a:schemeClr val="accent4">
                    <a:lumMod val="60000"/>
                    <a:lumOff val="40000"/>
                  </a:schemeClr>
                </a:solidFill>
              </a:rPr>
              <a:t>Instance 5</a:t>
            </a:r>
          </a:p>
          <a:p>
            <a:r>
              <a:rPr lang="en-US" sz="1100" dirty="0">
                <a:solidFill>
                  <a:schemeClr val="accent4">
                    <a:lumMod val="60000"/>
                    <a:lumOff val="40000"/>
                  </a:schemeClr>
                </a:solidFill>
              </a:rPr>
              <a:t>Instance 6</a:t>
            </a:r>
            <a:endParaRPr lang="es-CO" sz="900" dirty="0">
              <a:solidFill>
                <a:schemeClr val="accent4">
                  <a:lumMod val="60000"/>
                  <a:lumOff val="40000"/>
                </a:schemeClr>
              </a:solidFill>
            </a:endParaRPr>
          </a:p>
          <a:p>
            <a:r>
              <a:rPr lang="en-US" sz="1100" dirty="0">
                <a:solidFill>
                  <a:schemeClr val="accent4">
                    <a:lumMod val="60000"/>
                    <a:lumOff val="40000"/>
                  </a:schemeClr>
                </a:solidFill>
              </a:rPr>
              <a:t>Instance 7</a:t>
            </a:r>
          </a:p>
          <a:p>
            <a:r>
              <a:rPr lang="en-US" sz="1100" dirty="0">
                <a:solidFill>
                  <a:schemeClr val="accent4">
                    <a:lumMod val="60000"/>
                    <a:lumOff val="40000"/>
                  </a:schemeClr>
                </a:solidFill>
              </a:rPr>
              <a:t>Instance 8</a:t>
            </a:r>
            <a:endParaRPr lang="es-CO" sz="900" dirty="0">
              <a:solidFill>
                <a:schemeClr val="accent4">
                  <a:lumMod val="60000"/>
                  <a:lumOff val="40000"/>
                </a:schemeClr>
              </a:solidFill>
            </a:endParaRPr>
          </a:p>
          <a:p>
            <a:r>
              <a:rPr lang="en-US" sz="1100" dirty="0">
                <a:solidFill>
                  <a:schemeClr val="accent4">
                    <a:lumMod val="60000"/>
                    <a:lumOff val="40000"/>
                  </a:schemeClr>
                </a:solidFill>
              </a:rPr>
              <a:t>…</a:t>
            </a:r>
          </a:p>
          <a:p>
            <a:r>
              <a:rPr lang="en-US" sz="1100" dirty="0">
                <a:solidFill>
                  <a:schemeClr val="accent4">
                    <a:lumMod val="60000"/>
                    <a:lumOff val="40000"/>
                  </a:schemeClr>
                </a:solidFill>
              </a:rPr>
              <a:t>…</a:t>
            </a:r>
            <a:endParaRPr lang="es-CO" sz="900" dirty="0">
              <a:solidFill>
                <a:schemeClr val="accent4">
                  <a:lumMod val="60000"/>
                  <a:lumOff val="40000"/>
                </a:schemeClr>
              </a:solidFill>
            </a:endParaRPr>
          </a:p>
          <a:p>
            <a:r>
              <a:rPr lang="en-US" sz="1100" dirty="0">
                <a:solidFill>
                  <a:schemeClr val="accent4">
                    <a:lumMod val="60000"/>
                    <a:lumOff val="40000"/>
                  </a:schemeClr>
                </a:solidFill>
              </a:rPr>
              <a:t>…</a:t>
            </a:r>
          </a:p>
          <a:p>
            <a:r>
              <a:rPr lang="en-US" sz="1100" dirty="0">
                <a:solidFill>
                  <a:schemeClr val="accent4">
                    <a:lumMod val="60000"/>
                    <a:lumOff val="40000"/>
                  </a:schemeClr>
                </a:solidFill>
              </a:rPr>
              <a:t>Instance 99</a:t>
            </a:r>
            <a:endParaRPr lang="es-CO" sz="900" dirty="0">
              <a:solidFill>
                <a:schemeClr val="accent4">
                  <a:lumMod val="60000"/>
                  <a:lumOff val="40000"/>
                </a:schemeClr>
              </a:solidFill>
            </a:endParaRPr>
          </a:p>
          <a:p>
            <a:r>
              <a:rPr lang="en-US" sz="1100" dirty="0">
                <a:solidFill>
                  <a:schemeClr val="accent4">
                    <a:lumMod val="60000"/>
                    <a:lumOff val="40000"/>
                  </a:schemeClr>
                </a:solidFill>
              </a:rPr>
              <a:t>Instance 100</a:t>
            </a:r>
          </a:p>
          <a:p>
            <a:r>
              <a:rPr lang="en-US" sz="1100" dirty="0">
                <a:solidFill>
                  <a:schemeClr val="accent4">
                    <a:lumMod val="60000"/>
                    <a:lumOff val="40000"/>
                  </a:schemeClr>
                </a:solidFill>
              </a:rPr>
              <a:t>Instance 101</a:t>
            </a:r>
            <a:endParaRPr lang="es-CO" sz="900" dirty="0">
              <a:solidFill>
                <a:schemeClr val="accent4">
                  <a:lumMod val="60000"/>
                  <a:lumOff val="40000"/>
                </a:schemeClr>
              </a:solidFill>
            </a:endParaRPr>
          </a:p>
          <a:p>
            <a:r>
              <a:rPr lang="en-US" sz="1100" dirty="0">
                <a:solidFill>
                  <a:schemeClr val="accent4">
                    <a:lumMod val="60000"/>
                    <a:lumOff val="40000"/>
                  </a:schemeClr>
                </a:solidFill>
              </a:rPr>
              <a:t>Instance 102</a:t>
            </a:r>
          </a:p>
          <a:p>
            <a:r>
              <a:rPr lang="en-US" sz="1100" dirty="0">
                <a:solidFill>
                  <a:schemeClr val="accent4">
                    <a:lumMod val="60000"/>
                    <a:lumOff val="40000"/>
                  </a:schemeClr>
                </a:solidFill>
              </a:rPr>
              <a:t>Instance 103</a:t>
            </a:r>
            <a:endParaRPr lang="es-CO" sz="900" dirty="0">
              <a:solidFill>
                <a:schemeClr val="accent4">
                  <a:lumMod val="60000"/>
                  <a:lumOff val="40000"/>
                </a:schemeClr>
              </a:solidFill>
            </a:endParaRPr>
          </a:p>
          <a:p>
            <a:r>
              <a:rPr lang="en-US" sz="1100" dirty="0">
                <a:solidFill>
                  <a:schemeClr val="accent4">
                    <a:lumMod val="60000"/>
                    <a:lumOff val="40000"/>
                  </a:schemeClr>
                </a:solidFill>
              </a:rPr>
              <a:t>Instance 104</a:t>
            </a:r>
          </a:p>
          <a:p>
            <a:endParaRPr lang="en-US" sz="1100" dirty="0">
              <a:solidFill>
                <a:schemeClr val="accent4">
                  <a:lumMod val="60000"/>
                  <a:lumOff val="40000"/>
                </a:schemeClr>
              </a:solidFill>
            </a:endParaRPr>
          </a:p>
          <a:p>
            <a:endParaRPr lang="en-US" sz="1100" dirty="0">
              <a:solidFill>
                <a:schemeClr val="accent4">
                  <a:lumMod val="60000"/>
                  <a:lumOff val="40000"/>
                </a:schemeClr>
              </a:solidFill>
            </a:endParaRPr>
          </a:p>
          <a:p>
            <a:endParaRPr lang="en-US" sz="1100" dirty="0">
              <a:solidFill>
                <a:schemeClr val="accent4">
                  <a:lumMod val="60000"/>
                  <a:lumOff val="40000"/>
                </a:schemeClr>
              </a:solidFill>
            </a:endParaRPr>
          </a:p>
          <a:p>
            <a:endParaRPr lang="en-US" sz="1100" dirty="0">
              <a:solidFill>
                <a:schemeClr val="accent4">
                  <a:lumMod val="60000"/>
                  <a:lumOff val="40000"/>
                </a:schemeClr>
              </a:solidFill>
            </a:endParaRPr>
          </a:p>
          <a:p>
            <a:r>
              <a:rPr lang="en-US" sz="1100" dirty="0">
                <a:solidFill>
                  <a:schemeClr val="accent4">
                    <a:lumMod val="60000"/>
                    <a:lumOff val="40000"/>
                  </a:schemeClr>
                </a:solidFill>
              </a:rPr>
              <a:t>…</a:t>
            </a:r>
            <a:endParaRPr lang="es-CO" sz="900" dirty="0">
              <a:solidFill>
                <a:schemeClr val="accent4">
                  <a:lumMod val="60000"/>
                  <a:lumOff val="40000"/>
                </a:schemeClr>
              </a:solidFill>
            </a:endParaRPr>
          </a:p>
          <a:p>
            <a:r>
              <a:rPr lang="en-US" sz="1100" dirty="0">
                <a:solidFill>
                  <a:schemeClr val="accent4">
                    <a:lumMod val="60000"/>
                    <a:lumOff val="40000"/>
                  </a:schemeClr>
                </a:solidFill>
              </a:rPr>
              <a:t>Instance 998</a:t>
            </a:r>
          </a:p>
          <a:p>
            <a:r>
              <a:rPr lang="en-US" sz="1100" dirty="0">
                <a:solidFill>
                  <a:schemeClr val="accent4">
                    <a:lumMod val="60000"/>
                    <a:lumOff val="40000"/>
                  </a:schemeClr>
                </a:solidFill>
              </a:rPr>
              <a:t>Instance 999</a:t>
            </a:r>
          </a:p>
          <a:p>
            <a:r>
              <a:rPr lang="en-US" sz="1100" dirty="0">
                <a:solidFill>
                  <a:schemeClr val="accent4">
                    <a:lumMod val="60000"/>
                    <a:lumOff val="40000"/>
                  </a:schemeClr>
                </a:solidFill>
              </a:rPr>
              <a:t>Instance 1000</a:t>
            </a:r>
            <a:endParaRPr lang="es-CO" sz="900" dirty="0">
              <a:solidFill>
                <a:schemeClr val="accent4">
                  <a:lumMod val="60000"/>
                  <a:lumOff val="40000"/>
                </a:schemeClr>
              </a:solidFill>
            </a:endParaRPr>
          </a:p>
          <a:p>
            <a:r>
              <a:rPr lang="en-US" sz="1100" dirty="0">
                <a:solidFill>
                  <a:schemeClr val="accent4">
                    <a:lumMod val="60000"/>
                    <a:lumOff val="40000"/>
                  </a:schemeClr>
                </a:solidFill>
              </a:rPr>
              <a:t>Instance 1001</a:t>
            </a:r>
          </a:p>
          <a:p>
            <a:r>
              <a:rPr lang="en-US" sz="1100" dirty="0">
                <a:solidFill>
                  <a:schemeClr val="accent4">
                    <a:lumMod val="60000"/>
                    <a:lumOff val="40000"/>
                  </a:schemeClr>
                </a:solidFill>
              </a:rPr>
              <a:t>Instance 1002</a:t>
            </a:r>
            <a:endParaRPr lang="es-CO" sz="1100" dirty="0">
              <a:solidFill>
                <a:schemeClr val="accent4">
                  <a:lumMod val="60000"/>
                  <a:lumOff val="40000"/>
                </a:schemeClr>
              </a:solidFill>
            </a:endParaRPr>
          </a:p>
        </p:txBody>
      </p:sp>
      <p:cxnSp>
        <p:nvCxnSpPr>
          <p:cNvPr id="44" name="Straight Connector 43">
            <a:extLst>
              <a:ext uri="{FF2B5EF4-FFF2-40B4-BE49-F238E27FC236}">
                <a16:creationId xmlns:a16="http://schemas.microsoft.com/office/drawing/2014/main" id="{1DD6C049-727E-4D50-8596-C4B0CD1DC675}"/>
              </a:ext>
            </a:extLst>
          </p:cNvPr>
          <p:cNvCxnSpPr>
            <a:cxnSpLocks/>
          </p:cNvCxnSpPr>
          <p:nvPr/>
        </p:nvCxnSpPr>
        <p:spPr>
          <a:xfrm flipV="1">
            <a:off x="4125441" y="1862269"/>
            <a:ext cx="200581" cy="256810"/>
          </a:xfrm>
          <a:prstGeom prst="line">
            <a:avLst/>
          </a:prstGeom>
          <a:ln w="19050">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4A76A41A-D88C-4F82-BB6E-F80C17BC1496}"/>
              </a:ext>
            </a:extLst>
          </p:cNvPr>
          <p:cNvCxnSpPr>
            <a:cxnSpLocks/>
          </p:cNvCxnSpPr>
          <p:nvPr/>
        </p:nvCxnSpPr>
        <p:spPr>
          <a:xfrm>
            <a:off x="4128691" y="4549487"/>
            <a:ext cx="215662" cy="2047251"/>
          </a:xfrm>
          <a:prstGeom prst="line">
            <a:avLst/>
          </a:prstGeom>
          <a:ln w="19050">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DFA2CF8C-52CB-4D0D-A1CC-1F72AEC1CD4A}"/>
              </a:ext>
            </a:extLst>
          </p:cNvPr>
          <p:cNvSpPr/>
          <p:nvPr/>
        </p:nvSpPr>
        <p:spPr>
          <a:xfrm>
            <a:off x="4391770" y="1890689"/>
            <a:ext cx="1277860" cy="4226339"/>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2" name="TextBox 51">
            <a:extLst>
              <a:ext uri="{FF2B5EF4-FFF2-40B4-BE49-F238E27FC236}">
                <a16:creationId xmlns:a16="http://schemas.microsoft.com/office/drawing/2014/main" id="{3931E053-3468-4837-B0D5-4FD772DFD5BF}"/>
              </a:ext>
            </a:extLst>
          </p:cNvPr>
          <p:cNvSpPr txBox="1"/>
          <p:nvPr/>
        </p:nvSpPr>
        <p:spPr>
          <a:xfrm rot="16200000">
            <a:off x="4237089" y="2885118"/>
            <a:ext cx="2145916" cy="253916"/>
          </a:xfrm>
          <a:prstGeom prst="rect">
            <a:avLst/>
          </a:prstGeom>
          <a:noFill/>
        </p:spPr>
        <p:txBody>
          <a:bodyPr wrap="square" rtlCol="0">
            <a:spAutoFit/>
          </a:bodyPr>
          <a:lstStyle/>
          <a:p>
            <a:pPr algn="ctr"/>
            <a:r>
              <a:rPr lang="en-US" sz="1050" dirty="0">
                <a:solidFill>
                  <a:srgbClr val="7030A0"/>
                </a:solidFill>
              </a:rPr>
              <a:t>First 100</a:t>
            </a:r>
            <a:endParaRPr lang="es-CO" sz="1050" dirty="0">
              <a:solidFill>
                <a:srgbClr val="7030A0"/>
              </a:solidFill>
            </a:endParaRPr>
          </a:p>
        </p:txBody>
      </p:sp>
      <p:sp>
        <p:nvSpPr>
          <p:cNvPr id="53" name="TextBox 52">
            <a:extLst>
              <a:ext uri="{FF2B5EF4-FFF2-40B4-BE49-F238E27FC236}">
                <a16:creationId xmlns:a16="http://schemas.microsoft.com/office/drawing/2014/main" id="{32184932-5FF5-4491-9924-844EA13CF580}"/>
              </a:ext>
            </a:extLst>
          </p:cNvPr>
          <p:cNvSpPr txBox="1"/>
          <p:nvPr/>
        </p:nvSpPr>
        <p:spPr>
          <a:xfrm rot="16200000">
            <a:off x="3453497" y="3876900"/>
            <a:ext cx="4226339" cy="253916"/>
          </a:xfrm>
          <a:prstGeom prst="rect">
            <a:avLst/>
          </a:prstGeom>
          <a:noFill/>
        </p:spPr>
        <p:txBody>
          <a:bodyPr wrap="square" rtlCol="0">
            <a:spAutoFit/>
          </a:bodyPr>
          <a:lstStyle/>
          <a:p>
            <a:pPr algn="ctr"/>
            <a:r>
              <a:rPr lang="en-US" sz="1050" dirty="0">
                <a:solidFill>
                  <a:srgbClr val="7030A0"/>
                </a:solidFill>
              </a:rPr>
              <a:t>First 1000</a:t>
            </a:r>
            <a:endParaRPr lang="es-CO" sz="1050" dirty="0">
              <a:solidFill>
                <a:srgbClr val="7030A0"/>
              </a:solidFill>
            </a:endParaRPr>
          </a:p>
        </p:txBody>
      </p:sp>
      <p:sp>
        <p:nvSpPr>
          <p:cNvPr id="54" name="Arrow: Right 53">
            <a:extLst>
              <a:ext uri="{FF2B5EF4-FFF2-40B4-BE49-F238E27FC236}">
                <a16:creationId xmlns:a16="http://schemas.microsoft.com/office/drawing/2014/main" id="{9F7D40FF-42AD-48C7-8D62-DE3E211D20A3}"/>
              </a:ext>
            </a:extLst>
          </p:cNvPr>
          <p:cNvSpPr/>
          <p:nvPr/>
        </p:nvSpPr>
        <p:spPr>
          <a:xfrm>
            <a:off x="5743620" y="2764338"/>
            <a:ext cx="973948" cy="56264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6" name="TextBox 55">
            <a:extLst>
              <a:ext uri="{FF2B5EF4-FFF2-40B4-BE49-F238E27FC236}">
                <a16:creationId xmlns:a16="http://schemas.microsoft.com/office/drawing/2014/main" id="{B561AD31-B146-4CEE-AA4E-2E75BA66B8EA}"/>
              </a:ext>
            </a:extLst>
          </p:cNvPr>
          <p:cNvSpPr txBox="1"/>
          <p:nvPr/>
        </p:nvSpPr>
        <p:spPr>
          <a:xfrm>
            <a:off x="6434146" y="3429000"/>
            <a:ext cx="1417933" cy="230832"/>
          </a:xfrm>
          <a:prstGeom prst="rect">
            <a:avLst/>
          </a:prstGeom>
          <a:noFill/>
        </p:spPr>
        <p:txBody>
          <a:bodyPr wrap="square">
            <a:spAutoFit/>
          </a:bodyPr>
          <a:lstStyle/>
          <a:p>
            <a:pPr algn="r"/>
            <a:r>
              <a:rPr lang="es-CO" sz="900" dirty="0"/>
              <a:t>https://www.mturk.com/</a:t>
            </a:r>
          </a:p>
        </p:txBody>
      </p:sp>
      <p:pic>
        <p:nvPicPr>
          <p:cNvPr id="61" name="Graphic 60" descr="Eye with solid fill">
            <a:extLst>
              <a:ext uri="{FF2B5EF4-FFF2-40B4-BE49-F238E27FC236}">
                <a16:creationId xmlns:a16="http://schemas.microsoft.com/office/drawing/2014/main" id="{68E7A9CE-5511-4528-868E-98017598612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979612" y="3018641"/>
            <a:ext cx="605244" cy="605244"/>
          </a:xfrm>
          <a:prstGeom prst="rect">
            <a:avLst/>
          </a:prstGeom>
        </p:spPr>
      </p:pic>
      <p:pic>
        <p:nvPicPr>
          <p:cNvPr id="62" name="Graphic 61" descr="Eye with solid fill">
            <a:extLst>
              <a:ext uri="{FF2B5EF4-FFF2-40B4-BE49-F238E27FC236}">
                <a16:creationId xmlns:a16="http://schemas.microsoft.com/office/drawing/2014/main" id="{9397FDD6-0CBB-4FFE-AB90-144A55530DF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683402" y="2999008"/>
            <a:ext cx="605244" cy="605244"/>
          </a:xfrm>
          <a:prstGeom prst="rect">
            <a:avLst/>
          </a:prstGeom>
        </p:spPr>
      </p:pic>
      <p:sp>
        <p:nvSpPr>
          <p:cNvPr id="64" name="TextBox 63">
            <a:extLst>
              <a:ext uri="{FF2B5EF4-FFF2-40B4-BE49-F238E27FC236}">
                <a16:creationId xmlns:a16="http://schemas.microsoft.com/office/drawing/2014/main" id="{44F6DB9F-F5DA-4232-8EAB-2B664ADF6ED8}"/>
              </a:ext>
            </a:extLst>
          </p:cNvPr>
          <p:cNvSpPr txBox="1"/>
          <p:nvPr/>
        </p:nvSpPr>
        <p:spPr>
          <a:xfrm>
            <a:off x="9415519" y="2814342"/>
            <a:ext cx="319318" cy="369332"/>
          </a:xfrm>
          <a:prstGeom prst="rect">
            <a:avLst/>
          </a:prstGeom>
          <a:noFill/>
        </p:spPr>
        <p:txBody>
          <a:bodyPr wrap="square" rtlCol="0">
            <a:spAutoFit/>
          </a:bodyPr>
          <a:lstStyle/>
          <a:p>
            <a:r>
              <a:rPr lang="en-US" dirty="0"/>
              <a:t>1</a:t>
            </a:r>
            <a:endParaRPr lang="es-CO" dirty="0"/>
          </a:p>
        </p:txBody>
      </p:sp>
      <p:sp>
        <p:nvSpPr>
          <p:cNvPr id="65" name="TextBox 64">
            <a:extLst>
              <a:ext uri="{FF2B5EF4-FFF2-40B4-BE49-F238E27FC236}">
                <a16:creationId xmlns:a16="http://schemas.microsoft.com/office/drawing/2014/main" id="{A4ACB004-5B24-424C-A6DF-152E7F4C5D47}"/>
              </a:ext>
            </a:extLst>
          </p:cNvPr>
          <p:cNvSpPr txBox="1"/>
          <p:nvPr/>
        </p:nvSpPr>
        <p:spPr>
          <a:xfrm>
            <a:off x="10107831" y="2827557"/>
            <a:ext cx="319318" cy="369332"/>
          </a:xfrm>
          <a:prstGeom prst="rect">
            <a:avLst/>
          </a:prstGeom>
          <a:noFill/>
        </p:spPr>
        <p:txBody>
          <a:bodyPr wrap="square" rtlCol="0">
            <a:spAutoFit/>
          </a:bodyPr>
          <a:lstStyle/>
          <a:p>
            <a:r>
              <a:rPr lang="en-US" dirty="0"/>
              <a:t>2</a:t>
            </a:r>
            <a:endParaRPr lang="es-CO" dirty="0"/>
          </a:p>
        </p:txBody>
      </p:sp>
      <p:sp>
        <p:nvSpPr>
          <p:cNvPr id="66" name="TextBox 65">
            <a:extLst>
              <a:ext uri="{FF2B5EF4-FFF2-40B4-BE49-F238E27FC236}">
                <a16:creationId xmlns:a16="http://schemas.microsoft.com/office/drawing/2014/main" id="{A618906A-53C1-4D19-9DB6-58F9A668B40E}"/>
              </a:ext>
            </a:extLst>
          </p:cNvPr>
          <p:cNvSpPr txBox="1"/>
          <p:nvPr/>
        </p:nvSpPr>
        <p:spPr>
          <a:xfrm>
            <a:off x="10800142" y="2827557"/>
            <a:ext cx="319318" cy="369332"/>
          </a:xfrm>
          <a:prstGeom prst="rect">
            <a:avLst/>
          </a:prstGeom>
          <a:noFill/>
        </p:spPr>
        <p:txBody>
          <a:bodyPr wrap="square" rtlCol="0">
            <a:spAutoFit/>
          </a:bodyPr>
          <a:lstStyle/>
          <a:p>
            <a:r>
              <a:rPr lang="en-US" dirty="0"/>
              <a:t>3</a:t>
            </a:r>
            <a:endParaRPr lang="es-CO" dirty="0"/>
          </a:p>
        </p:txBody>
      </p:sp>
      <p:sp>
        <p:nvSpPr>
          <p:cNvPr id="67" name="TextBox 66">
            <a:extLst>
              <a:ext uri="{FF2B5EF4-FFF2-40B4-BE49-F238E27FC236}">
                <a16:creationId xmlns:a16="http://schemas.microsoft.com/office/drawing/2014/main" id="{265ACDEC-02D1-495A-9A96-6A6A8F9C5DDF}"/>
              </a:ext>
            </a:extLst>
          </p:cNvPr>
          <p:cNvSpPr txBox="1"/>
          <p:nvPr/>
        </p:nvSpPr>
        <p:spPr>
          <a:xfrm>
            <a:off x="8203288" y="3144408"/>
            <a:ext cx="1239390" cy="369332"/>
          </a:xfrm>
          <a:prstGeom prst="rect">
            <a:avLst/>
          </a:prstGeom>
          <a:noFill/>
        </p:spPr>
        <p:txBody>
          <a:bodyPr wrap="square" rtlCol="0">
            <a:spAutoFit/>
          </a:bodyPr>
          <a:lstStyle/>
          <a:p>
            <a:r>
              <a:rPr lang="en-US" dirty="0"/>
              <a:t>Labelers</a:t>
            </a:r>
            <a:endParaRPr lang="es-CO" dirty="0"/>
          </a:p>
        </p:txBody>
      </p:sp>
      <p:sp>
        <p:nvSpPr>
          <p:cNvPr id="68" name="TextBox 67">
            <a:extLst>
              <a:ext uri="{FF2B5EF4-FFF2-40B4-BE49-F238E27FC236}">
                <a16:creationId xmlns:a16="http://schemas.microsoft.com/office/drawing/2014/main" id="{C0500A43-031A-462C-A01D-511792B9FCDB}"/>
              </a:ext>
            </a:extLst>
          </p:cNvPr>
          <p:cNvSpPr txBox="1"/>
          <p:nvPr/>
        </p:nvSpPr>
        <p:spPr>
          <a:xfrm>
            <a:off x="6314891" y="6219021"/>
            <a:ext cx="5717660" cy="569387"/>
          </a:xfrm>
          <a:prstGeom prst="rect">
            <a:avLst/>
          </a:prstGeom>
          <a:noFill/>
        </p:spPr>
        <p:txBody>
          <a:bodyPr wrap="square">
            <a:spAutoFit/>
          </a:bodyPr>
          <a:lstStyle/>
          <a:p>
            <a:pPr lvl="0"/>
            <a:r>
              <a:rPr lang="en-US" sz="1100" dirty="0"/>
              <a:t>Estimated precision on human-evaluation experiments of the highest-ranked 100 and 1000 results per relation, using stratified samples..</a:t>
            </a:r>
          </a:p>
          <a:p>
            <a:pPr lvl="0"/>
            <a:r>
              <a:rPr lang="en-US" sz="800" dirty="0">
                <a:solidFill>
                  <a:schemeClr val="bg1">
                    <a:lumMod val="65000"/>
                  </a:schemeClr>
                </a:solidFill>
              </a:rPr>
              <a:t>[Source: Mintz et al., 2009, Distant supervision for relation extraction without labeled data</a:t>
            </a:r>
          </a:p>
        </p:txBody>
      </p:sp>
      <p:sp>
        <p:nvSpPr>
          <p:cNvPr id="71" name="Rectangle 70">
            <a:extLst>
              <a:ext uri="{FF2B5EF4-FFF2-40B4-BE49-F238E27FC236}">
                <a16:creationId xmlns:a16="http://schemas.microsoft.com/office/drawing/2014/main" id="{680B32DE-F0B4-478E-8553-27C1EE4B499F}"/>
              </a:ext>
            </a:extLst>
          </p:cNvPr>
          <p:cNvSpPr/>
          <p:nvPr/>
        </p:nvSpPr>
        <p:spPr>
          <a:xfrm>
            <a:off x="9060024" y="3988438"/>
            <a:ext cx="1399591" cy="218842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72" name="Rectangle 71">
            <a:extLst>
              <a:ext uri="{FF2B5EF4-FFF2-40B4-BE49-F238E27FC236}">
                <a16:creationId xmlns:a16="http://schemas.microsoft.com/office/drawing/2014/main" id="{14BE79E6-F9BA-434A-87A4-43B8BF15FB94}"/>
              </a:ext>
            </a:extLst>
          </p:cNvPr>
          <p:cNvSpPr/>
          <p:nvPr/>
        </p:nvSpPr>
        <p:spPr>
          <a:xfrm>
            <a:off x="9982389" y="6008914"/>
            <a:ext cx="477228" cy="1601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73" name="Rectangle 72">
            <a:extLst>
              <a:ext uri="{FF2B5EF4-FFF2-40B4-BE49-F238E27FC236}">
                <a16:creationId xmlns:a16="http://schemas.microsoft.com/office/drawing/2014/main" id="{F63A0BD8-2DA4-4569-8527-781F0267E832}"/>
              </a:ext>
            </a:extLst>
          </p:cNvPr>
          <p:cNvSpPr/>
          <p:nvPr/>
        </p:nvSpPr>
        <p:spPr>
          <a:xfrm>
            <a:off x="10447821" y="3990178"/>
            <a:ext cx="1399591" cy="2188428"/>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74" name="Rectangle 73">
            <a:extLst>
              <a:ext uri="{FF2B5EF4-FFF2-40B4-BE49-F238E27FC236}">
                <a16:creationId xmlns:a16="http://schemas.microsoft.com/office/drawing/2014/main" id="{FBD7CCEA-CC64-4450-8C99-C6B55375BA73}"/>
              </a:ext>
            </a:extLst>
          </p:cNvPr>
          <p:cNvSpPr/>
          <p:nvPr/>
        </p:nvSpPr>
        <p:spPr>
          <a:xfrm>
            <a:off x="10465113" y="6008137"/>
            <a:ext cx="433042" cy="159397"/>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Tree>
    <p:extLst>
      <p:ext uri="{BB962C8B-B14F-4D97-AF65-F5344CB8AC3E}">
        <p14:creationId xmlns:p14="http://schemas.microsoft.com/office/powerpoint/2010/main" val="31149492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D9789C-7AE6-434B-A6CA-3A7C5EB8411A}"/>
              </a:ext>
            </a:extLst>
          </p:cNvPr>
          <p:cNvSpPr>
            <a:spLocks noGrp="1"/>
          </p:cNvSpPr>
          <p:nvPr>
            <p:ph type="title"/>
          </p:nvPr>
        </p:nvSpPr>
        <p:spPr>
          <a:xfrm>
            <a:off x="581192" y="702156"/>
            <a:ext cx="11029616" cy="837395"/>
          </a:xfrm>
        </p:spPr>
        <p:txBody>
          <a:bodyPr>
            <a:normAutofit/>
          </a:bodyPr>
          <a:lstStyle/>
          <a:p>
            <a:r>
              <a:rPr lang="en-US" dirty="0"/>
              <a:t>DISTANT SUPERVISION</a:t>
            </a:r>
            <a:br>
              <a:rPr lang="en-US" dirty="0"/>
            </a:br>
            <a:r>
              <a:rPr lang="en-US" sz="1800" dirty="0" err="1"/>
              <a:t>sUMMARY</a:t>
            </a:r>
            <a:endParaRPr lang="es-CO" dirty="0"/>
          </a:p>
        </p:txBody>
      </p:sp>
      <p:pic>
        <p:nvPicPr>
          <p:cNvPr id="22" name="Graphic 21" descr="Database outline">
            <a:extLst>
              <a:ext uri="{FF2B5EF4-FFF2-40B4-BE49-F238E27FC236}">
                <a16:creationId xmlns:a16="http://schemas.microsoft.com/office/drawing/2014/main" id="{7203F5C4-A943-4C43-9A93-9B366C9D9EB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59840" y="1765557"/>
            <a:ext cx="1518920" cy="1518920"/>
          </a:xfrm>
          <a:prstGeom prst="rect">
            <a:avLst/>
          </a:prstGeom>
        </p:spPr>
      </p:pic>
      <p:sp>
        <p:nvSpPr>
          <p:cNvPr id="23" name="Oval 22">
            <a:extLst>
              <a:ext uri="{FF2B5EF4-FFF2-40B4-BE49-F238E27FC236}">
                <a16:creationId xmlns:a16="http://schemas.microsoft.com/office/drawing/2014/main" id="{EF2162B8-C21B-4A6A-BA76-B65DAF0320BB}"/>
              </a:ext>
            </a:extLst>
          </p:cNvPr>
          <p:cNvSpPr/>
          <p:nvPr/>
        </p:nvSpPr>
        <p:spPr>
          <a:xfrm>
            <a:off x="1412240" y="4713124"/>
            <a:ext cx="1442720" cy="144272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6" name="Oval 25">
            <a:extLst>
              <a:ext uri="{FF2B5EF4-FFF2-40B4-BE49-F238E27FC236}">
                <a16:creationId xmlns:a16="http://schemas.microsoft.com/office/drawing/2014/main" id="{6987B5AA-DEEB-43FA-8EC7-106FF4AEE02D}"/>
              </a:ext>
            </a:extLst>
          </p:cNvPr>
          <p:cNvSpPr/>
          <p:nvPr/>
        </p:nvSpPr>
        <p:spPr>
          <a:xfrm>
            <a:off x="5374640" y="2989381"/>
            <a:ext cx="1442720" cy="144272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7" name="Oval 26">
            <a:extLst>
              <a:ext uri="{FF2B5EF4-FFF2-40B4-BE49-F238E27FC236}">
                <a16:creationId xmlns:a16="http://schemas.microsoft.com/office/drawing/2014/main" id="{A6676EA9-12B6-4EEA-91C1-29A8D70CFEAE}"/>
              </a:ext>
            </a:extLst>
          </p:cNvPr>
          <p:cNvSpPr/>
          <p:nvPr/>
        </p:nvSpPr>
        <p:spPr>
          <a:xfrm>
            <a:off x="8676639" y="2518339"/>
            <a:ext cx="2384803" cy="238480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cxnSp>
        <p:nvCxnSpPr>
          <p:cNvPr id="28" name="Connector: Curved 27">
            <a:extLst>
              <a:ext uri="{FF2B5EF4-FFF2-40B4-BE49-F238E27FC236}">
                <a16:creationId xmlns:a16="http://schemas.microsoft.com/office/drawing/2014/main" id="{5D29C27D-CAC0-40F3-B5B2-A7581063BFE4}"/>
              </a:ext>
            </a:extLst>
          </p:cNvPr>
          <p:cNvCxnSpPr>
            <a:cxnSpLocks/>
            <a:stCxn id="23" idx="6"/>
            <a:endCxn id="26" idx="4"/>
          </p:cNvCxnSpPr>
          <p:nvPr/>
        </p:nvCxnSpPr>
        <p:spPr>
          <a:xfrm flipV="1">
            <a:off x="2854960" y="4432101"/>
            <a:ext cx="3241040" cy="1002383"/>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Connector: Curved 30">
            <a:extLst>
              <a:ext uri="{FF2B5EF4-FFF2-40B4-BE49-F238E27FC236}">
                <a16:creationId xmlns:a16="http://schemas.microsoft.com/office/drawing/2014/main" id="{03F6EAF4-DA6A-4F8A-9BBD-8627E4CA5EB9}"/>
              </a:ext>
            </a:extLst>
          </p:cNvPr>
          <p:cNvCxnSpPr>
            <a:stCxn id="22" idx="3"/>
            <a:endCxn id="26" idx="0"/>
          </p:cNvCxnSpPr>
          <p:nvPr/>
        </p:nvCxnSpPr>
        <p:spPr>
          <a:xfrm>
            <a:off x="2778760" y="2525017"/>
            <a:ext cx="3317240" cy="464364"/>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E13B9EF2-7224-41FC-A75F-79B9953CFAEF}"/>
              </a:ext>
            </a:extLst>
          </p:cNvPr>
          <p:cNvCxnSpPr>
            <a:stCxn id="26" idx="6"/>
            <a:endCxn id="27" idx="2"/>
          </p:cNvCxnSpPr>
          <p:nvPr/>
        </p:nvCxnSpPr>
        <p:spPr>
          <a:xfrm>
            <a:off x="6817360" y="3710741"/>
            <a:ext cx="185927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8820D278-7B0D-42E2-BCA0-6A4AB67C2F5A}"/>
              </a:ext>
            </a:extLst>
          </p:cNvPr>
          <p:cNvSpPr txBox="1"/>
          <p:nvPr/>
        </p:nvSpPr>
        <p:spPr>
          <a:xfrm>
            <a:off x="7205945" y="3396237"/>
            <a:ext cx="1054135" cy="369332"/>
          </a:xfrm>
          <a:prstGeom prst="rect">
            <a:avLst/>
          </a:prstGeom>
          <a:noFill/>
        </p:spPr>
        <p:txBody>
          <a:bodyPr wrap="none" rtlCol="0">
            <a:spAutoFit/>
          </a:bodyPr>
          <a:lstStyle/>
          <a:p>
            <a:r>
              <a:rPr lang="en-US" dirty="0"/>
              <a:t>annotate</a:t>
            </a:r>
            <a:endParaRPr lang="es-CO" dirty="0"/>
          </a:p>
        </p:txBody>
      </p:sp>
      <p:sp>
        <p:nvSpPr>
          <p:cNvPr id="36" name="TextBox 35">
            <a:extLst>
              <a:ext uri="{FF2B5EF4-FFF2-40B4-BE49-F238E27FC236}">
                <a16:creationId xmlns:a16="http://schemas.microsoft.com/office/drawing/2014/main" id="{84880E54-CF55-4C68-BA69-CFC8C9AEBBCC}"/>
              </a:ext>
            </a:extLst>
          </p:cNvPr>
          <p:cNvSpPr txBox="1"/>
          <p:nvPr/>
        </p:nvSpPr>
        <p:spPr>
          <a:xfrm rot="20730220">
            <a:off x="4333872" y="4890868"/>
            <a:ext cx="630301" cy="369332"/>
          </a:xfrm>
          <a:prstGeom prst="rect">
            <a:avLst/>
          </a:prstGeom>
          <a:noFill/>
        </p:spPr>
        <p:txBody>
          <a:bodyPr wrap="none" rtlCol="0">
            <a:spAutoFit/>
          </a:bodyPr>
          <a:lstStyle/>
          <a:p>
            <a:r>
              <a:rPr lang="en-US" dirty="0"/>
              <a:t>train</a:t>
            </a:r>
            <a:endParaRPr lang="es-CO" dirty="0"/>
          </a:p>
        </p:txBody>
      </p:sp>
      <p:sp>
        <p:nvSpPr>
          <p:cNvPr id="37" name="TextBox 36">
            <a:extLst>
              <a:ext uri="{FF2B5EF4-FFF2-40B4-BE49-F238E27FC236}">
                <a16:creationId xmlns:a16="http://schemas.microsoft.com/office/drawing/2014/main" id="{E0700269-D89E-431F-9A76-9C353DEE1DEF}"/>
              </a:ext>
            </a:extLst>
          </p:cNvPr>
          <p:cNvSpPr txBox="1"/>
          <p:nvPr/>
        </p:nvSpPr>
        <p:spPr>
          <a:xfrm rot="316073">
            <a:off x="4322889" y="2303548"/>
            <a:ext cx="630301" cy="369332"/>
          </a:xfrm>
          <a:prstGeom prst="rect">
            <a:avLst/>
          </a:prstGeom>
          <a:noFill/>
        </p:spPr>
        <p:txBody>
          <a:bodyPr wrap="none" rtlCol="0">
            <a:spAutoFit/>
          </a:bodyPr>
          <a:lstStyle/>
          <a:p>
            <a:r>
              <a:rPr lang="en-US" dirty="0"/>
              <a:t>train</a:t>
            </a:r>
            <a:endParaRPr lang="es-CO" dirty="0"/>
          </a:p>
        </p:txBody>
      </p:sp>
      <p:sp>
        <p:nvSpPr>
          <p:cNvPr id="35" name="TextBox 34">
            <a:extLst>
              <a:ext uri="{FF2B5EF4-FFF2-40B4-BE49-F238E27FC236}">
                <a16:creationId xmlns:a16="http://schemas.microsoft.com/office/drawing/2014/main" id="{BAD7C68C-DBDA-43D1-BCD8-FCDFB654F258}"/>
              </a:ext>
            </a:extLst>
          </p:cNvPr>
          <p:cNvSpPr txBox="1"/>
          <p:nvPr/>
        </p:nvSpPr>
        <p:spPr>
          <a:xfrm>
            <a:off x="6275240" y="5226753"/>
            <a:ext cx="5713560" cy="461665"/>
          </a:xfrm>
          <a:prstGeom prst="rect">
            <a:avLst/>
          </a:prstGeom>
          <a:noFill/>
        </p:spPr>
        <p:txBody>
          <a:bodyPr wrap="square" rtlCol="0">
            <a:spAutoFit/>
          </a:bodyPr>
          <a:lstStyle/>
          <a:p>
            <a:r>
              <a:rPr lang="en-US" sz="2400" dirty="0" err="1"/>
              <a:t>Schönbrunn</a:t>
            </a:r>
            <a:r>
              <a:rPr lang="en-US" sz="2400" dirty="0"/>
              <a:t>, is a famous place in Vienna.</a:t>
            </a:r>
          </a:p>
        </p:txBody>
      </p:sp>
      <p:sp>
        <p:nvSpPr>
          <p:cNvPr id="19" name="TextBox 18">
            <a:extLst>
              <a:ext uri="{FF2B5EF4-FFF2-40B4-BE49-F238E27FC236}">
                <a16:creationId xmlns:a16="http://schemas.microsoft.com/office/drawing/2014/main" id="{EE333CE9-8955-4F39-9E3D-2C43E9EFA170}"/>
              </a:ext>
            </a:extLst>
          </p:cNvPr>
          <p:cNvSpPr txBox="1"/>
          <p:nvPr/>
        </p:nvSpPr>
        <p:spPr>
          <a:xfrm>
            <a:off x="1259840" y="6252201"/>
            <a:ext cx="1938055" cy="369332"/>
          </a:xfrm>
          <a:prstGeom prst="rect">
            <a:avLst/>
          </a:prstGeom>
          <a:noFill/>
        </p:spPr>
        <p:txBody>
          <a:bodyPr wrap="square">
            <a:spAutoFit/>
          </a:bodyPr>
          <a:lstStyle/>
          <a:p>
            <a:r>
              <a:rPr lang="en-US" dirty="0"/>
              <a:t>unannotated data </a:t>
            </a:r>
            <a:endParaRPr lang="es-CO" dirty="0"/>
          </a:p>
        </p:txBody>
      </p:sp>
      <p:sp>
        <p:nvSpPr>
          <p:cNvPr id="20" name="TextBox 19">
            <a:extLst>
              <a:ext uri="{FF2B5EF4-FFF2-40B4-BE49-F238E27FC236}">
                <a16:creationId xmlns:a16="http://schemas.microsoft.com/office/drawing/2014/main" id="{772B3C5B-6801-41C5-AEA5-62C988E0CD64}"/>
              </a:ext>
            </a:extLst>
          </p:cNvPr>
          <p:cNvSpPr txBox="1"/>
          <p:nvPr/>
        </p:nvSpPr>
        <p:spPr>
          <a:xfrm>
            <a:off x="991209" y="3139337"/>
            <a:ext cx="2284782" cy="369332"/>
          </a:xfrm>
          <a:prstGeom prst="rect">
            <a:avLst/>
          </a:prstGeom>
          <a:noFill/>
        </p:spPr>
        <p:txBody>
          <a:bodyPr wrap="square">
            <a:spAutoFit/>
          </a:bodyPr>
          <a:lstStyle/>
          <a:p>
            <a:pPr algn="ctr"/>
            <a:r>
              <a:rPr lang="en-US" dirty="0"/>
              <a:t>relations database</a:t>
            </a:r>
            <a:endParaRPr lang="es-CO" dirty="0"/>
          </a:p>
        </p:txBody>
      </p:sp>
    </p:spTree>
    <p:extLst>
      <p:ext uri="{BB962C8B-B14F-4D97-AF65-F5344CB8AC3E}">
        <p14:creationId xmlns:p14="http://schemas.microsoft.com/office/powerpoint/2010/main" val="175314771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62972-3449-42D1-8185-B4BEFD52AB44}"/>
              </a:ext>
            </a:extLst>
          </p:cNvPr>
          <p:cNvSpPr>
            <a:spLocks noGrp="1"/>
          </p:cNvSpPr>
          <p:nvPr>
            <p:ph type="title"/>
          </p:nvPr>
        </p:nvSpPr>
        <p:spPr>
          <a:xfrm>
            <a:off x="581192" y="552870"/>
            <a:ext cx="11029616" cy="908930"/>
          </a:xfrm>
        </p:spPr>
        <p:txBody>
          <a:bodyPr>
            <a:normAutofit/>
          </a:bodyPr>
          <a:lstStyle/>
          <a:p>
            <a:r>
              <a:rPr lang="en-US" dirty="0"/>
              <a:t>RESULTS DISCUSSION</a:t>
            </a:r>
          </a:p>
        </p:txBody>
      </p:sp>
      <p:sp>
        <p:nvSpPr>
          <p:cNvPr id="49" name="TextBox 48">
            <a:extLst>
              <a:ext uri="{FF2B5EF4-FFF2-40B4-BE49-F238E27FC236}">
                <a16:creationId xmlns:a16="http://schemas.microsoft.com/office/drawing/2014/main" id="{A2697164-EFDA-4FF4-BEFE-B6A78364537A}"/>
              </a:ext>
            </a:extLst>
          </p:cNvPr>
          <p:cNvSpPr txBox="1"/>
          <p:nvPr/>
        </p:nvSpPr>
        <p:spPr>
          <a:xfrm>
            <a:off x="478963" y="1971419"/>
            <a:ext cx="2581576" cy="338554"/>
          </a:xfrm>
          <a:prstGeom prst="rect">
            <a:avLst/>
          </a:prstGeom>
          <a:noFill/>
        </p:spPr>
        <p:txBody>
          <a:bodyPr wrap="square" rtlCol="0">
            <a:spAutoFit/>
          </a:bodyPr>
          <a:lstStyle/>
          <a:p>
            <a:r>
              <a:rPr lang="en-US" sz="1600" b="1" dirty="0">
                <a:solidFill>
                  <a:schemeClr val="accent2"/>
                </a:solidFill>
              </a:rPr>
              <a:t>Example 1</a:t>
            </a:r>
            <a:endParaRPr lang="es-CO" sz="1100" b="1" dirty="0">
              <a:solidFill>
                <a:schemeClr val="accent2"/>
              </a:solidFill>
            </a:endParaRPr>
          </a:p>
        </p:txBody>
      </p:sp>
      <p:sp>
        <p:nvSpPr>
          <p:cNvPr id="50" name="TextBox 49">
            <a:extLst>
              <a:ext uri="{FF2B5EF4-FFF2-40B4-BE49-F238E27FC236}">
                <a16:creationId xmlns:a16="http://schemas.microsoft.com/office/drawing/2014/main" id="{D971E05A-9916-4E97-BD6E-9D66F13DE330}"/>
              </a:ext>
            </a:extLst>
          </p:cNvPr>
          <p:cNvSpPr txBox="1"/>
          <p:nvPr/>
        </p:nvSpPr>
        <p:spPr>
          <a:xfrm>
            <a:off x="502296" y="2588080"/>
            <a:ext cx="2231573" cy="369332"/>
          </a:xfrm>
          <a:prstGeom prst="rect">
            <a:avLst/>
          </a:prstGeom>
          <a:solidFill>
            <a:schemeClr val="bg1">
              <a:lumMod val="65000"/>
            </a:schemeClr>
          </a:solidFill>
          <a:ln>
            <a:solidFill>
              <a:srgbClr val="FF0000"/>
            </a:solidFill>
          </a:ln>
        </p:spPr>
        <p:txBody>
          <a:bodyPr wrap="square">
            <a:spAutoFit/>
          </a:bodyPr>
          <a:lstStyle/>
          <a:p>
            <a:pPr algn="ctr"/>
            <a:r>
              <a:rPr lang="en-US" dirty="0">
                <a:solidFill>
                  <a:schemeClr val="bg1"/>
                </a:solidFill>
              </a:rPr>
              <a:t>Steven Spielberg</a:t>
            </a:r>
          </a:p>
        </p:txBody>
      </p:sp>
      <p:sp>
        <p:nvSpPr>
          <p:cNvPr id="55" name="TextBox 54">
            <a:extLst>
              <a:ext uri="{FF2B5EF4-FFF2-40B4-BE49-F238E27FC236}">
                <a16:creationId xmlns:a16="http://schemas.microsoft.com/office/drawing/2014/main" id="{5474E494-37BA-4D0D-8836-8280D095D99F}"/>
              </a:ext>
            </a:extLst>
          </p:cNvPr>
          <p:cNvSpPr txBox="1"/>
          <p:nvPr/>
        </p:nvSpPr>
        <p:spPr>
          <a:xfrm>
            <a:off x="3264930" y="2588080"/>
            <a:ext cx="595606" cy="369332"/>
          </a:xfrm>
          <a:prstGeom prst="rect">
            <a:avLst/>
          </a:prstGeom>
          <a:solidFill>
            <a:schemeClr val="bg1">
              <a:lumMod val="65000"/>
            </a:schemeClr>
          </a:solidFill>
          <a:ln>
            <a:solidFill>
              <a:schemeClr val="tx1"/>
            </a:solidFill>
          </a:ln>
        </p:spPr>
        <p:txBody>
          <a:bodyPr wrap="square">
            <a:spAutoFit/>
          </a:bodyPr>
          <a:lstStyle/>
          <a:p>
            <a:pPr algn="ctr"/>
            <a:r>
              <a:rPr lang="en-US" dirty="0">
                <a:solidFill>
                  <a:schemeClr val="bg1"/>
                </a:solidFill>
              </a:rPr>
              <a:t>film</a:t>
            </a:r>
          </a:p>
        </p:txBody>
      </p:sp>
      <p:sp>
        <p:nvSpPr>
          <p:cNvPr id="57" name="TextBox 56">
            <a:extLst>
              <a:ext uri="{FF2B5EF4-FFF2-40B4-BE49-F238E27FC236}">
                <a16:creationId xmlns:a16="http://schemas.microsoft.com/office/drawing/2014/main" id="{A499B30C-A4E1-4614-888E-39F6611C871D}"/>
              </a:ext>
            </a:extLst>
          </p:cNvPr>
          <p:cNvSpPr txBox="1"/>
          <p:nvPr/>
        </p:nvSpPr>
        <p:spPr>
          <a:xfrm>
            <a:off x="2816676" y="2588080"/>
            <a:ext cx="365447" cy="369332"/>
          </a:xfrm>
          <a:prstGeom prst="rect">
            <a:avLst/>
          </a:prstGeom>
          <a:noFill/>
          <a:ln>
            <a:noFill/>
          </a:ln>
        </p:spPr>
        <p:txBody>
          <a:bodyPr wrap="square">
            <a:spAutoFit/>
          </a:bodyPr>
          <a:lstStyle/>
          <a:p>
            <a:pPr algn="ctr"/>
            <a:r>
              <a:rPr lang="en-US" dirty="0"/>
              <a:t>‘s</a:t>
            </a:r>
          </a:p>
        </p:txBody>
      </p:sp>
      <p:sp>
        <p:nvSpPr>
          <p:cNvPr id="58" name="TextBox 57">
            <a:extLst>
              <a:ext uri="{FF2B5EF4-FFF2-40B4-BE49-F238E27FC236}">
                <a16:creationId xmlns:a16="http://schemas.microsoft.com/office/drawing/2014/main" id="{704E0E7A-0CFD-4740-B3E9-5CD16AB50391}"/>
              </a:ext>
            </a:extLst>
          </p:cNvPr>
          <p:cNvSpPr txBox="1"/>
          <p:nvPr/>
        </p:nvSpPr>
        <p:spPr>
          <a:xfrm>
            <a:off x="3943343" y="2588080"/>
            <a:ext cx="2178700" cy="369332"/>
          </a:xfrm>
          <a:prstGeom prst="rect">
            <a:avLst/>
          </a:prstGeom>
          <a:solidFill>
            <a:schemeClr val="bg1">
              <a:lumMod val="65000"/>
            </a:schemeClr>
          </a:solidFill>
          <a:ln>
            <a:solidFill>
              <a:srgbClr val="FF0000"/>
            </a:solidFill>
          </a:ln>
        </p:spPr>
        <p:txBody>
          <a:bodyPr wrap="square">
            <a:spAutoFit/>
          </a:bodyPr>
          <a:lstStyle/>
          <a:p>
            <a:pPr algn="ctr"/>
            <a:r>
              <a:rPr lang="en-US" dirty="0">
                <a:solidFill>
                  <a:schemeClr val="bg1"/>
                </a:solidFill>
              </a:rPr>
              <a:t>Saving Private Ryan</a:t>
            </a:r>
          </a:p>
        </p:txBody>
      </p:sp>
      <p:sp>
        <p:nvSpPr>
          <p:cNvPr id="59" name="TextBox 58">
            <a:extLst>
              <a:ext uri="{FF2B5EF4-FFF2-40B4-BE49-F238E27FC236}">
                <a16:creationId xmlns:a16="http://schemas.microsoft.com/office/drawing/2014/main" id="{B8B2B39F-5B5A-4B3E-98C7-73DE52A281A4}"/>
              </a:ext>
            </a:extLst>
          </p:cNvPr>
          <p:cNvSpPr txBox="1"/>
          <p:nvPr/>
        </p:nvSpPr>
        <p:spPr>
          <a:xfrm>
            <a:off x="6204850" y="2588080"/>
            <a:ext cx="356895" cy="369332"/>
          </a:xfrm>
          <a:prstGeom prst="rect">
            <a:avLst/>
          </a:prstGeom>
          <a:solidFill>
            <a:srgbClr val="92D050"/>
          </a:solidFill>
          <a:ln>
            <a:solidFill>
              <a:schemeClr val="tx1"/>
            </a:solidFill>
          </a:ln>
        </p:spPr>
        <p:txBody>
          <a:bodyPr wrap="square">
            <a:spAutoFit/>
          </a:bodyPr>
          <a:lstStyle/>
          <a:p>
            <a:pPr algn="ctr"/>
            <a:r>
              <a:rPr lang="en-US" dirty="0"/>
              <a:t>is</a:t>
            </a:r>
          </a:p>
        </p:txBody>
      </p:sp>
      <p:sp>
        <p:nvSpPr>
          <p:cNvPr id="63" name="TextBox 62">
            <a:extLst>
              <a:ext uri="{FF2B5EF4-FFF2-40B4-BE49-F238E27FC236}">
                <a16:creationId xmlns:a16="http://schemas.microsoft.com/office/drawing/2014/main" id="{8495A694-4D47-4599-AD41-1FC340AB5172}"/>
              </a:ext>
            </a:extLst>
          </p:cNvPr>
          <p:cNvSpPr txBox="1"/>
          <p:nvPr/>
        </p:nvSpPr>
        <p:spPr>
          <a:xfrm>
            <a:off x="6644552" y="2585360"/>
            <a:ext cx="915957" cy="369332"/>
          </a:xfrm>
          <a:prstGeom prst="rect">
            <a:avLst/>
          </a:prstGeom>
          <a:solidFill>
            <a:srgbClr val="F000E5"/>
          </a:solidFill>
          <a:ln>
            <a:solidFill>
              <a:schemeClr val="tx1"/>
            </a:solidFill>
          </a:ln>
        </p:spPr>
        <p:txBody>
          <a:bodyPr wrap="square">
            <a:spAutoFit/>
          </a:bodyPr>
          <a:lstStyle/>
          <a:p>
            <a:pPr algn="ctr"/>
            <a:r>
              <a:rPr lang="en-US" dirty="0">
                <a:solidFill>
                  <a:schemeClr val="bg1"/>
                </a:solidFill>
              </a:rPr>
              <a:t>loosely</a:t>
            </a:r>
          </a:p>
        </p:txBody>
      </p:sp>
      <p:sp>
        <p:nvSpPr>
          <p:cNvPr id="69" name="TextBox 68">
            <a:extLst>
              <a:ext uri="{FF2B5EF4-FFF2-40B4-BE49-F238E27FC236}">
                <a16:creationId xmlns:a16="http://schemas.microsoft.com/office/drawing/2014/main" id="{6E1089E9-6317-435C-BB65-2715B510877D}"/>
              </a:ext>
            </a:extLst>
          </p:cNvPr>
          <p:cNvSpPr txBox="1"/>
          <p:nvPr/>
        </p:nvSpPr>
        <p:spPr>
          <a:xfrm>
            <a:off x="7643316" y="2585360"/>
            <a:ext cx="915957" cy="369332"/>
          </a:xfrm>
          <a:prstGeom prst="rect">
            <a:avLst/>
          </a:prstGeom>
          <a:solidFill>
            <a:srgbClr val="92D050"/>
          </a:solidFill>
          <a:ln>
            <a:solidFill>
              <a:schemeClr val="tx1"/>
            </a:solidFill>
          </a:ln>
        </p:spPr>
        <p:txBody>
          <a:bodyPr wrap="square">
            <a:spAutoFit/>
          </a:bodyPr>
          <a:lstStyle/>
          <a:p>
            <a:pPr algn="ctr"/>
            <a:r>
              <a:rPr lang="en-US" dirty="0"/>
              <a:t>based</a:t>
            </a:r>
          </a:p>
        </p:txBody>
      </p:sp>
      <p:sp>
        <p:nvSpPr>
          <p:cNvPr id="70" name="TextBox 69">
            <a:extLst>
              <a:ext uri="{FF2B5EF4-FFF2-40B4-BE49-F238E27FC236}">
                <a16:creationId xmlns:a16="http://schemas.microsoft.com/office/drawing/2014/main" id="{2D728D42-20B3-45A8-BF7F-117A05905C2B}"/>
              </a:ext>
            </a:extLst>
          </p:cNvPr>
          <p:cNvSpPr txBox="1"/>
          <p:nvPr/>
        </p:nvSpPr>
        <p:spPr>
          <a:xfrm>
            <a:off x="8642080" y="2585360"/>
            <a:ext cx="458762" cy="369332"/>
          </a:xfrm>
          <a:prstGeom prst="rect">
            <a:avLst/>
          </a:prstGeom>
          <a:solidFill>
            <a:srgbClr val="F000E5"/>
          </a:solidFill>
          <a:ln>
            <a:solidFill>
              <a:schemeClr val="tx1"/>
            </a:solidFill>
          </a:ln>
        </p:spPr>
        <p:txBody>
          <a:bodyPr wrap="square">
            <a:spAutoFit/>
          </a:bodyPr>
          <a:lstStyle/>
          <a:p>
            <a:pPr algn="ctr"/>
            <a:r>
              <a:rPr lang="en-US" dirty="0">
                <a:solidFill>
                  <a:schemeClr val="bg1"/>
                </a:solidFill>
              </a:rPr>
              <a:t>on</a:t>
            </a:r>
          </a:p>
        </p:txBody>
      </p:sp>
      <p:sp>
        <p:nvSpPr>
          <p:cNvPr id="75" name="TextBox 74">
            <a:extLst>
              <a:ext uri="{FF2B5EF4-FFF2-40B4-BE49-F238E27FC236}">
                <a16:creationId xmlns:a16="http://schemas.microsoft.com/office/drawing/2014/main" id="{EE6BB368-530C-482E-AD8F-2569D047D545}"/>
              </a:ext>
            </a:extLst>
          </p:cNvPr>
          <p:cNvSpPr txBox="1"/>
          <p:nvPr/>
        </p:nvSpPr>
        <p:spPr>
          <a:xfrm>
            <a:off x="9183649" y="2585360"/>
            <a:ext cx="595606" cy="369332"/>
          </a:xfrm>
          <a:prstGeom prst="rect">
            <a:avLst/>
          </a:prstGeom>
          <a:solidFill>
            <a:srgbClr val="7030A0"/>
          </a:solidFill>
          <a:ln>
            <a:solidFill>
              <a:schemeClr val="tx1"/>
            </a:solidFill>
          </a:ln>
        </p:spPr>
        <p:txBody>
          <a:bodyPr wrap="square">
            <a:spAutoFit/>
          </a:bodyPr>
          <a:lstStyle/>
          <a:p>
            <a:pPr algn="ctr"/>
            <a:r>
              <a:rPr lang="en-US" dirty="0">
                <a:solidFill>
                  <a:schemeClr val="bg1"/>
                </a:solidFill>
              </a:rPr>
              <a:t>the</a:t>
            </a:r>
          </a:p>
        </p:txBody>
      </p:sp>
      <p:sp>
        <p:nvSpPr>
          <p:cNvPr id="76" name="TextBox 75">
            <a:extLst>
              <a:ext uri="{FF2B5EF4-FFF2-40B4-BE49-F238E27FC236}">
                <a16:creationId xmlns:a16="http://schemas.microsoft.com/office/drawing/2014/main" id="{5A6236F5-B036-4B2A-826B-864BE683BE7B}"/>
              </a:ext>
            </a:extLst>
          </p:cNvPr>
          <p:cNvSpPr txBox="1"/>
          <p:nvPr/>
        </p:nvSpPr>
        <p:spPr>
          <a:xfrm>
            <a:off x="9862062" y="2585360"/>
            <a:ext cx="1153114" cy="369332"/>
          </a:xfrm>
          <a:prstGeom prst="rect">
            <a:avLst/>
          </a:prstGeom>
          <a:solidFill>
            <a:schemeClr val="bg1">
              <a:lumMod val="65000"/>
            </a:schemeClr>
          </a:solidFill>
          <a:ln>
            <a:solidFill>
              <a:schemeClr val="tx1"/>
            </a:solidFill>
          </a:ln>
        </p:spPr>
        <p:txBody>
          <a:bodyPr wrap="square">
            <a:spAutoFit/>
          </a:bodyPr>
          <a:lstStyle/>
          <a:p>
            <a:pPr algn="ctr"/>
            <a:r>
              <a:rPr lang="en-US">
                <a:solidFill>
                  <a:schemeClr val="bg1"/>
                </a:solidFill>
              </a:rPr>
              <a:t>brother’s</a:t>
            </a:r>
            <a:endParaRPr lang="en-US" dirty="0">
              <a:solidFill>
                <a:schemeClr val="bg1"/>
              </a:solidFill>
            </a:endParaRPr>
          </a:p>
        </p:txBody>
      </p:sp>
      <p:sp>
        <p:nvSpPr>
          <p:cNvPr id="77" name="TextBox 76">
            <a:extLst>
              <a:ext uri="{FF2B5EF4-FFF2-40B4-BE49-F238E27FC236}">
                <a16:creationId xmlns:a16="http://schemas.microsoft.com/office/drawing/2014/main" id="{F9DE1597-D797-4B76-955A-4D1EB51B3D0F}"/>
              </a:ext>
            </a:extLst>
          </p:cNvPr>
          <p:cNvSpPr txBox="1"/>
          <p:nvPr/>
        </p:nvSpPr>
        <p:spPr>
          <a:xfrm>
            <a:off x="11097983" y="2585360"/>
            <a:ext cx="842090" cy="369332"/>
          </a:xfrm>
          <a:prstGeom prst="rect">
            <a:avLst/>
          </a:prstGeom>
          <a:solidFill>
            <a:schemeClr val="bg1">
              <a:lumMod val="65000"/>
            </a:schemeClr>
          </a:solidFill>
          <a:ln>
            <a:solidFill>
              <a:schemeClr val="tx1"/>
            </a:solidFill>
          </a:ln>
        </p:spPr>
        <p:txBody>
          <a:bodyPr wrap="square">
            <a:spAutoFit/>
          </a:bodyPr>
          <a:lstStyle/>
          <a:p>
            <a:pPr algn="ctr"/>
            <a:r>
              <a:rPr lang="en-US" dirty="0">
                <a:solidFill>
                  <a:schemeClr val="bg1"/>
                </a:solidFill>
              </a:rPr>
              <a:t>story.</a:t>
            </a:r>
          </a:p>
        </p:txBody>
      </p:sp>
      <p:sp>
        <p:nvSpPr>
          <p:cNvPr id="78" name="TextBox 77">
            <a:extLst>
              <a:ext uri="{FF2B5EF4-FFF2-40B4-BE49-F238E27FC236}">
                <a16:creationId xmlns:a16="http://schemas.microsoft.com/office/drawing/2014/main" id="{F4ECE4CA-FF7C-4346-999D-C77EDE7687CD}"/>
              </a:ext>
            </a:extLst>
          </p:cNvPr>
          <p:cNvSpPr txBox="1"/>
          <p:nvPr/>
        </p:nvSpPr>
        <p:spPr>
          <a:xfrm>
            <a:off x="2097701" y="2314190"/>
            <a:ext cx="633507" cy="276999"/>
          </a:xfrm>
          <a:prstGeom prst="rect">
            <a:avLst/>
          </a:prstGeom>
          <a:noFill/>
        </p:spPr>
        <p:txBody>
          <a:bodyPr wrap="none" rtlCol="0">
            <a:spAutoFit/>
          </a:bodyPr>
          <a:lstStyle/>
          <a:p>
            <a:r>
              <a:rPr lang="en-US" sz="1200" dirty="0">
                <a:solidFill>
                  <a:srgbClr val="FF0000"/>
                </a:solidFill>
              </a:rPr>
              <a:t>entity1</a:t>
            </a:r>
            <a:endParaRPr lang="es-CO" sz="1200" dirty="0">
              <a:solidFill>
                <a:srgbClr val="FF0000"/>
              </a:solidFill>
            </a:endParaRPr>
          </a:p>
        </p:txBody>
      </p:sp>
      <p:sp>
        <p:nvSpPr>
          <p:cNvPr id="79" name="TextBox 78">
            <a:extLst>
              <a:ext uri="{FF2B5EF4-FFF2-40B4-BE49-F238E27FC236}">
                <a16:creationId xmlns:a16="http://schemas.microsoft.com/office/drawing/2014/main" id="{0C83900F-DEAD-4BB4-B21B-61FCCBA763B1}"/>
              </a:ext>
            </a:extLst>
          </p:cNvPr>
          <p:cNvSpPr txBox="1"/>
          <p:nvPr/>
        </p:nvSpPr>
        <p:spPr>
          <a:xfrm>
            <a:off x="5536266" y="2328294"/>
            <a:ext cx="633507" cy="276999"/>
          </a:xfrm>
          <a:prstGeom prst="rect">
            <a:avLst/>
          </a:prstGeom>
          <a:noFill/>
        </p:spPr>
        <p:txBody>
          <a:bodyPr wrap="none" rtlCol="0">
            <a:spAutoFit/>
          </a:bodyPr>
          <a:lstStyle/>
          <a:p>
            <a:r>
              <a:rPr lang="en-US" sz="1200" dirty="0">
                <a:solidFill>
                  <a:srgbClr val="FF0000"/>
                </a:solidFill>
              </a:rPr>
              <a:t>entity2</a:t>
            </a:r>
            <a:endParaRPr lang="es-CO" sz="1200" dirty="0">
              <a:solidFill>
                <a:srgbClr val="FF0000"/>
              </a:solidFill>
            </a:endParaRPr>
          </a:p>
        </p:txBody>
      </p:sp>
      <p:cxnSp>
        <p:nvCxnSpPr>
          <p:cNvPr id="4" name="Connector: Curved 3">
            <a:extLst>
              <a:ext uri="{FF2B5EF4-FFF2-40B4-BE49-F238E27FC236}">
                <a16:creationId xmlns:a16="http://schemas.microsoft.com/office/drawing/2014/main" id="{B4281B3E-FED3-4BE9-A137-815AAA86DFBA}"/>
              </a:ext>
            </a:extLst>
          </p:cNvPr>
          <p:cNvCxnSpPr>
            <a:cxnSpLocks/>
            <a:stCxn id="50" idx="2"/>
            <a:endCxn id="58" idx="2"/>
          </p:cNvCxnSpPr>
          <p:nvPr/>
        </p:nvCxnSpPr>
        <p:spPr>
          <a:xfrm rot="16200000" flipH="1">
            <a:off x="3325388" y="1250107"/>
            <a:ext cx="12700" cy="3414610"/>
          </a:xfrm>
          <a:prstGeom prst="curvedConnector3">
            <a:avLst>
              <a:gd name="adj1" fmla="val 3342858"/>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E2DA826E-10A3-4117-AE5A-56A11EE2EDD9}"/>
              </a:ext>
            </a:extLst>
          </p:cNvPr>
          <p:cNvSpPr txBox="1"/>
          <p:nvPr/>
        </p:nvSpPr>
        <p:spPr>
          <a:xfrm>
            <a:off x="9434404" y="3027524"/>
            <a:ext cx="2581576" cy="1077218"/>
          </a:xfrm>
          <a:prstGeom prst="rect">
            <a:avLst/>
          </a:prstGeom>
          <a:noFill/>
        </p:spPr>
        <p:txBody>
          <a:bodyPr wrap="square" rtlCol="0">
            <a:spAutoFit/>
          </a:bodyPr>
          <a:lstStyle/>
          <a:p>
            <a:r>
              <a:rPr lang="en-US" sz="1600" b="1" u="sng" dirty="0"/>
              <a:t>Relations</a:t>
            </a:r>
            <a:r>
              <a:rPr lang="en-US" sz="1600" b="1" dirty="0"/>
              <a:t>: </a:t>
            </a:r>
          </a:p>
          <a:p>
            <a:pPr marL="285750" indent="-285750">
              <a:buFont typeface="Arial" panose="020B0604020202020204" pitchFamily="34" charset="0"/>
              <a:buChar char="•"/>
            </a:pPr>
            <a:r>
              <a:rPr lang="en-US" sz="1600" i="1" dirty="0"/>
              <a:t>film-director</a:t>
            </a:r>
          </a:p>
          <a:p>
            <a:pPr marL="285750" indent="-285750">
              <a:buFont typeface="Arial" panose="020B0604020202020204" pitchFamily="34" charset="0"/>
              <a:buChar char="•"/>
            </a:pPr>
            <a:r>
              <a:rPr lang="en-US" sz="1600" i="1" dirty="0">
                <a:solidFill>
                  <a:schemeClr val="bg1">
                    <a:lumMod val="65000"/>
                  </a:schemeClr>
                </a:solidFill>
              </a:rPr>
              <a:t>film-writer</a:t>
            </a:r>
          </a:p>
          <a:p>
            <a:pPr marL="285750" indent="-285750">
              <a:buFont typeface="Arial" panose="020B0604020202020204" pitchFamily="34" charset="0"/>
              <a:buChar char="•"/>
            </a:pPr>
            <a:r>
              <a:rPr lang="en-US" sz="1600" i="1" dirty="0">
                <a:solidFill>
                  <a:schemeClr val="bg1">
                    <a:lumMod val="65000"/>
                  </a:schemeClr>
                </a:solidFill>
              </a:rPr>
              <a:t>film-producer</a:t>
            </a:r>
            <a:endParaRPr lang="es-CO" sz="1100" i="1" dirty="0">
              <a:solidFill>
                <a:schemeClr val="bg1">
                  <a:lumMod val="65000"/>
                </a:schemeClr>
              </a:solidFill>
            </a:endParaRPr>
          </a:p>
        </p:txBody>
      </p:sp>
      <p:sp>
        <p:nvSpPr>
          <p:cNvPr id="120" name="TextBox 119">
            <a:extLst>
              <a:ext uri="{FF2B5EF4-FFF2-40B4-BE49-F238E27FC236}">
                <a16:creationId xmlns:a16="http://schemas.microsoft.com/office/drawing/2014/main" id="{F371246A-C2CC-4F50-AF71-AB3E6AADBD90}"/>
              </a:ext>
            </a:extLst>
          </p:cNvPr>
          <p:cNvSpPr txBox="1"/>
          <p:nvPr/>
        </p:nvSpPr>
        <p:spPr>
          <a:xfrm>
            <a:off x="11095923" y="1059210"/>
            <a:ext cx="514885" cy="276999"/>
          </a:xfrm>
          <a:prstGeom prst="rect">
            <a:avLst/>
          </a:prstGeom>
          <a:noFill/>
        </p:spPr>
        <p:txBody>
          <a:bodyPr wrap="none" rtlCol="0">
            <a:spAutoFit/>
          </a:bodyPr>
          <a:lstStyle/>
          <a:p>
            <a:r>
              <a:rPr lang="en-US" sz="1200" dirty="0"/>
              <a:t>noun</a:t>
            </a:r>
            <a:endParaRPr lang="es-CO" sz="1200" dirty="0"/>
          </a:p>
        </p:txBody>
      </p:sp>
      <p:sp>
        <p:nvSpPr>
          <p:cNvPr id="121" name="Rectangle 120">
            <a:extLst>
              <a:ext uri="{FF2B5EF4-FFF2-40B4-BE49-F238E27FC236}">
                <a16:creationId xmlns:a16="http://schemas.microsoft.com/office/drawing/2014/main" id="{F0EF3B31-7F92-4D6B-8DE7-F6AAD39F4486}"/>
              </a:ext>
            </a:extLst>
          </p:cNvPr>
          <p:cNvSpPr/>
          <p:nvPr/>
        </p:nvSpPr>
        <p:spPr>
          <a:xfrm>
            <a:off x="10930096" y="1132951"/>
            <a:ext cx="165827" cy="165827"/>
          </a:xfrm>
          <a:prstGeom prst="rect">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22" name="TextBox 121">
            <a:extLst>
              <a:ext uri="{FF2B5EF4-FFF2-40B4-BE49-F238E27FC236}">
                <a16:creationId xmlns:a16="http://schemas.microsoft.com/office/drawing/2014/main" id="{D26B02C0-7E5B-4460-A879-4D60C4650F6B}"/>
              </a:ext>
            </a:extLst>
          </p:cNvPr>
          <p:cNvSpPr txBox="1"/>
          <p:nvPr/>
        </p:nvSpPr>
        <p:spPr>
          <a:xfrm>
            <a:off x="11095923" y="1263476"/>
            <a:ext cx="466090" cy="276999"/>
          </a:xfrm>
          <a:prstGeom prst="rect">
            <a:avLst/>
          </a:prstGeom>
          <a:noFill/>
        </p:spPr>
        <p:txBody>
          <a:bodyPr wrap="none" rtlCol="0">
            <a:spAutoFit/>
          </a:bodyPr>
          <a:lstStyle/>
          <a:p>
            <a:r>
              <a:rPr lang="en-US" sz="1200" dirty="0"/>
              <a:t>verb</a:t>
            </a:r>
            <a:endParaRPr lang="es-CO" sz="1200" dirty="0"/>
          </a:p>
        </p:txBody>
      </p:sp>
      <p:sp>
        <p:nvSpPr>
          <p:cNvPr id="123" name="Rectangle 122">
            <a:extLst>
              <a:ext uri="{FF2B5EF4-FFF2-40B4-BE49-F238E27FC236}">
                <a16:creationId xmlns:a16="http://schemas.microsoft.com/office/drawing/2014/main" id="{75FC39F6-5012-4111-930A-AD873AE6B67E}"/>
              </a:ext>
            </a:extLst>
          </p:cNvPr>
          <p:cNvSpPr/>
          <p:nvPr/>
        </p:nvSpPr>
        <p:spPr>
          <a:xfrm>
            <a:off x="10930096" y="1337217"/>
            <a:ext cx="165827" cy="165827"/>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24" name="TextBox 123">
            <a:extLst>
              <a:ext uri="{FF2B5EF4-FFF2-40B4-BE49-F238E27FC236}">
                <a16:creationId xmlns:a16="http://schemas.microsoft.com/office/drawing/2014/main" id="{14EC0242-8EFF-4D6D-91F1-7DC7B17DDB02}"/>
              </a:ext>
            </a:extLst>
          </p:cNvPr>
          <p:cNvSpPr txBox="1"/>
          <p:nvPr/>
        </p:nvSpPr>
        <p:spPr>
          <a:xfrm>
            <a:off x="11095923" y="1467742"/>
            <a:ext cx="899413" cy="276999"/>
          </a:xfrm>
          <a:prstGeom prst="rect">
            <a:avLst/>
          </a:prstGeom>
          <a:noFill/>
        </p:spPr>
        <p:txBody>
          <a:bodyPr wrap="none" rtlCol="0">
            <a:spAutoFit/>
          </a:bodyPr>
          <a:lstStyle/>
          <a:p>
            <a:r>
              <a:rPr lang="en-US" sz="1200" dirty="0"/>
              <a:t>determiner</a:t>
            </a:r>
            <a:endParaRPr lang="es-CO" sz="1200" dirty="0"/>
          </a:p>
        </p:txBody>
      </p:sp>
      <p:sp>
        <p:nvSpPr>
          <p:cNvPr id="125" name="Rectangle 124">
            <a:extLst>
              <a:ext uri="{FF2B5EF4-FFF2-40B4-BE49-F238E27FC236}">
                <a16:creationId xmlns:a16="http://schemas.microsoft.com/office/drawing/2014/main" id="{EAEDC610-B890-4A44-86C6-8B53B7155469}"/>
              </a:ext>
            </a:extLst>
          </p:cNvPr>
          <p:cNvSpPr/>
          <p:nvPr/>
        </p:nvSpPr>
        <p:spPr>
          <a:xfrm>
            <a:off x="10930096" y="1541483"/>
            <a:ext cx="165827" cy="165827"/>
          </a:xfrm>
          <a:prstGeom prst="rect">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26" name="TextBox 125">
            <a:extLst>
              <a:ext uri="{FF2B5EF4-FFF2-40B4-BE49-F238E27FC236}">
                <a16:creationId xmlns:a16="http://schemas.microsoft.com/office/drawing/2014/main" id="{6CD6F4E9-084E-4D80-B913-64AF15D56F83}"/>
              </a:ext>
            </a:extLst>
          </p:cNvPr>
          <p:cNvSpPr txBox="1"/>
          <p:nvPr/>
        </p:nvSpPr>
        <p:spPr>
          <a:xfrm>
            <a:off x="11095923" y="1672008"/>
            <a:ext cx="914033" cy="276999"/>
          </a:xfrm>
          <a:prstGeom prst="rect">
            <a:avLst/>
          </a:prstGeom>
          <a:noFill/>
        </p:spPr>
        <p:txBody>
          <a:bodyPr wrap="none" rtlCol="0">
            <a:spAutoFit/>
          </a:bodyPr>
          <a:lstStyle/>
          <a:p>
            <a:r>
              <a:rPr lang="en-US" sz="1200" dirty="0"/>
              <a:t>preposition</a:t>
            </a:r>
            <a:endParaRPr lang="es-CO" sz="1200" dirty="0"/>
          </a:p>
        </p:txBody>
      </p:sp>
      <p:sp>
        <p:nvSpPr>
          <p:cNvPr id="127" name="Rectangle 126">
            <a:extLst>
              <a:ext uri="{FF2B5EF4-FFF2-40B4-BE49-F238E27FC236}">
                <a16:creationId xmlns:a16="http://schemas.microsoft.com/office/drawing/2014/main" id="{84F26662-0782-4B96-A902-BCAEC176C4D9}"/>
              </a:ext>
            </a:extLst>
          </p:cNvPr>
          <p:cNvSpPr/>
          <p:nvPr/>
        </p:nvSpPr>
        <p:spPr>
          <a:xfrm>
            <a:off x="10930096" y="1745751"/>
            <a:ext cx="165827" cy="165827"/>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28" name="TextBox 127">
            <a:extLst>
              <a:ext uri="{FF2B5EF4-FFF2-40B4-BE49-F238E27FC236}">
                <a16:creationId xmlns:a16="http://schemas.microsoft.com/office/drawing/2014/main" id="{C3A35D52-F3E5-4C97-8E46-01A2E9C92029}"/>
              </a:ext>
            </a:extLst>
          </p:cNvPr>
          <p:cNvSpPr txBox="1"/>
          <p:nvPr/>
        </p:nvSpPr>
        <p:spPr>
          <a:xfrm>
            <a:off x="3562733" y="1536701"/>
            <a:ext cx="1065863" cy="369332"/>
          </a:xfrm>
          <a:prstGeom prst="rect">
            <a:avLst/>
          </a:prstGeom>
          <a:solidFill>
            <a:srgbClr val="92D050"/>
          </a:solidFill>
          <a:ln>
            <a:solidFill>
              <a:schemeClr val="tx1"/>
            </a:solidFill>
          </a:ln>
        </p:spPr>
        <p:txBody>
          <a:bodyPr wrap="square">
            <a:spAutoFit/>
          </a:bodyPr>
          <a:lstStyle/>
          <a:p>
            <a:pPr algn="ctr"/>
            <a:r>
              <a:rPr lang="en-US" dirty="0"/>
              <a:t>Saving</a:t>
            </a:r>
          </a:p>
        </p:txBody>
      </p:sp>
      <p:sp>
        <p:nvSpPr>
          <p:cNvPr id="129" name="TextBox 128">
            <a:extLst>
              <a:ext uri="{FF2B5EF4-FFF2-40B4-BE49-F238E27FC236}">
                <a16:creationId xmlns:a16="http://schemas.microsoft.com/office/drawing/2014/main" id="{90757070-9C79-4E1A-B6E1-DB0CDB2268D5}"/>
              </a:ext>
            </a:extLst>
          </p:cNvPr>
          <p:cNvSpPr txBox="1"/>
          <p:nvPr/>
        </p:nvSpPr>
        <p:spPr>
          <a:xfrm>
            <a:off x="4694770" y="1543320"/>
            <a:ext cx="1065863" cy="369332"/>
          </a:xfrm>
          <a:prstGeom prst="rect">
            <a:avLst/>
          </a:prstGeom>
          <a:solidFill>
            <a:srgbClr val="FFC000"/>
          </a:solidFill>
          <a:ln>
            <a:solidFill>
              <a:schemeClr val="tx1"/>
            </a:solidFill>
          </a:ln>
        </p:spPr>
        <p:txBody>
          <a:bodyPr wrap="square">
            <a:spAutoFit/>
          </a:bodyPr>
          <a:lstStyle/>
          <a:p>
            <a:pPr algn="ctr"/>
            <a:r>
              <a:rPr lang="en-US" dirty="0"/>
              <a:t>Private</a:t>
            </a:r>
          </a:p>
        </p:txBody>
      </p:sp>
      <p:sp>
        <p:nvSpPr>
          <p:cNvPr id="130" name="TextBox 129">
            <a:extLst>
              <a:ext uri="{FF2B5EF4-FFF2-40B4-BE49-F238E27FC236}">
                <a16:creationId xmlns:a16="http://schemas.microsoft.com/office/drawing/2014/main" id="{263DBC2A-E7C8-4933-8201-299AF77C18AC}"/>
              </a:ext>
            </a:extLst>
          </p:cNvPr>
          <p:cNvSpPr txBox="1"/>
          <p:nvPr/>
        </p:nvSpPr>
        <p:spPr>
          <a:xfrm>
            <a:off x="5824239" y="1548300"/>
            <a:ext cx="737505" cy="369332"/>
          </a:xfrm>
          <a:prstGeom prst="rect">
            <a:avLst/>
          </a:prstGeom>
          <a:solidFill>
            <a:schemeClr val="bg1">
              <a:lumMod val="65000"/>
            </a:schemeClr>
          </a:solidFill>
          <a:ln>
            <a:solidFill>
              <a:schemeClr val="tx1"/>
            </a:solidFill>
          </a:ln>
        </p:spPr>
        <p:txBody>
          <a:bodyPr wrap="square">
            <a:spAutoFit/>
          </a:bodyPr>
          <a:lstStyle/>
          <a:p>
            <a:pPr algn="ctr"/>
            <a:r>
              <a:rPr lang="en-US" dirty="0">
                <a:solidFill>
                  <a:schemeClr val="bg1"/>
                </a:solidFill>
              </a:rPr>
              <a:t>Ryan</a:t>
            </a:r>
          </a:p>
        </p:txBody>
      </p:sp>
      <p:grpSp>
        <p:nvGrpSpPr>
          <p:cNvPr id="15" name="Group 14">
            <a:extLst>
              <a:ext uri="{FF2B5EF4-FFF2-40B4-BE49-F238E27FC236}">
                <a16:creationId xmlns:a16="http://schemas.microsoft.com/office/drawing/2014/main" id="{4B7D6F10-5056-440F-B483-91F0EAAE45D3}"/>
              </a:ext>
            </a:extLst>
          </p:cNvPr>
          <p:cNvGrpSpPr/>
          <p:nvPr/>
        </p:nvGrpSpPr>
        <p:grpSpPr>
          <a:xfrm>
            <a:off x="4709623" y="1986637"/>
            <a:ext cx="1303730" cy="520191"/>
            <a:chOff x="4709624" y="1986637"/>
            <a:chExt cx="1748391" cy="697611"/>
          </a:xfrm>
        </p:grpSpPr>
        <p:sp>
          <p:nvSpPr>
            <p:cNvPr id="131" name="Arrow: Down 130">
              <a:extLst>
                <a:ext uri="{FF2B5EF4-FFF2-40B4-BE49-F238E27FC236}">
                  <a16:creationId xmlns:a16="http://schemas.microsoft.com/office/drawing/2014/main" id="{4B67C4C5-4C5A-40EA-AD6C-2DCC92D85294}"/>
                </a:ext>
              </a:extLst>
            </p:cNvPr>
            <p:cNvSpPr/>
            <p:nvPr/>
          </p:nvSpPr>
          <p:spPr>
            <a:xfrm>
              <a:off x="4709624" y="1986637"/>
              <a:ext cx="392332" cy="69761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32" name="TextBox 131">
              <a:extLst>
                <a:ext uri="{FF2B5EF4-FFF2-40B4-BE49-F238E27FC236}">
                  <a16:creationId xmlns:a16="http://schemas.microsoft.com/office/drawing/2014/main" id="{ED54886F-659E-444A-A033-7E76F20D8FC0}"/>
                </a:ext>
              </a:extLst>
            </p:cNvPr>
            <p:cNvSpPr txBox="1"/>
            <p:nvPr/>
          </p:nvSpPr>
          <p:spPr>
            <a:xfrm>
              <a:off x="5002618" y="2064945"/>
              <a:ext cx="1455397" cy="454024"/>
            </a:xfrm>
            <a:prstGeom prst="rect">
              <a:avLst/>
            </a:prstGeom>
            <a:noFill/>
          </p:spPr>
          <p:txBody>
            <a:bodyPr wrap="square">
              <a:spAutoFit/>
            </a:bodyPr>
            <a:lstStyle/>
            <a:p>
              <a:r>
                <a:rPr lang="es-CO" sz="1600" b="1" dirty="0" err="1">
                  <a:solidFill>
                    <a:schemeClr val="accent1"/>
                  </a:solidFill>
                </a:rPr>
                <a:t>Chunking</a:t>
              </a:r>
              <a:endParaRPr lang="es-CO" sz="1200" b="1" dirty="0">
                <a:solidFill>
                  <a:schemeClr val="accent1"/>
                </a:solidFill>
              </a:endParaRPr>
            </a:p>
          </p:txBody>
        </p:sp>
      </p:grpSp>
      <p:sp>
        <p:nvSpPr>
          <p:cNvPr id="133" name="TextBox 132">
            <a:extLst>
              <a:ext uri="{FF2B5EF4-FFF2-40B4-BE49-F238E27FC236}">
                <a16:creationId xmlns:a16="http://schemas.microsoft.com/office/drawing/2014/main" id="{DAD24B67-4480-4518-B294-260405E4D85E}"/>
              </a:ext>
            </a:extLst>
          </p:cNvPr>
          <p:cNvSpPr txBox="1"/>
          <p:nvPr/>
        </p:nvSpPr>
        <p:spPr>
          <a:xfrm>
            <a:off x="11095923" y="1907412"/>
            <a:ext cx="631198" cy="276999"/>
          </a:xfrm>
          <a:prstGeom prst="rect">
            <a:avLst/>
          </a:prstGeom>
          <a:noFill/>
        </p:spPr>
        <p:txBody>
          <a:bodyPr wrap="none" rtlCol="0">
            <a:spAutoFit/>
          </a:bodyPr>
          <a:lstStyle/>
          <a:p>
            <a:r>
              <a:rPr lang="en-US" sz="1200" dirty="0"/>
              <a:t>adverb</a:t>
            </a:r>
            <a:endParaRPr lang="es-CO" sz="1200" dirty="0"/>
          </a:p>
        </p:txBody>
      </p:sp>
      <p:sp>
        <p:nvSpPr>
          <p:cNvPr id="134" name="Rectangle 133">
            <a:extLst>
              <a:ext uri="{FF2B5EF4-FFF2-40B4-BE49-F238E27FC236}">
                <a16:creationId xmlns:a16="http://schemas.microsoft.com/office/drawing/2014/main" id="{69F2DEF2-260E-4345-99EB-57AAA77462B8}"/>
              </a:ext>
            </a:extLst>
          </p:cNvPr>
          <p:cNvSpPr/>
          <p:nvPr/>
        </p:nvSpPr>
        <p:spPr>
          <a:xfrm>
            <a:off x="10930096" y="1981155"/>
            <a:ext cx="165827" cy="165827"/>
          </a:xfrm>
          <a:prstGeom prst="rect">
            <a:avLst/>
          </a:prstGeom>
          <a:solidFill>
            <a:srgbClr val="F000E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29" name="Picture 28">
            <a:extLst>
              <a:ext uri="{FF2B5EF4-FFF2-40B4-BE49-F238E27FC236}">
                <a16:creationId xmlns:a16="http://schemas.microsoft.com/office/drawing/2014/main" id="{B172A26E-7B45-4612-8D89-AB24ECF42F27}"/>
              </a:ext>
            </a:extLst>
          </p:cNvPr>
          <p:cNvPicPr>
            <a:picLocks noChangeAspect="1"/>
          </p:cNvPicPr>
          <p:nvPr/>
        </p:nvPicPr>
        <p:blipFill>
          <a:blip r:embed="rId3"/>
          <a:stretch>
            <a:fillRect/>
          </a:stretch>
        </p:blipFill>
        <p:spPr>
          <a:xfrm>
            <a:off x="1560702" y="4520416"/>
            <a:ext cx="9369394" cy="1141449"/>
          </a:xfrm>
          <a:prstGeom prst="rect">
            <a:avLst/>
          </a:prstGeom>
        </p:spPr>
      </p:pic>
    </p:spTree>
    <p:extLst>
      <p:ext uri="{BB962C8B-B14F-4D97-AF65-F5344CB8AC3E}">
        <p14:creationId xmlns:p14="http://schemas.microsoft.com/office/powerpoint/2010/main" val="292268971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62972-3449-42D1-8185-B4BEFD52AB44}"/>
              </a:ext>
            </a:extLst>
          </p:cNvPr>
          <p:cNvSpPr>
            <a:spLocks noGrp="1"/>
          </p:cNvSpPr>
          <p:nvPr>
            <p:ph type="title"/>
          </p:nvPr>
        </p:nvSpPr>
        <p:spPr>
          <a:xfrm>
            <a:off x="581192" y="552870"/>
            <a:ext cx="11029616" cy="908930"/>
          </a:xfrm>
        </p:spPr>
        <p:txBody>
          <a:bodyPr>
            <a:normAutofit/>
          </a:bodyPr>
          <a:lstStyle/>
          <a:p>
            <a:r>
              <a:rPr lang="en-US" dirty="0"/>
              <a:t>RESULTS DISCUSSION</a:t>
            </a:r>
          </a:p>
        </p:txBody>
      </p:sp>
      <p:sp>
        <p:nvSpPr>
          <p:cNvPr id="49" name="TextBox 48">
            <a:extLst>
              <a:ext uri="{FF2B5EF4-FFF2-40B4-BE49-F238E27FC236}">
                <a16:creationId xmlns:a16="http://schemas.microsoft.com/office/drawing/2014/main" id="{A2697164-EFDA-4FF4-BEFE-B6A78364537A}"/>
              </a:ext>
            </a:extLst>
          </p:cNvPr>
          <p:cNvSpPr txBox="1"/>
          <p:nvPr/>
        </p:nvSpPr>
        <p:spPr>
          <a:xfrm>
            <a:off x="478963" y="1439572"/>
            <a:ext cx="2581576" cy="338554"/>
          </a:xfrm>
          <a:prstGeom prst="rect">
            <a:avLst/>
          </a:prstGeom>
          <a:noFill/>
        </p:spPr>
        <p:txBody>
          <a:bodyPr wrap="square" rtlCol="0">
            <a:spAutoFit/>
          </a:bodyPr>
          <a:lstStyle/>
          <a:p>
            <a:r>
              <a:rPr lang="en-US" sz="1600" b="1" dirty="0">
                <a:solidFill>
                  <a:schemeClr val="accent2"/>
                </a:solidFill>
              </a:rPr>
              <a:t>Example 2</a:t>
            </a:r>
            <a:endParaRPr lang="es-CO" sz="1100" b="1" dirty="0">
              <a:solidFill>
                <a:schemeClr val="accent2"/>
              </a:solidFill>
            </a:endParaRPr>
          </a:p>
        </p:txBody>
      </p:sp>
      <p:sp>
        <p:nvSpPr>
          <p:cNvPr id="120" name="TextBox 119">
            <a:extLst>
              <a:ext uri="{FF2B5EF4-FFF2-40B4-BE49-F238E27FC236}">
                <a16:creationId xmlns:a16="http://schemas.microsoft.com/office/drawing/2014/main" id="{F371246A-C2CC-4F50-AF71-AB3E6AADBD90}"/>
              </a:ext>
            </a:extLst>
          </p:cNvPr>
          <p:cNvSpPr txBox="1"/>
          <p:nvPr/>
        </p:nvSpPr>
        <p:spPr>
          <a:xfrm>
            <a:off x="11095923" y="527363"/>
            <a:ext cx="514885" cy="276999"/>
          </a:xfrm>
          <a:prstGeom prst="rect">
            <a:avLst/>
          </a:prstGeom>
          <a:noFill/>
        </p:spPr>
        <p:txBody>
          <a:bodyPr wrap="none" rtlCol="0">
            <a:spAutoFit/>
          </a:bodyPr>
          <a:lstStyle/>
          <a:p>
            <a:r>
              <a:rPr lang="en-US" sz="1200" dirty="0"/>
              <a:t>noun</a:t>
            </a:r>
            <a:endParaRPr lang="es-CO" sz="1200" dirty="0"/>
          </a:p>
        </p:txBody>
      </p:sp>
      <p:sp>
        <p:nvSpPr>
          <p:cNvPr id="121" name="Rectangle 120">
            <a:extLst>
              <a:ext uri="{FF2B5EF4-FFF2-40B4-BE49-F238E27FC236}">
                <a16:creationId xmlns:a16="http://schemas.microsoft.com/office/drawing/2014/main" id="{F0EF3B31-7F92-4D6B-8DE7-F6AAD39F4486}"/>
              </a:ext>
            </a:extLst>
          </p:cNvPr>
          <p:cNvSpPr/>
          <p:nvPr/>
        </p:nvSpPr>
        <p:spPr>
          <a:xfrm>
            <a:off x="10930096" y="601104"/>
            <a:ext cx="165827" cy="165827"/>
          </a:xfrm>
          <a:prstGeom prst="rect">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22" name="TextBox 121">
            <a:extLst>
              <a:ext uri="{FF2B5EF4-FFF2-40B4-BE49-F238E27FC236}">
                <a16:creationId xmlns:a16="http://schemas.microsoft.com/office/drawing/2014/main" id="{D26B02C0-7E5B-4460-A879-4D60C4650F6B}"/>
              </a:ext>
            </a:extLst>
          </p:cNvPr>
          <p:cNvSpPr txBox="1"/>
          <p:nvPr/>
        </p:nvSpPr>
        <p:spPr>
          <a:xfrm>
            <a:off x="11095923" y="731629"/>
            <a:ext cx="466090" cy="276999"/>
          </a:xfrm>
          <a:prstGeom prst="rect">
            <a:avLst/>
          </a:prstGeom>
          <a:noFill/>
        </p:spPr>
        <p:txBody>
          <a:bodyPr wrap="none" rtlCol="0">
            <a:spAutoFit/>
          </a:bodyPr>
          <a:lstStyle/>
          <a:p>
            <a:r>
              <a:rPr lang="en-US" sz="1200" dirty="0"/>
              <a:t>verb</a:t>
            </a:r>
            <a:endParaRPr lang="es-CO" sz="1200" dirty="0"/>
          </a:p>
        </p:txBody>
      </p:sp>
      <p:sp>
        <p:nvSpPr>
          <p:cNvPr id="123" name="Rectangle 122">
            <a:extLst>
              <a:ext uri="{FF2B5EF4-FFF2-40B4-BE49-F238E27FC236}">
                <a16:creationId xmlns:a16="http://schemas.microsoft.com/office/drawing/2014/main" id="{75FC39F6-5012-4111-930A-AD873AE6B67E}"/>
              </a:ext>
            </a:extLst>
          </p:cNvPr>
          <p:cNvSpPr/>
          <p:nvPr/>
        </p:nvSpPr>
        <p:spPr>
          <a:xfrm>
            <a:off x="10930096" y="805370"/>
            <a:ext cx="165827" cy="165827"/>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24" name="TextBox 123">
            <a:extLst>
              <a:ext uri="{FF2B5EF4-FFF2-40B4-BE49-F238E27FC236}">
                <a16:creationId xmlns:a16="http://schemas.microsoft.com/office/drawing/2014/main" id="{14EC0242-8EFF-4D6D-91F1-7DC7B17DDB02}"/>
              </a:ext>
            </a:extLst>
          </p:cNvPr>
          <p:cNvSpPr txBox="1"/>
          <p:nvPr/>
        </p:nvSpPr>
        <p:spPr>
          <a:xfrm>
            <a:off x="11095923" y="935895"/>
            <a:ext cx="899413" cy="276999"/>
          </a:xfrm>
          <a:prstGeom prst="rect">
            <a:avLst/>
          </a:prstGeom>
          <a:noFill/>
        </p:spPr>
        <p:txBody>
          <a:bodyPr wrap="none" rtlCol="0">
            <a:spAutoFit/>
          </a:bodyPr>
          <a:lstStyle/>
          <a:p>
            <a:r>
              <a:rPr lang="en-US" sz="1200" dirty="0"/>
              <a:t>determiner</a:t>
            </a:r>
            <a:endParaRPr lang="es-CO" sz="1200" dirty="0"/>
          </a:p>
        </p:txBody>
      </p:sp>
      <p:sp>
        <p:nvSpPr>
          <p:cNvPr id="125" name="Rectangle 124">
            <a:extLst>
              <a:ext uri="{FF2B5EF4-FFF2-40B4-BE49-F238E27FC236}">
                <a16:creationId xmlns:a16="http://schemas.microsoft.com/office/drawing/2014/main" id="{EAEDC610-B890-4A44-86C6-8B53B7155469}"/>
              </a:ext>
            </a:extLst>
          </p:cNvPr>
          <p:cNvSpPr/>
          <p:nvPr/>
        </p:nvSpPr>
        <p:spPr>
          <a:xfrm>
            <a:off x="10930096" y="1009636"/>
            <a:ext cx="165827" cy="165827"/>
          </a:xfrm>
          <a:prstGeom prst="rect">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26" name="TextBox 125">
            <a:extLst>
              <a:ext uri="{FF2B5EF4-FFF2-40B4-BE49-F238E27FC236}">
                <a16:creationId xmlns:a16="http://schemas.microsoft.com/office/drawing/2014/main" id="{6CD6F4E9-084E-4D80-B913-64AF15D56F83}"/>
              </a:ext>
            </a:extLst>
          </p:cNvPr>
          <p:cNvSpPr txBox="1"/>
          <p:nvPr/>
        </p:nvSpPr>
        <p:spPr>
          <a:xfrm>
            <a:off x="11095923" y="1140161"/>
            <a:ext cx="914033" cy="276999"/>
          </a:xfrm>
          <a:prstGeom prst="rect">
            <a:avLst/>
          </a:prstGeom>
          <a:noFill/>
        </p:spPr>
        <p:txBody>
          <a:bodyPr wrap="none" rtlCol="0">
            <a:spAutoFit/>
          </a:bodyPr>
          <a:lstStyle/>
          <a:p>
            <a:r>
              <a:rPr lang="en-US" sz="1200" dirty="0"/>
              <a:t>preposition</a:t>
            </a:r>
            <a:endParaRPr lang="es-CO" sz="1200" dirty="0"/>
          </a:p>
        </p:txBody>
      </p:sp>
      <p:sp>
        <p:nvSpPr>
          <p:cNvPr id="127" name="Rectangle 126">
            <a:extLst>
              <a:ext uri="{FF2B5EF4-FFF2-40B4-BE49-F238E27FC236}">
                <a16:creationId xmlns:a16="http://schemas.microsoft.com/office/drawing/2014/main" id="{84F26662-0782-4B96-A902-BCAEC176C4D9}"/>
              </a:ext>
            </a:extLst>
          </p:cNvPr>
          <p:cNvSpPr/>
          <p:nvPr/>
        </p:nvSpPr>
        <p:spPr>
          <a:xfrm>
            <a:off x="10930096" y="1213904"/>
            <a:ext cx="165827" cy="165827"/>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33" name="TextBox 132">
            <a:extLst>
              <a:ext uri="{FF2B5EF4-FFF2-40B4-BE49-F238E27FC236}">
                <a16:creationId xmlns:a16="http://schemas.microsoft.com/office/drawing/2014/main" id="{DAD24B67-4480-4518-B294-260405E4D85E}"/>
              </a:ext>
            </a:extLst>
          </p:cNvPr>
          <p:cNvSpPr txBox="1"/>
          <p:nvPr/>
        </p:nvSpPr>
        <p:spPr>
          <a:xfrm>
            <a:off x="11095923" y="1375565"/>
            <a:ext cx="631198" cy="276999"/>
          </a:xfrm>
          <a:prstGeom prst="rect">
            <a:avLst/>
          </a:prstGeom>
          <a:noFill/>
        </p:spPr>
        <p:txBody>
          <a:bodyPr wrap="none" rtlCol="0">
            <a:spAutoFit/>
          </a:bodyPr>
          <a:lstStyle/>
          <a:p>
            <a:r>
              <a:rPr lang="en-US" sz="1200" dirty="0"/>
              <a:t>adverb</a:t>
            </a:r>
            <a:endParaRPr lang="es-CO" sz="1200" dirty="0"/>
          </a:p>
        </p:txBody>
      </p:sp>
      <p:sp>
        <p:nvSpPr>
          <p:cNvPr id="134" name="Rectangle 133">
            <a:extLst>
              <a:ext uri="{FF2B5EF4-FFF2-40B4-BE49-F238E27FC236}">
                <a16:creationId xmlns:a16="http://schemas.microsoft.com/office/drawing/2014/main" id="{69F2DEF2-260E-4345-99EB-57AAA77462B8}"/>
              </a:ext>
            </a:extLst>
          </p:cNvPr>
          <p:cNvSpPr/>
          <p:nvPr/>
        </p:nvSpPr>
        <p:spPr>
          <a:xfrm>
            <a:off x="10930096" y="1449308"/>
            <a:ext cx="165827" cy="165827"/>
          </a:xfrm>
          <a:prstGeom prst="rect">
            <a:avLst/>
          </a:prstGeom>
          <a:solidFill>
            <a:srgbClr val="F000E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5" name="TextBox 34">
            <a:extLst>
              <a:ext uri="{FF2B5EF4-FFF2-40B4-BE49-F238E27FC236}">
                <a16:creationId xmlns:a16="http://schemas.microsoft.com/office/drawing/2014/main" id="{A3DD21DC-AD6F-4127-9D4B-5EFB565729AE}"/>
              </a:ext>
            </a:extLst>
          </p:cNvPr>
          <p:cNvSpPr txBox="1"/>
          <p:nvPr/>
        </p:nvSpPr>
        <p:spPr>
          <a:xfrm>
            <a:off x="24203" y="2050610"/>
            <a:ext cx="895347" cy="369332"/>
          </a:xfrm>
          <a:prstGeom prst="rect">
            <a:avLst/>
          </a:prstGeom>
          <a:solidFill>
            <a:schemeClr val="bg1">
              <a:lumMod val="65000"/>
            </a:schemeClr>
          </a:solidFill>
          <a:ln>
            <a:solidFill>
              <a:srgbClr val="FF0000"/>
            </a:solidFill>
          </a:ln>
        </p:spPr>
        <p:txBody>
          <a:bodyPr wrap="square">
            <a:spAutoFit/>
          </a:bodyPr>
          <a:lstStyle/>
          <a:p>
            <a:pPr algn="ctr"/>
            <a:r>
              <a:rPr lang="en-US" dirty="0">
                <a:solidFill>
                  <a:schemeClr val="bg1"/>
                </a:solidFill>
              </a:rPr>
              <a:t>Allison</a:t>
            </a:r>
          </a:p>
        </p:txBody>
      </p:sp>
      <p:sp>
        <p:nvSpPr>
          <p:cNvPr id="36" name="TextBox 35">
            <a:extLst>
              <a:ext uri="{FF2B5EF4-FFF2-40B4-BE49-F238E27FC236}">
                <a16:creationId xmlns:a16="http://schemas.microsoft.com/office/drawing/2014/main" id="{B542549F-53BE-4B89-8587-8F132D0107D0}"/>
              </a:ext>
            </a:extLst>
          </p:cNvPr>
          <p:cNvSpPr txBox="1"/>
          <p:nvPr/>
        </p:nvSpPr>
        <p:spPr>
          <a:xfrm>
            <a:off x="361121" y="1789000"/>
            <a:ext cx="596638" cy="261610"/>
          </a:xfrm>
          <a:prstGeom prst="rect">
            <a:avLst/>
          </a:prstGeom>
          <a:noFill/>
        </p:spPr>
        <p:txBody>
          <a:bodyPr wrap="none" rtlCol="0">
            <a:spAutoFit/>
          </a:bodyPr>
          <a:lstStyle/>
          <a:p>
            <a:r>
              <a:rPr lang="en-US" sz="1100" dirty="0">
                <a:solidFill>
                  <a:srgbClr val="FF0000"/>
                </a:solidFill>
              </a:rPr>
              <a:t>entity1</a:t>
            </a:r>
            <a:endParaRPr lang="es-CO" sz="1100" dirty="0">
              <a:solidFill>
                <a:srgbClr val="FF0000"/>
              </a:solidFill>
            </a:endParaRPr>
          </a:p>
        </p:txBody>
      </p:sp>
      <p:sp>
        <p:nvSpPr>
          <p:cNvPr id="37" name="TextBox 36">
            <a:extLst>
              <a:ext uri="{FF2B5EF4-FFF2-40B4-BE49-F238E27FC236}">
                <a16:creationId xmlns:a16="http://schemas.microsoft.com/office/drawing/2014/main" id="{D81E1ACA-FF8B-417C-8F65-AB6DCA333ECC}"/>
              </a:ext>
            </a:extLst>
          </p:cNvPr>
          <p:cNvSpPr txBox="1"/>
          <p:nvPr/>
        </p:nvSpPr>
        <p:spPr>
          <a:xfrm>
            <a:off x="995969" y="2063954"/>
            <a:ext cx="1522049" cy="369332"/>
          </a:xfrm>
          <a:prstGeom prst="rect">
            <a:avLst/>
          </a:prstGeom>
          <a:solidFill>
            <a:srgbClr val="92D050"/>
          </a:solidFill>
          <a:ln>
            <a:solidFill>
              <a:schemeClr val="tx1"/>
            </a:solidFill>
          </a:ln>
        </p:spPr>
        <p:txBody>
          <a:bodyPr wrap="square">
            <a:spAutoFit/>
          </a:bodyPr>
          <a:lstStyle/>
          <a:p>
            <a:pPr algn="ctr"/>
            <a:r>
              <a:rPr lang="en-US" dirty="0"/>
              <a:t>co-produced</a:t>
            </a:r>
          </a:p>
        </p:txBody>
      </p:sp>
      <p:sp>
        <p:nvSpPr>
          <p:cNvPr id="38" name="TextBox 37">
            <a:extLst>
              <a:ext uri="{FF2B5EF4-FFF2-40B4-BE49-F238E27FC236}">
                <a16:creationId xmlns:a16="http://schemas.microsoft.com/office/drawing/2014/main" id="{92558803-BFD8-45C4-8780-846CDF9E7975}"/>
              </a:ext>
            </a:extLst>
          </p:cNvPr>
          <p:cNvSpPr txBox="1"/>
          <p:nvPr/>
        </p:nvSpPr>
        <p:spPr>
          <a:xfrm>
            <a:off x="2594437" y="2063954"/>
            <a:ext cx="609089" cy="369332"/>
          </a:xfrm>
          <a:prstGeom prst="rect">
            <a:avLst/>
          </a:prstGeom>
          <a:solidFill>
            <a:srgbClr val="7030A0"/>
          </a:solidFill>
          <a:ln>
            <a:solidFill>
              <a:schemeClr val="tx1"/>
            </a:solidFill>
          </a:ln>
        </p:spPr>
        <p:txBody>
          <a:bodyPr wrap="square">
            <a:spAutoFit/>
          </a:bodyPr>
          <a:lstStyle/>
          <a:p>
            <a:pPr algn="ctr"/>
            <a:r>
              <a:rPr lang="en-US" dirty="0">
                <a:solidFill>
                  <a:schemeClr val="bg1"/>
                </a:solidFill>
              </a:rPr>
              <a:t>the</a:t>
            </a:r>
          </a:p>
        </p:txBody>
      </p:sp>
      <p:sp>
        <p:nvSpPr>
          <p:cNvPr id="39" name="TextBox 38">
            <a:extLst>
              <a:ext uri="{FF2B5EF4-FFF2-40B4-BE49-F238E27FC236}">
                <a16:creationId xmlns:a16="http://schemas.microsoft.com/office/drawing/2014/main" id="{BEC2CE05-3EF8-45AF-B6BB-F5AA16C27833}"/>
              </a:ext>
            </a:extLst>
          </p:cNvPr>
          <p:cNvSpPr txBox="1"/>
          <p:nvPr/>
        </p:nvSpPr>
        <p:spPr>
          <a:xfrm>
            <a:off x="3279945" y="2063954"/>
            <a:ext cx="1875590" cy="369332"/>
          </a:xfrm>
          <a:prstGeom prst="rect">
            <a:avLst/>
          </a:prstGeom>
          <a:solidFill>
            <a:schemeClr val="bg1">
              <a:lumMod val="65000"/>
            </a:schemeClr>
          </a:solidFill>
          <a:ln>
            <a:solidFill>
              <a:schemeClr val="tx1"/>
            </a:solidFill>
          </a:ln>
        </p:spPr>
        <p:txBody>
          <a:bodyPr wrap="square">
            <a:spAutoFit/>
          </a:bodyPr>
          <a:lstStyle/>
          <a:p>
            <a:pPr algn="ctr"/>
            <a:r>
              <a:rPr lang="en-US" dirty="0">
                <a:solidFill>
                  <a:schemeClr val="bg1"/>
                </a:solidFill>
              </a:rPr>
              <a:t>Academy Award</a:t>
            </a:r>
          </a:p>
        </p:txBody>
      </p:sp>
      <p:sp>
        <p:nvSpPr>
          <p:cNvPr id="40" name="TextBox 39">
            <a:extLst>
              <a:ext uri="{FF2B5EF4-FFF2-40B4-BE49-F238E27FC236}">
                <a16:creationId xmlns:a16="http://schemas.microsoft.com/office/drawing/2014/main" id="{BCAC4D9D-AE42-4350-8728-DF40174B485A}"/>
              </a:ext>
            </a:extLst>
          </p:cNvPr>
          <p:cNvSpPr txBox="1"/>
          <p:nvPr/>
        </p:nvSpPr>
        <p:spPr>
          <a:xfrm>
            <a:off x="5231954" y="2066412"/>
            <a:ext cx="1037066" cy="369332"/>
          </a:xfrm>
          <a:prstGeom prst="rect">
            <a:avLst/>
          </a:prstGeom>
          <a:solidFill>
            <a:srgbClr val="92D050"/>
          </a:solidFill>
          <a:ln>
            <a:solidFill>
              <a:schemeClr val="tx1"/>
            </a:solidFill>
          </a:ln>
        </p:spPr>
        <p:txBody>
          <a:bodyPr wrap="square">
            <a:spAutoFit/>
          </a:bodyPr>
          <a:lstStyle/>
          <a:p>
            <a:pPr algn="ctr"/>
            <a:r>
              <a:rPr lang="en-US" dirty="0"/>
              <a:t>winning</a:t>
            </a:r>
          </a:p>
        </p:txBody>
      </p:sp>
      <p:sp>
        <p:nvSpPr>
          <p:cNvPr id="41" name="TextBox 40">
            <a:extLst>
              <a:ext uri="{FF2B5EF4-FFF2-40B4-BE49-F238E27FC236}">
                <a16:creationId xmlns:a16="http://schemas.microsoft.com/office/drawing/2014/main" id="{6BC4CD16-D6C4-4BF8-ABC0-84811EC71091}"/>
              </a:ext>
            </a:extLst>
          </p:cNvPr>
          <p:cNvSpPr txBox="1"/>
          <p:nvPr/>
        </p:nvSpPr>
        <p:spPr>
          <a:xfrm>
            <a:off x="6345439" y="2065250"/>
            <a:ext cx="2178700" cy="369332"/>
          </a:xfrm>
          <a:prstGeom prst="rect">
            <a:avLst/>
          </a:prstGeom>
          <a:solidFill>
            <a:schemeClr val="bg1">
              <a:lumMod val="65000"/>
            </a:schemeClr>
          </a:solidFill>
          <a:ln>
            <a:solidFill>
              <a:srgbClr val="FF0000"/>
            </a:solidFill>
          </a:ln>
        </p:spPr>
        <p:txBody>
          <a:bodyPr wrap="square">
            <a:spAutoFit/>
          </a:bodyPr>
          <a:lstStyle/>
          <a:p>
            <a:pPr algn="ctr"/>
            <a:r>
              <a:rPr lang="en-US" dirty="0">
                <a:solidFill>
                  <a:schemeClr val="bg1"/>
                </a:solidFill>
              </a:rPr>
              <a:t>Saving Private Ryan</a:t>
            </a:r>
          </a:p>
        </p:txBody>
      </p:sp>
      <p:sp>
        <p:nvSpPr>
          <p:cNvPr id="42" name="TextBox 41">
            <a:extLst>
              <a:ext uri="{FF2B5EF4-FFF2-40B4-BE49-F238E27FC236}">
                <a16:creationId xmlns:a16="http://schemas.microsoft.com/office/drawing/2014/main" id="{6F68316F-441F-45AE-A043-AD9A9DE8C708}"/>
              </a:ext>
            </a:extLst>
          </p:cNvPr>
          <p:cNvSpPr txBox="1"/>
          <p:nvPr/>
        </p:nvSpPr>
        <p:spPr>
          <a:xfrm>
            <a:off x="8600558" y="2050610"/>
            <a:ext cx="998764" cy="369332"/>
          </a:xfrm>
          <a:prstGeom prst="rect">
            <a:avLst/>
          </a:prstGeom>
          <a:solidFill>
            <a:srgbClr val="92D050"/>
          </a:solidFill>
          <a:ln>
            <a:solidFill>
              <a:schemeClr val="tx1"/>
            </a:solidFill>
          </a:ln>
        </p:spPr>
        <p:txBody>
          <a:bodyPr wrap="square">
            <a:spAutoFit/>
          </a:bodyPr>
          <a:lstStyle/>
          <a:p>
            <a:pPr algn="ctr"/>
            <a:r>
              <a:rPr lang="en-US" dirty="0"/>
              <a:t>directed</a:t>
            </a:r>
          </a:p>
        </p:txBody>
      </p:sp>
      <p:sp>
        <p:nvSpPr>
          <p:cNvPr id="43" name="TextBox 42">
            <a:extLst>
              <a:ext uri="{FF2B5EF4-FFF2-40B4-BE49-F238E27FC236}">
                <a16:creationId xmlns:a16="http://schemas.microsoft.com/office/drawing/2014/main" id="{8621D813-7F89-45A3-B3F5-CE3CEAEDA577}"/>
              </a:ext>
            </a:extLst>
          </p:cNvPr>
          <p:cNvSpPr txBox="1"/>
          <p:nvPr/>
        </p:nvSpPr>
        <p:spPr>
          <a:xfrm>
            <a:off x="9675741" y="2050610"/>
            <a:ext cx="458762" cy="369332"/>
          </a:xfrm>
          <a:prstGeom prst="rect">
            <a:avLst/>
          </a:prstGeom>
          <a:solidFill>
            <a:srgbClr val="00B0F0"/>
          </a:solidFill>
          <a:ln>
            <a:solidFill>
              <a:schemeClr val="tx1"/>
            </a:solidFill>
          </a:ln>
        </p:spPr>
        <p:txBody>
          <a:bodyPr wrap="square">
            <a:spAutoFit/>
          </a:bodyPr>
          <a:lstStyle/>
          <a:p>
            <a:pPr algn="ctr"/>
            <a:r>
              <a:rPr lang="en-US" dirty="0">
                <a:solidFill>
                  <a:schemeClr val="bg1"/>
                </a:solidFill>
              </a:rPr>
              <a:t>by</a:t>
            </a:r>
          </a:p>
        </p:txBody>
      </p:sp>
      <p:sp>
        <p:nvSpPr>
          <p:cNvPr id="44" name="TextBox 43">
            <a:extLst>
              <a:ext uri="{FF2B5EF4-FFF2-40B4-BE49-F238E27FC236}">
                <a16:creationId xmlns:a16="http://schemas.microsoft.com/office/drawing/2014/main" id="{23B6570E-3237-404B-8F1F-6F8DE6817C36}"/>
              </a:ext>
            </a:extLst>
          </p:cNvPr>
          <p:cNvSpPr txBox="1"/>
          <p:nvPr/>
        </p:nvSpPr>
        <p:spPr>
          <a:xfrm>
            <a:off x="10210921" y="2063954"/>
            <a:ext cx="1952018" cy="369332"/>
          </a:xfrm>
          <a:prstGeom prst="rect">
            <a:avLst/>
          </a:prstGeom>
          <a:solidFill>
            <a:schemeClr val="bg1">
              <a:lumMod val="65000"/>
            </a:schemeClr>
          </a:solidFill>
          <a:ln>
            <a:solidFill>
              <a:srgbClr val="FF0000"/>
            </a:solidFill>
          </a:ln>
        </p:spPr>
        <p:txBody>
          <a:bodyPr wrap="square">
            <a:spAutoFit/>
          </a:bodyPr>
          <a:lstStyle/>
          <a:p>
            <a:pPr algn="ctr"/>
            <a:r>
              <a:rPr lang="en-US" dirty="0">
                <a:solidFill>
                  <a:schemeClr val="bg1"/>
                </a:solidFill>
              </a:rPr>
              <a:t>Steven Spielberg</a:t>
            </a:r>
          </a:p>
        </p:txBody>
      </p:sp>
      <p:sp>
        <p:nvSpPr>
          <p:cNvPr id="46" name="TextBox 45">
            <a:extLst>
              <a:ext uri="{FF2B5EF4-FFF2-40B4-BE49-F238E27FC236}">
                <a16:creationId xmlns:a16="http://schemas.microsoft.com/office/drawing/2014/main" id="{A80CC46C-96E0-4788-B6AC-A6E05DC6D6F9}"/>
              </a:ext>
            </a:extLst>
          </p:cNvPr>
          <p:cNvSpPr txBox="1"/>
          <p:nvPr/>
        </p:nvSpPr>
        <p:spPr>
          <a:xfrm>
            <a:off x="8003920" y="1789000"/>
            <a:ext cx="596638" cy="261610"/>
          </a:xfrm>
          <a:prstGeom prst="rect">
            <a:avLst/>
          </a:prstGeom>
          <a:noFill/>
        </p:spPr>
        <p:txBody>
          <a:bodyPr wrap="none" rtlCol="0">
            <a:spAutoFit/>
          </a:bodyPr>
          <a:lstStyle/>
          <a:p>
            <a:r>
              <a:rPr lang="en-US" sz="1100" dirty="0">
                <a:solidFill>
                  <a:srgbClr val="FF0000"/>
                </a:solidFill>
              </a:rPr>
              <a:t>entity2</a:t>
            </a:r>
            <a:endParaRPr lang="es-CO" sz="1100" dirty="0">
              <a:solidFill>
                <a:srgbClr val="FF0000"/>
              </a:solidFill>
            </a:endParaRPr>
          </a:p>
        </p:txBody>
      </p:sp>
      <p:sp>
        <p:nvSpPr>
          <p:cNvPr id="47" name="TextBox 46">
            <a:extLst>
              <a:ext uri="{FF2B5EF4-FFF2-40B4-BE49-F238E27FC236}">
                <a16:creationId xmlns:a16="http://schemas.microsoft.com/office/drawing/2014/main" id="{96C1634E-E76E-45F9-8676-6DB5B9B98E3B}"/>
              </a:ext>
            </a:extLst>
          </p:cNvPr>
          <p:cNvSpPr txBox="1"/>
          <p:nvPr/>
        </p:nvSpPr>
        <p:spPr>
          <a:xfrm>
            <a:off x="11553600" y="1782148"/>
            <a:ext cx="596638" cy="261610"/>
          </a:xfrm>
          <a:prstGeom prst="rect">
            <a:avLst/>
          </a:prstGeom>
          <a:noFill/>
        </p:spPr>
        <p:txBody>
          <a:bodyPr wrap="none" rtlCol="0">
            <a:spAutoFit/>
          </a:bodyPr>
          <a:lstStyle/>
          <a:p>
            <a:r>
              <a:rPr lang="en-US" sz="1100" dirty="0">
                <a:solidFill>
                  <a:srgbClr val="FF0000"/>
                </a:solidFill>
              </a:rPr>
              <a:t>entity3</a:t>
            </a:r>
            <a:endParaRPr lang="es-CO" sz="1100" dirty="0">
              <a:solidFill>
                <a:srgbClr val="FF0000"/>
              </a:solidFill>
            </a:endParaRPr>
          </a:p>
        </p:txBody>
      </p:sp>
      <p:sp>
        <p:nvSpPr>
          <p:cNvPr id="48" name="TextBox 47">
            <a:extLst>
              <a:ext uri="{FF2B5EF4-FFF2-40B4-BE49-F238E27FC236}">
                <a16:creationId xmlns:a16="http://schemas.microsoft.com/office/drawing/2014/main" id="{9AAFD348-6BE1-4D0F-9CA3-D7581846E5C1}"/>
              </a:ext>
            </a:extLst>
          </p:cNvPr>
          <p:cNvSpPr txBox="1"/>
          <p:nvPr/>
        </p:nvSpPr>
        <p:spPr>
          <a:xfrm>
            <a:off x="6819596" y="756199"/>
            <a:ext cx="974947" cy="1015663"/>
          </a:xfrm>
          <a:prstGeom prst="rect">
            <a:avLst/>
          </a:prstGeom>
          <a:noFill/>
        </p:spPr>
        <p:txBody>
          <a:bodyPr wrap="none" rtlCol="0">
            <a:spAutoFit/>
          </a:bodyPr>
          <a:lstStyle/>
          <a:p>
            <a:r>
              <a:rPr lang="en-US" sz="1200" dirty="0"/>
              <a:t>What is ???</a:t>
            </a:r>
          </a:p>
          <a:p>
            <a:endParaRPr lang="en-US" sz="1200" dirty="0"/>
          </a:p>
          <a:p>
            <a:pPr marL="171450" indent="-171450">
              <a:buFont typeface="Arial" panose="020B0604020202020204" pitchFamily="34" charset="0"/>
              <a:buChar char="•"/>
            </a:pPr>
            <a:r>
              <a:rPr lang="en-US" sz="1200" dirty="0"/>
              <a:t>Film?</a:t>
            </a:r>
          </a:p>
          <a:p>
            <a:pPr marL="171450" indent="-171450">
              <a:buFont typeface="Arial" panose="020B0604020202020204" pitchFamily="34" charset="0"/>
              <a:buChar char="•"/>
            </a:pPr>
            <a:r>
              <a:rPr lang="en-US" sz="1200" dirty="0"/>
              <a:t>TV show?</a:t>
            </a:r>
          </a:p>
          <a:p>
            <a:pPr marL="171450" indent="-171450">
              <a:buFont typeface="Arial" panose="020B0604020202020204" pitchFamily="34" charset="0"/>
              <a:buChar char="•"/>
            </a:pPr>
            <a:r>
              <a:rPr lang="en-US" sz="1200" dirty="0"/>
              <a:t>Book?</a:t>
            </a:r>
          </a:p>
        </p:txBody>
      </p:sp>
      <p:sp>
        <p:nvSpPr>
          <p:cNvPr id="51" name="TextBox 50">
            <a:extLst>
              <a:ext uri="{FF2B5EF4-FFF2-40B4-BE49-F238E27FC236}">
                <a16:creationId xmlns:a16="http://schemas.microsoft.com/office/drawing/2014/main" id="{4D615A1B-1102-48B2-AAC6-A722D396A238}"/>
              </a:ext>
            </a:extLst>
          </p:cNvPr>
          <p:cNvSpPr txBox="1"/>
          <p:nvPr/>
        </p:nvSpPr>
        <p:spPr>
          <a:xfrm>
            <a:off x="6806969" y="3450245"/>
            <a:ext cx="1875590" cy="369332"/>
          </a:xfrm>
          <a:prstGeom prst="rect">
            <a:avLst/>
          </a:prstGeom>
          <a:noFill/>
          <a:ln>
            <a:solidFill>
              <a:srgbClr val="FF0000"/>
            </a:solidFill>
          </a:ln>
        </p:spPr>
        <p:txBody>
          <a:bodyPr wrap="square">
            <a:spAutoFit/>
          </a:bodyPr>
          <a:lstStyle/>
          <a:p>
            <a:pPr algn="ctr"/>
            <a:r>
              <a:rPr lang="en-US" dirty="0">
                <a:solidFill>
                  <a:srgbClr val="FF0000"/>
                </a:solidFill>
              </a:rPr>
              <a:t>Robert Mueller</a:t>
            </a:r>
          </a:p>
        </p:txBody>
      </p:sp>
      <p:sp>
        <p:nvSpPr>
          <p:cNvPr id="52" name="TextBox 51">
            <a:extLst>
              <a:ext uri="{FF2B5EF4-FFF2-40B4-BE49-F238E27FC236}">
                <a16:creationId xmlns:a16="http://schemas.microsoft.com/office/drawing/2014/main" id="{F1B78BEA-AA72-4BCD-B06F-F443176B3513}"/>
              </a:ext>
            </a:extLst>
          </p:cNvPr>
          <p:cNvSpPr txBox="1"/>
          <p:nvPr/>
        </p:nvSpPr>
        <p:spPr>
          <a:xfrm>
            <a:off x="7143887" y="3188635"/>
            <a:ext cx="596638" cy="261610"/>
          </a:xfrm>
          <a:prstGeom prst="rect">
            <a:avLst/>
          </a:prstGeom>
          <a:noFill/>
        </p:spPr>
        <p:txBody>
          <a:bodyPr wrap="none" rtlCol="0">
            <a:spAutoFit/>
          </a:bodyPr>
          <a:lstStyle/>
          <a:p>
            <a:r>
              <a:rPr lang="en-US" sz="1100" dirty="0">
                <a:solidFill>
                  <a:srgbClr val="FF0000"/>
                </a:solidFill>
              </a:rPr>
              <a:t>entity1</a:t>
            </a:r>
            <a:endParaRPr lang="es-CO" sz="1100" dirty="0">
              <a:solidFill>
                <a:srgbClr val="FF0000"/>
              </a:solidFill>
            </a:endParaRPr>
          </a:p>
        </p:txBody>
      </p:sp>
      <p:sp>
        <p:nvSpPr>
          <p:cNvPr id="53" name="TextBox 52">
            <a:extLst>
              <a:ext uri="{FF2B5EF4-FFF2-40B4-BE49-F238E27FC236}">
                <a16:creationId xmlns:a16="http://schemas.microsoft.com/office/drawing/2014/main" id="{096C9F24-4BA8-4F41-BBDB-0B549BD485F6}"/>
              </a:ext>
            </a:extLst>
          </p:cNvPr>
          <p:cNvSpPr txBox="1"/>
          <p:nvPr/>
        </p:nvSpPr>
        <p:spPr>
          <a:xfrm>
            <a:off x="8786441" y="3463589"/>
            <a:ext cx="1001372" cy="369332"/>
          </a:xfrm>
          <a:prstGeom prst="rect">
            <a:avLst/>
          </a:prstGeom>
          <a:noFill/>
          <a:ln>
            <a:solidFill>
              <a:schemeClr val="tx1"/>
            </a:solidFill>
          </a:ln>
        </p:spPr>
        <p:txBody>
          <a:bodyPr wrap="square">
            <a:spAutoFit/>
          </a:bodyPr>
          <a:lstStyle/>
          <a:p>
            <a:pPr algn="ctr"/>
            <a:r>
              <a:rPr lang="en-US" dirty="0"/>
              <a:t>directed</a:t>
            </a:r>
          </a:p>
        </p:txBody>
      </p:sp>
      <p:sp>
        <p:nvSpPr>
          <p:cNvPr id="54" name="TextBox 53">
            <a:extLst>
              <a:ext uri="{FF2B5EF4-FFF2-40B4-BE49-F238E27FC236}">
                <a16:creationId xmlns:a16="http://schemas.microsoft.com/office/drawing/2014/main" id="{36421F9B-5300-424E-BBE1-2C8480287F5D}"/>
              </a:ext>
            </a:extLst>
          </p:cNvPr>
          <p:cNvSpPr txBox="1"/>
          <p:nvPr/>
        </p:nvSpPr>
        <p:spPr>
          <a:xfrm>
            <a:off x="9871723" y="3463589"/>
            <a:ext cx="609089" cy="369332"/>
          </a:xfrm>
          <a:prstGeom prst="rect">
            <a:avLst/>
          </a:prstGeom>
          <a:noFill/>
          <a:ln>
            <a:solidFill>
              <a:schemeClr val="tx1"/>
            </a:solidFill>
          </a:ln>
        </p:spPr>
        <p:txBody>
          <a:bodyPr wrap="square">
            <a:spAutoFit/>
          </a:bodyPr>
          <a:lstStyle/>
          <a:p>
            <a:pPr algn="ctr"/>
            <a:r>
              <a:rPr lang="en-US" dirty="0"/>
              <a:t>the</a:t>
            </a:r>
          </a:p>
        </p:txBody>
      </p:sp>
      <p:sp>
        <p:nvSpPr>
          <p:cNvPr id="56" name="TextBox 55">
            <a:extLst>
              <a:ext uri="{FF2B5EF4-FFF2-40B4-BE49-F238E27FC236}">
                <a16:creationId xmlns:a16="http://schemas.microsoft.com/office/drawing/2014/main" id="{A260028F-CE27-4B96-B1B6-397A7BD102CA}"/>
              </a:ext>
            </a:extLst>
          </p:cNvPr>
          <p:cNvSpPr txBox="1"/>
          <p:nvPr/>
        </p:nvSpPr>
        <p:spPr>
          <a:xfrm>
            <a:off x="10571578" y="3463589"/>
            <a:ext cx="676251" cy="369332"/>
          </a:xfrm>
          <a:prstGeom prst="rect">
            <a:avLst/>
          </a:prstGeom>
          <a:noFill/>
          <a:ln>
            <a:solidFill>
              <a:srgbClr val="FF0000"/>
            </a:solidFill>
          </a:ln>
        </p:spPr>
        <p:txBody>
          <a:bodyPr wrap="square">
            <a:spAutoFit/>
          </a:bodyPr>
          <a:lstStyle/>
          <a:p>
            <a:pPr algn="ctr"/>
            <a:r>
              <a:rPr lang="en-US" dirty="0">
                <a:solidFill>
                  <a:srgbClr val="FF0000"/>
                </a:solidFill>
              </a:rPr>
              <a:t>FBI</a:t>
            </a:r>
          </a:p>
        </p:txBody>
      </p:sp>
      <p:sp>
        <p:nvSpPr>
          <p:cNvPr id="60" name="TextBox 59">
            <a:extLst>
              <a:ext uri="{FF2B5EF4-FFF2-40B4-BE49-F238E27FC236}">
                <a16:creationId xmlns:a16="http://schemas.microsoft.com/office/drawing/2014/main" id="{9064EE54-E515-4818-BAC2-2660C9437FC9}"/>
              </a:ext>
            </a:extLst>
          </p:cNvPr>
          <p:cNvSpPr txBox="1"/>
          <p:nvPr/>
        </p:nvSpPr>
        <p:spPr>
          <a:xfrm>
            <a:off x="10727612" y="3209857"/>
            <a:ext cx="596638" cy="261610"/>
          </a:xfrm>
          <a:prstGeom prst="rect">
            <a:avLst/>
          </a:prstGeom>
          <a:noFill/>
        </p:spPr>
        <p:txBody>
          <a:bodyPr wrap="none" rtlCol="0">
            <a:spAutoFit/>
          </a:bodyPr>
          <a:lstStyle/>
          <a:p>
            <a:r>
              <a:rPr lang="en-US" sz="1100" dirty="0">
                <a:solidFill>
                  <a:srgbClr val="FF0000"/>
                </a:solidFill>
              </a:rPr>
              <a:t>entity2</a:t>
            </a:r>
            <a:endParaRPr lang="es-CO" sz="1100" dirty="0">
              <a:solidFill>
                <a:srgbClr val="FF0000"/>
              </a:solidFill>
            </a:endParaRPr>
          </a:p>
        </p:txBody>
      </p:sp>
      <p:cxnSp>
        <p:nvCxnSpPr>
          <p:cNvPr id="61" name="Connector: Curved 60">
            <a:extLst>
              <a:ext uri="{FF2B5EF4-FFF2-40B4-BE49-F238E27FC236}">
                <a16:creationId xmlns:a16="http://schemas.microsoft.com/office/drawing/2014/main" id="{1E04819D-4993-4AC9-BF60-6BFEE8EDBF0E}"/>
              </a:ext>
            </a:extLst>
          </p:cNvPr>
          <p:cNvCxnSpPr>
            <a:cxnSpLocks/>
            <a:stCxn id="51" idx="2"/>
            <a:endCxn id="56" idx="2"/>
          </p:cNvCxnSpPr>
          <p:nvPr/>
        </p:nvCxnSpPr>
        <p:spPr>
          <a:xfrm rot="16200000" flipH="1">
            <a:off x="9320562" y="2243779"/>
            <a:ext cx="13344" cy="3164940"/>
          </a:xfrm>
          <a:prstGeom prst="curvedConnector3">
            <a:avLst>
              <a:gd name="adj1" fmla="val 1813129"/>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Connector: Curved 6">
            <a:extLst>
              <a:ext uri="{FF2B5EF4-FFF2-40B4-BE49-F238E27FC236}">
                <a16:creationId xmlns:a16="http://schemas.microsoft.com/office/drawing/2014/main" id="{2D3C60C8-75D7-462A-B1D7-F8AF17A2291F}"/>
              </a:ext>
            </a:extLst>
          </p:cNvPr>
          <p:cNvCxnSpPr>
            <a:cxnSpLocks/>
            <a:stCxn id="41" idx="2"/>
            <a:endCxn id="35" idx="2"/>
          </p:cNvCxnSpPr>
          <p:nvPr/>
        </p:nvCxnSpPr>
        <p:spPr>
          <a:xfrm rot="5400000" flipH="1">
            <a:off x="3946013" y="-1054194"/>
            <a:ext cx="14640" cy="6962912"/>
          </a:xfrm>
          <a:prstGeom prst="curvedConnector3">
            <a:avLst>
              <a:gd name="adj1" fmla="val -3409754"/>
            </a:avLst>
          </a:prstGeom>
          <a:ln w="1905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 name="Connector: Curved 10">
            <a:extLst>
              <a:ext uri="{FF2B5EF4-FFF2-40B4-BE49-F238E27FC236}">
                <a16:creationId xmlns:a16="http://schemas.microsoft.com/office/drawing/2014/main" id="{276D097B-8DAA-459A-89C7-E29DFB8F915B}"/>
              </a:ext>
            </a:extLst>
          </p:cNvPr>
          <p:cNvCxnSpPr>
            <a:cxnSpLocks/>
            <a:stCxn id="41" idx="2"/>
            <a:endCxn id="44" idx="2"/>
          </p:cNvCxnSpPr>
          <p:nvPr/>
        </p:nvCxnSpPr>
        <p:spPr>
          <a:xfrm rot="5400000" flipH="1" flipV="1">
            <a:off x="9310211" y="557863"/>
            <a:ext cx="1296" cy="3752141"/>
          </a:xfrm>
          <a:prstGeom prst="curvedConnector3">
            <a:avLst>
              <a:gd name="adj1" fmla="val -38517747"/>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57A0BD9B-6404-44D7-B54C-51A766DEC475}"/>
              </a:ext>
            </a:extLst>
          </p:cNvPr>
          <p:cNvSpPr txBox="1"/>
          <p:nvPr/>
        </p:nvSpPr>
        <p:spPr>
          <a:xfrm>
            <a:off x="3881087" y="2602150"/>
            <a:ext cx="535724" cy="369332"/>
          </a:xfrm>
          <a:prstGeom prst="rect">
            <a:avLst/>
          </a:prstGeom>
          <a:noFill/>
        </p:spPr>
        <p:txBody>
          <a:bodyPr wrap="none" rtlCol="0">
            <a:spAutoFit/>
          </a:bodyPr>
          <a:lstStyle/>
          <a:p>
            <a:r>
              <a:rPr lang="en-US" dirty="0">
                <a:solidFill>
                  <a:srgbClr val="FF0000"/>
                </a:solidFill>
              </a:rPr>
              <a:t>???</a:t>
            </a:r>
          </a:p>
        </p:txBody>
      </p:sp>
      <p:sp>
        <p:nvSpPr>
          <p:cNvPr id="16" name="Rectangle 15">
            <a:extLst>
              <a:ext uri="{FF2B5EF4-FFF2-40B4-BE49-F238E27FC236}">
                <a16:creationId xmlns:a16="http://schemas.microsoft.com/office/drawing/2014/main" id="{ECA817C7-7619-436E-9F43-FF5811AB4E0A}"/>
              </a:ext>
            </a:extLst>
          </p:cNvPr>
          <p:cNvSpPr/>
          <p:nvPr/>
        </p:nvSpPr>
        <p:spPr>
          <a:xfrm>
            <a:off x="6316825" y="1778126"/>
            <a:ext cx="5875176" cy="129164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71" name="TextBox 70">
            <a:extLst>
              <a:ext uri="{FF2B5EF4-FFF2-40B4-BE49-F238E27FC236}">
                <a16:creationId xmlns:a16="http://schemas.microsoft.com/office/drawing/2014/main" id="{FFED710C-47B8-4A78-BCC5-FE336E39461C}"/>
              </a:ext>
            </a:extLst>
          </p:cNvPr>
          <p:cNvSpPr txBox="1"/>
          <p:nvPr/>
        </p:nvSpPr>
        <p:spPr>
          <a:xfrm>
            <a:off x="6269020" y="5353591"/>
            <a:ext cx="5853914" cy="1305999"/>
          </a:xfrm>
          <a:prstGeom prst="rect">
            <a:avLst/>
          </a:prstGeom>
          <a:noFill/>
        </p:spPr>
        <p:txBody>
          <a:bodyPr wrap="square">
            <a:spAutoFit/>
          </a:bodyPr>
          <a:lstStyle/>
          <a:p>
            <a:pPr algn="ctr">
              <a:lnSpc>
                <a:spcPct val="150000"/>
              </a:lnSpc>
            </a:pPr>
            <a:r>
              <a:rPr lang="en-US" sz="2800" dirty="0"/>
              <a:t>In case of ambiguous relations, </a:t>
            </a:r>
            <a:r>
              <a:rPr lang="en-US" sz="2800" u="sng" dirty="0"/>
              <a:t>syntactic features</a:t>
            </a:r>
            <a:r>
              <a:rPr lang="en-US" sz="2800" dirty="0"/>
              <a:t> are </a:t>
            </a:r>
            <a:r>
              <a:rPr lang="en-US" sz="2800" b="1" dirty="0"/>
              <a:t>important</a:t>
            </a:r>
            <a:r>
              <a:rPr lang="en-US" sz="2800" dirty="0"/>
              <a:t>. </a:t>
            </a:r>
          </a:p>
        </p:txBody>
      </p:sp>
      <p:pic>
        <p:nvPicPr>
          <p:cNvPr id="72" name="Picture 71">
            <a:extLst>
              <a:ext uri="{FF2B5EF4-FFF2-40B4-BE49-F238E27FC236}">
                <a16:creationId xmlns:a16="http://schemas.microsoft.com/office/drawing/2014/main" id="{1995A2F9-86BB-4112-AFA2-E9339081AE82}"/>
              </a:ext>
            </a:extLst>
          </p:cNvPr>
          <p:cNvPicPr>
            <a:picLocks noChangeAspect="1"/>
          </p:cNvPicPr>
          <p:nvPr/>
        </p:nvPicPr>
        <p:blipFill>
          <a:blip r:embed="rId3"/>
          <a:stretch>
            <a:fillRect/>
          </a:stretch>
        </p:blipFill>
        <p:spPr>
          <a:xfrm>
            <a:off x="647548" y="4021483"/>
            <a:ext cx="5532781" cy="2225476"/>
          </a:xfrm>
          <a:prstGeom prst="rect">
            <a:avLst/>
          </a:prstGeom>
        </p:spPr>
      </p:pic>
      <p:sp>
        <p:nvSpPr>
          <p:cNvPr id="73" name="Rectangle 72">
            <a:extLst>
              <a:ext uri="{FF2B5EF4-FFF2-40B4-BE49-F238E27FC236}">
                <a16:creationId xmlns:a16="http://schemas.microsoft.com/office/drawing/2014/main" id="{DAC747FD-7C5D-485B-9BC0-3FDCF4534C5E}"/>
              </a:ext>
            </a:extLst>
          </p:cNvPr>
          <p:cNvSpPr/>
          <p:nvPr/>
        </p:nvSpPr>
        <p:spPr>
          <a:xfrm>
            <a:off x="659440" y="4389656"/>
            <a:ext cx="5498764" cy="3316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74" name="TextBox 73">
            <a:extLst>
              <a:ext uri="{FF2B5EF4-FFF2-40B4-BE49-F238E27FC236}">
                <a16:creationId xmlns:a16="http://schemas.microsoft.com/office/drawing/2014/main" id="{D980E77C-0F6D-4E8E-93CF-7B3C0B0971EF}"/>
              </a:ext>
            </a:extLst>
          </p:cNvPr>
          <p:cNvSpPr txBox="1"/>
          <p:nvPr/>
        </p:nvSpPr>
        <p:spPr>
          <a:xfrm>
            <a:off x="599165" y="6241961"/>
            <a:ext cx="5717660" cy="569387"/>
          </a:xfrm>
          <a:prstGeom prst="rect">
            <a:avLst/>
          </a:prstGeom>
          <a:noFill/>
        </p:spPr>
        <p:txBody>
          <a:bodyPr wrap="square">
            <a:spAutoFit/>
          </a:bodyPr>
          <a:lstStyle/>
          <a:p>
            <a:pPr lvl="0"/>
            <a:r>
              <a:rPr lang="en-US" sz="1100" dirty="0"/>
              <a:t>Estimated precision on human-evaluation experiments of the highest-ranked 100 and 1000 results per relation, using stratified samples..</a:t>
            </a:r>
          </a:p>
          <a:p>
            <a:pPr lvl="0"/>
            <a:r>
              <a:rPr lang="en-US" sz="800" dirty="0">
                <a:solidFill>
                  <a:schemeClr val="bg1">
                    <a:lumMod val="65000"/>
                  </a:schemeClr>
                </a:solidFill>
              </a:rPr>
              <a:t>[Source: Mintz et al., 2009, Distant supervision for relation extraction without labeled data</a:t>
            </a:r>
          </a:p>
        </p:txBody>
      </p:sp>
      <p:sp>
        <p:nvSpPr>
          <p:cNvPr id="81" name="TextBox 80">
            <a:extLst>
              <a:ext uri="{FF2B5EF4-FFF2-40B4-BE49-F238E27FC236}">
                <a16:creationId xmlns:a16="http://schemas.microsoft.com/office/drawing/2014/main" id="{D609DB41-19F7-4BB0-8870-1684864DCED3}"/>
              </a:ext>
            </a:extLst>
          </p:cNvPr>
          <p:cNvSpPr txBox="1"/>
          <p:nvPr/>
        </p:nvSpPr>
        <p:spPr>
          <a:xfrm>
            <a:off x="10320020" y="4021483"/>
            <a:ext cx="1871980" cy="830997"/>
          </a:xfrm>
          <a:prstGeom prst="rect">
            <a:avLst/>
          </a:prstGeom>
          <a:noFill/>
        </p:spPr>
        <p:txBody>
          <a:bodyPr wrap="square" rtlCol="0">
            <a:spAutoFit/>
          </a:bodyPr>
          <a:lstStyle/>
          <a:p>
            <a:r>
              <a:rPr lang="en-US" sz="1600" b="1" u="sng" dirty="0"/>
              <a:t>Relations</a:t>
            </a:r>
            <a:r>
              <a:rPr lang="en-US" sz="1600" b="1" dirty="0"/>
              <a:t>: </a:t>
            </a:r>
          </a:p>
          <a:p>
            <a:pPr marL="285750" indent="-285750">
              <a:buFont typeface="Arial" panose="020B0604020202020204" pitchFamily="34" charset="0"/>
              <a:buChar char="•"/>
            </a:pPr>
            <a:r>
              <a:rPr lang="en-US" sz="1600" i="1" dirty="0"/>
              <a:t>film-director</a:t>
            </a:r>
          </a:p>
          <a:p>
            <a:pPr marL="285750" indent="-285750">
              <a:buFont typeface="Arial" panose="020B0604020202020204" pitchFamily="34" charset="0"/>
              <a:buChar char="•"/>
            </a:pPr>
            <a:r>
              <a:rPr lang="en-US" sz="1600" i="1" dirty="0">
                <a:solidFill>
                  <a:schemeClr val="bg1">
                    <a:lumMod val="65000"/>
                  </a:schemeClr>
                </a:solidFill>
              </a:rPr>
              <a:t>CEO-company</a:t>
            </a:r>
            <a:endParaRPr lang="es-CO" sz="1100" i="1" dirty="0">
              <a:solidFill>
                <a:schemeClr val="bg1">
                  <a:lumMod val="65000"/>
                </a:schemeClr>
              </a:solidFill>
            </a:endParaRPr>
          </a:p>
        </p:txBody>
      </p:sp>
      <p:pic>
        <p:nvPicPr>
          <p:cNvPr id="19" name="Picture 18">
            <a:extLst>
              <a:ext uri="{FF2B5EF4-FFF2-40B4-BE49-F238E27FC236}">
                <a16:creationId xmlns:a16="http://schemas.microsoft.com/office/drawing/2014/main" id="{CA67317C-A0DF-44F7-951F-EBB8249A9D57}"/>
              </a:ext>
            </a:extLst>
          </p:cNvPr>
          <p:cNvPicPr>
            <a:picLocks noChangeAspect="1"/>
          </p:cNvPicPr>
          <p:nvPr/>
        </p:nvPicPr>
        <p:blipFill rotWithShape="1">
          <a:blip r:embed="rId4"/>
          <a:srcRect b="8450"/>
          <a:stretch/>
        </p:blipFill>
        <p:spPr>
          <a:xfrm>
            <a:off x="287841" y="3243049"/>
            <a:ext cx="6306988" cy="703441"/>
          </a:xfrm>
          <a:prstGeom prst="rect">
            <a:avLst/>
          </a:prstGeom>
        </p:spPr>
      </p:pic>
    </p:spTree>
    <p:extLst>
      <p:ext uri="{BB962C8B-B14F-4D97-AF65-F5344CB8AC3E}">
        <p14:creationId xmlns:p14="http://schemas.microsoft.com/office/powerpoint/2010/main" val="140039156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46F2B6-FE6A-4DC2-91F3-3FC40DD8E48C}"/>
              </a:ext>
            </a:extLst>
          </p:cNvPr>
          <p:cNvSpPr>
            <a:spLocks noGrp="1"/>
          </p:cNvSpPr>
          <p:nvPr>
            <p:ph type="title"/>
          </p:nvPr>
        </p:nvSpPr>
        <p:spPr/>
        <p:txBody>
          <a:bodyPr/>
          <a:lstStyle/>
          <a:p>
            <a:r>
              <a:rPr lang="en-US" dirty="0"/>
              <a:t>Conclusions</a:t>
            </a:r>
            <a:endParaRPr lang="es-CO" dirty="0"/>
          </a:p>
        </p:txBody>
      </p:sp>
      <p:sp>
        <p:nvSpPr>
          <p:cNvPr id="3" name="Content Placeholder 2">
            <a:extLst>
              <a:ext uri="{FF2B5EF4-FFF2-40B4-BE49-F238E27FC236}">
                <a16:creationId xmlns:a16="http://schemas.microsoft.com/office/drawing/2014/main" id="{0BC5055A-437E-434C-8FBA-6EE1BE0FE753}"/>
              </a:ext>
            </a:extLst>
          </p:cNvPr>
          <p:cNvSpPr>
            <a:spLocks noGrp="1"/>
          </p:cNvSpPr>
          <p:nvPr>
            <p:ph idx="1"/>
          </p:nvPr>
        </p:nvSpPr>
        <p:spPr>
          <a:xfrm>
            <a:off x="4338736" y="625152"/>
            <a:ext cx="7213184" cy="5840962"/>
          </a:xfrm>
        </p:spPr>
        <p:txBody>
          <a:bodyPr>
            <a:normAutofit/>
          </a:bodyPr>
          <a:lstStyle/>
          <a:p>
            <a:pPr>
              <a:lnSpc>
                <a:spcPct val="150000"/>
              </a:lnSpc>
            </a:pPr>
            <a:r>
              <a:rPr lang="en-US" sz="3200" dirty="0"/>
              <a:t>Extract relations from unlabeled text</a:t>
            </a:r>
          </a:p>
          <a:p>
            <a:pPr>
              <a:lnSpc>
                <a:spcPct val="150000"/>
              </a:lnSpc>
            </a:pPr>
            <a:r>
              <a:rPr lang="en-US" sz="3200" dirty="0"/>
              <a:t>Using database, the label is suit for the current database</a:t>
            </a:r>
          </a:p>
          <a:p>
            <a:pPr>
              <a:lnSpc>
                <a:spcPct val="150000"/>
              </a:lnSpc>
            </a:pPr>
            <a:r>
              <a:rPr lang="en-US" sz="3200" dirty="0"/>
              <a:t>Extracted relations has a 67% of accuracy.</a:t>
            </a:r>
          </a:p>
          <a:p>
            <a:pPr marL="0" indent="0">
              <a:lnSpc>
                <a:spcPct val="150000"/>
              </a:lnSpc>
              <a:buNone/>
            </a:pPr>
            <a:endParaRPr lang="es-CO" sz="3200" dirty="0"/>
          </a:p>
        </p:txBody>
      </p:sp>
      <p:sp>
        <p:nvSpPr>
          <p:cNvPr id="4" name="Text Placeholder 3">
            <a:extLst>
              <a:ext uri="{FF2B5EF4-FFF2-40B4-BE49-F238E27FC236}">
                <a16:creationId xmlns:a16="http://schemas.microsoft.com/office/drawing/2014/main" id="{E13716B0-4BC0-49AB-BC98-EEBD5C413531}"/>
              </a:ext>
            </a:extLst>
          </p:cNvPr>
          <p:cNvSpPr>
            <a:spLocks noGrp="1"/>
          </p:cNvSpPr>
          <p:nvPr>
            <p:ph type="body" sz="half" idx="2"/>
          </p:nvPr>
        </p:nvSpPr>
        <p:spPr/>
        <p:txBody>
          <a:bodyPr/>
          <a:lstStyle/>
          <a:p>
            <a:r>
              <a:rPr lang="en-US" dirty="0"/>
              <a:t>Distant supervision for relation extraction without labeled data (2009)</a:t>
            </a:r>
          </a:p>
          <a:p>
            <a:endParaRPr lang="en-US" dirty="0"/>
          </a:p>
          <a:p>
            <a:r>
              <a:rPr lang="en-US" dirty="0"/>
              <a:t>Authors: Mike Mintz, Steven Bills, Rion Snow, Dan </a:t>
            </a:r>
            <a:r>
              <a:rPr lang="en-US" dirty="0" err="1"/>
              <a:t>Jurafsky</a:t>
            </a:r>
            <a:endParaRPr lang="en-US" dirty="0"/>
          </a:p>
        </p:txBody>
      </p:sp>
    </p:spTree>
    <p:extLst>
      <p:ext uri="{BB962C8B-B14F-4D97-AF65-F5344CB8AC3E}">
        <p14:creationId xmlns:p14="http://schemas.microsoft.com/office/powerpoint/2010/main" val="233370986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46F2B6-FE6A-4DC2-91F3-3FC40DD8E48C}"/>
              </a:ext>
            </a:extLst>
          </p:cNvPr>
          <p:cNvSpPr>
            <a:spLocks noGrp="1"/>
          </p:cNvSpPr>
          <p:nvPr>
            <p:ph type="title"/>
          </p:nvPr>
        </p:nvSpPr>
        <p:spPr/>
        <p:txBody>
          <a:bodyPr/>
          <a:lstStyle/>
          <a:p>
            <a:r>
              <a:rPr lang="en-US" dirty="0"/>
              <a:t>DISCUSSION</a:t>
            </a:r>
            <a:endParaRPr lang="es-CO" dirty="0"/>
          </a:p>
        </p:txBody>
      </p:sp>
      <p:sp>
        <p:nvSpPr>
          <p:cNvPr id="4" name="Text Placeholder 3">
            <a:extLst>
              <a:ext uri="{FF2B5EF4-FFF2-40B4-BE49-F238E27FC236}">
                <a16:creationId xmlns:a16="http://schemas.microsoft.com/office/drawing/2014/main" id="{E13716B0-4BC0-49AB-BC98-EEBD5C413531}"/>
              </a:ext>
            </a:extLst>
          </p:cNvPr>
          <p:cNvSpPr>
            <a:spLocks noGrp="1"/>
          </p:cNvSpPr>
          <p:nvPr>
            <p:ph type="body" sz="half" idx="2"/>
          </p:nvPr>
        </p:nvSpPr>
        <p:spPr/>
        <p:txBody>
          <a:bodyPr/>
          <a:lstStyle/>
          <a:p>
            <a:r>
              <a:rPr lang="en-US" dirty="0"/>
              <a:t>Distant supervision for relation extraction without labeled data (2009)</a:t>
            </a:r>
          </a:p>
          <a:p>
            <a:endParaRPr lang="en-US" dirty="0"/>
          </a:p>
          <a:p>
            <a:r>
              <a:rPr lang="en-US" dirty="0"/>
              <a:t>Authors: Mike Mintz, Steven Bills, Rion Snow, Dan </a:t>
            </a:r>
            <a:r>
              <a:rPr lang="en-US" dirty="0" err="1"/>
              <a:t>Jurafsky</a:t>
            </a:r>
            <a:endParaRPr lang="en-US" dirty="0"/>
          </a:p>
        </p:txBody>
      </p:sp>
      <p:sp>
        <p:nvSpPr>
          <p:cNvPr id="5" name="Content Placeholder 2">
            <a:extLst>
              <a:ext uri="{FF2B5EF4-FFF2-40B4-BE49-F238E27FC236}">
                <a16:creationId xmlns:a16="http://schemas.microsoft.com/office/drawing/2014/main" id="{011B07CB-9C60-4E7D-B720-69B29143B802}"/>
              </a:ext>
            </a:extLst>
          </p:cNvPr>
          <p:cNvSpPr txBox="1">
            <a:spLocks/>
          </p:cNvSpPr>
          <p:nvPr/>
        </p:nvSpPr>
        <p:spPr>
          <a:xfrm>
            <a:off x="4152123" y="513184"/>
            <a:ext cx="7884368" cy="6242179"/>
          </a:xfrm>
          <a:prstGeom prst="rect">
            <a:avLst/>
          </a:prstGeom>
        </p:spPr>
        <p:txBody>
          <a:bodyPr vert="horz" lIns="91440" tIns="45720" rIns="91440" bIns="45720" rtlCol="0" anchor="ctr">
            <a:normAutofit/>
          </a:bodyPr>
          <a:lst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20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8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6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9pPr>
          </a:lstStyle>
          <a:p>
            <a:r>
              <a:rPr lang="en-US" sz="3600" b="1" dirty="0"/>
              <a:t>Distantly supervision </a:t>
            </a:r>
            <a:r>
              <a:rPr lang="en-US" sz="3600" dirty="0"/>
              <a:t>can be useful for other </a:t>
            </a:r>
            <a:r>
              <a:rPr lang="en-US" sz="3600" dirty="0" err="1"/>
              <a:t>taks</a:t>
            </a:r>
            <a:r>
              <a:rPr lang="en-US" sz="3600" dirty="0"/>
              <a:t>.</a:t>
            </a:r>
          </a:p>
          <a:p>
            <a:r>
              <a:rPr lang="en-US" sz="3600" dirty="0"/>
              <a:t>It is necessary to have a large database.</a:t>
            </a:r>
          </a:p>
        </p:txBody>
      </p:sp>
    </p:spTree>
    <p:extLst>
      <p:ext uri="{BB962C8B-B14F-4D97-AF65-F5344CB8AC3E}">
        <p14:creationId xmlns:p14="http://schemas.microsoft.com/office/powerpoint/2010/main" val="249248325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28FA42-5B2B-4048-8324-89C7A9F44944}"/>
              </a:ext>
            </a:extLst>
          </p:cNvPr>
          <p:cNvSpPr>
            <a:spLocks noGrp="1"/>
          </p:cNvSpPr>
          <p:nvPr>
            <p:ph type="ctrTitle"/>
          </p:nvPr>
        </p:nvSpPr>
        <p:spPr/>
        <p:txBody>
          <a:bodyPr/>
          <a:lstStyle/>
          <a:p>
            <a:r>
              <a:rPr lang="en-US" dirty="0"/>
              <a:t>Thanks</a:t>
            </a:r>
            <a:endParaRPr lang="es-CO" dirty="0"/>
          </a:p>
        </p:txBody>
      </p:sp>
      <p:sp>
        <p:nvSpPr>
          <p:cNvPr id="3" name="Subtitle 2">
            <a:extLst>
              <a:ext uri="{FF2B5EF4-FFF2-40B4-BE49-F238E27FC236}">
                <a16:creationId xmlns:a16="http://schemas.microsoft.com/office/drawing/2014/main" id="{EE678D12-B5B5-4BA1-AF84-BD1729676CC2}"/>
              </a:ext>
            </a:extLst>
          </p:cNvPr>
          <p:cNvSpPr>
            <a:spLocks noGrp="1"/>
          </p:cNvSpPr>
          <p:nvPr>
            <p:ph type="subTitle" idx="1"/>
          </p:nvPr>
        </p:nvSpPr>
        <p:spPr/>
        <p:txBody>
          <a:bodyPr/>
          <a:lstStyle/>
          <a:p>
            <a:r>
              <a:rPr lang="en-US" dirty="0"/>
              <a:t>Questions?</a:t>
            </a:r>
            <a:endParaRPr lang="es-CO" dirty="0"/>
          </a:p>
        </p:txBody>
      </p:sp>
    </p:spTree>
    <p:extLst>
      <p:ext uri="{BB962C8B-B14F-4D97-AF65-F5344CB8AC3E}">
        <p14:creationId xmlns:p14="http://schemas.microsoft.com/office/powerpoint/2010/main" val="129132597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62972-3449-42D1-8185-B4BEFD52AB44}"/>
              </a:ext>
            </a:extLst>
          </p:cNvPr>
          <p:cNvSpPr>
            <a:spLocks noGrp="1"/>
          </p:cNvSpPr>
          <p:nvPr>
            <p:ph type="title"/>
          </p:nvPr>
        </p:nvSpPr>
        <p:spPr/>
        <p:txBody>
          <a:bodyPr/>
          <a:lstStyle/>
          <a:p>
            <a:r>
              <a:rPr lang="en-US" dirty="0"/>
              <a:t>Approaches</a:t>
            </a:r>
            <a:br>
              <a:rPr lang="en-US" dirty="0"/>
            </a:br>
            <a:r>
              <a:rPr lang="en-US" sz="2000" dirty="0"/>
              <a:t>Manual</a:t>
            </a:r>
            <a:endParaRPr lang="en-US" dirty="0"/>
          </a:p>
        </p:txBody>
      </p:sp>
      <p:sp>
        <p:nvSpPr>
          <p:cNvPr id="15" name="Content Placeholder 4">
            <a:extLst>
              <a:ext uri="{FF2B5EF4-FFF2-40B4-BE49-F238E27FC236}">
                <a16:creationId xmlns:a16="http://schemas.microsoft.com/office/drawing/2014/main" id="{0BCAB0A9-36B7-417C-B774-24E4B68A4CDC}"/>
              </a:ext>
            </a:extLst>
          </p:cNvPr>
          <p:cNvSpPr>
            <a:spLocks noGrp="1"/>
          </p:cNvSpPr>
          <p:nvPr>
            <p:ph idx="1"/>
          </p:nvPr>
        </p:nvSpPr>
        <p:spPr>
          <a:xfrm>
            <a:off x="352592" y="2100937"/>
            <a:ext cx="7134058" cy="1328063"/>
          </a:xfrm>
        </p:spPr>
        <p:txBody>
          <a:bodyPr>
            <a:normAutofit/>
          </a:bodyPr>
          <a:lstStyle/>
          <a:p>
            <a:pPr marL="0" indent="0">
              <a:buNone/>
            </a:pPr>
            <a:r>
              <a:rPr lang="en-US" sz="3200" b="1" dirty="0">
                <a:solidFill>
                  <a:srgbClr val="00B050"/>
                </a:solidFill>
              </a:rPr>
              <a:t>Roderick Perez </a:t>
            </a:r>
            <a:r>
              <a:rPr lang="en-US" sz="3200" dirty="0">
                <a:solidFill>
                  <a:schemeClr val="tx1"/>
                </a:solidFill>
              </a:rPr>
              <a:t>was in </a:t>
            </a:r>
            <a:r>
              <a:rPr lang="en-US" sz="3200" b="1" dirty="0">
                <a:solidFill>
                  <a:srgbClr val="FF0000"/>
                </a:solidFill>
              </a:rPr>
              <a:t>Colombia</a:t>
            </a:r>
          </a:p>
        </p:txBody>
      </p:sp>
      <p:sp>
        <p:nvSpPr>
          <p:cNvPr id="16" name="Arrow: Right 15">
            <a:extLst>
              <a:ext uri="{FF2B5EF4-FFF2-40B4-BE49-F238E27FC236}">
                <a16:creationId xmlns:a16="http://schemas.microsoft.com/office/drawing/2014/main" id="{58029460-4E7D-47FC-B788-28772B0704BF}"/>
              </a:ext>
            </a:extLst>
          </p:cNvPr>
          <p:cNvSpPr/>
          <p:nvPr/>
        </p:nvSpPr>
        <p:spPr>
          <a:xfrm>
            <a:off x="6429834" y="2651369"/>
            <a:ext cx="790847" cy="37446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7" name="Content Placeholder 4">
            <a:extLst>
              <a:ext uri="{FF2B5EF4-FFF2-40B4-BE49-F238E27FC236}">
                <a16:creationId xmlns:a16="http://schemas.microsoft.com/office/drawing/2014/main" id="{19EC6CB7-2E3C-43A6-8E25-0C00DCB28801}"/>
              </a:ext>
            </a:extLst>
          </p:cNvPr>
          <p:cNvSpPr txBox="1">
            <a:spLocks/>
          </p:cNvSpPr>
          <p:nvPr/>
        </p:nvSpPr>
        <p:spPr>
          <a:xfrm>
            <a:off x="8009896" y="2289793"/>
            <a:ext cx="2530281" cy="1026473"/>
          </a:xfrm>
          <a:prstGeom prst="rect">
            <a:avLst/>
          </a:prstGeom>
        </p:spPr>
        <p:txBody>
          <a:bodyPr vert="horz" lIns="91440" tIns="45720" rIns="91440" bIns="45720" rtlCol="0" anchor="ctr">
            <a:normAutofit/>
          </a:bodyPr>
          <a:lst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ctr">
              <a:buFont typeface="Wingdings 2" panose="05020102010507070707" pitchFamily="18" charset="2"/>
              <a:buNone/>
            </a:pPr>
            <a:r>
              <a:rPr lang="en-US" sz="2400" b="1" dirty="0">
                <a:solidFill>
                  <a:srgbClr val="00B050"/>
                </a:solidFill>
              </a:rPr>
              <a:t>Person</a:t>
            </a:r>
            <a:r>
              <a:rPr lang="en-US" sz="2400" b="1" dirty="0">
                <a:solidFill>
                  <a:srgbClr val="FF0000"/>
                </a:solidFill>
              </a:rPr>
              <a:t> </a:t>
            </a:r>
            <a:r>
              <a:rPr lang="en-US" sz="2400" b="1" dirty="0">
                <a:solidFill>
                  <a:schemeClr val="tx1"/>
                </a:solidFill>
              </a:rPr>
              <a:t>-</a:t>
            </a:r>
            <a:r>
              <a:rPr lang="en-US" sz="2400" b="1" dirty="0">
                <a:solidFill>
                  <a:srgbClr val="FF0000"/>
                </a:solidFill>
              </a:rPr>
              <a:t> Located</a:t>
            </a:r>
          </a:p>
        </p:txBody>
      </p:sp>
      <p:sp>
        <p:nvSpPr>
          <p:cNvPr id="18" name="TextBox 17">
            <a:extLst>
              <a:ext uri="{FF2B5EF4-FFF2-40B4-BE49-F238E27FC236}">
                <a16:creationId xmlns:a16="http://schemas.microsoft.com/office/drawing/2014/main" id="{64DF9A46-BC73-451B-9EC2-9B2F5373555D}"/>
              </a:ext>
            </a:extLst>
          </p:cNvPr>
          <p:cNvSpPr txBox="1"/>
          <p:nvPr/>
        </p:nvSpPr>
        <p:spPr>
          <a:xfrm>
            <a:off x="1049193" y="2043872"/>
            <a:ext cx="801823" cy="523220"/>
          </a:xfrm>
          <a:prstGeom prst="rect">
            <a:avLst/>
          </a:prstGeom>
          <a:noFill/>
        </p:spPr>
        <p:txBody>
          <a:bodyPr wrap="none" rtlCol="0">
            <a:spAutoFit/>
          </a:bodyPr>
          <a:lstStyle/>
          <a:p>
            <a:r>
              <a:rPr lang="en-US" sz="2800" b="1" dirty="0"/>
              <a:t>PER</a:t>
            </a:r>
            <a:endParaRPr lang="es-CO" sz="2800" b="1" dirty="0"/>
          </a:p>
        </p:txBody>
      </p:sp>
      <p:sp>
        <p:nvSpPr>
          <p:cNvPr id="19" name="TextBox 18">
            <a:extLst>
              <a:ext uri="{FF2B5EF4-FFF2-40B4-BE49-F238E27FC236}">
                <a16:creationId xmlns:a16="http://schemas.microsoft.com/office/drawing/2014/main" id="{ABA86491-67F4-41CF-8753-2BB0DEE8BBFD}"/>
              </a:ext>
            </a:extLst>
          </p:cNvPr>
          <p:cNvSpPr txBox="1"/>
          <p:nvPr/>
        </p:nvSpPr>
        <p:spPr>
          <a:xfrm>
            <a:off x="4675293" y="2043872"/>
            <a:ext cx="814647" cy="523220"/>
          </a:xfrm>
          <a:prstGeom prst="rect">
            <a:avLst/>
          </a:prstGeom>
          <a:noFill/>
        </p:spPr>
        <p:txBody>
          <a:bodyPr wrap="none" rtlCol="0">
            <a:spAutoFit/>
          </a:bodyPr>
          <a:lstStyle/>
          <a:p>
            <a:r>
              <a:rPr lang="en-US" sz="2800" b="1" dirty="0"/>
              <a:t>GPE</a:t>
            </a:r>
            <a:endParaRPr lang="es-CO" sz="2800" b="1" dirty="0"/>
          </a:p>
        </p:txBody>
      </p:sp>
    </p:spTree>
    <p:extLst>
      <p:ext uri="{BB962C8B-B14F-4D97-AF65-F5344CB8AC3E}">
        <p14:creationId xmlns:p14="http://schemas.microsoft.com/office/powerpoint/2010/main" val="142594997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62972-3449-42D1-8185-B4BEFD52AB44}"/>
              </a:ext>
            </a:extLst>
          </p:cNvPr>
          <p:cNvSpPr>
            <a:spLocks noGrp="1"/>
          </p:cNvSpPr>
          <p:nvPr>
            <p:ph type="title"/>
          </p:nvPr>
        </p:nvSpPr>
        <p:spPr/>
        <p:txBody>
          <a:bodyPr/>
          <a:lstStyle/>
          <a:p>
            <a:r>
              <a:rPr lang="en-US" dirty="0"/>
              <a:t>Approaches</a:t>
            </a:r>
            <a:br>
              <a:rPr lang="en-US" dirty="0"/>
            </a:br>
            <a:r>
              <a:rPr lang="en-US" sz="2000" dirty="0"/>
              <a:t>bootstrapping</a:t>
            </a:r>
            <a:endParaRPr lang="en-US" dirty="0"/>
          </a:p>
        </p:txBody>
      </p:sp>
      <p:sp>
        <p:nvSpPr>
          <p:cNvPr id="36" name="TextBox 35">
            <a:extLst>
              <a:ext uri="{FF2B5EF4-FFF2-40B4-BE49-F238E27FC236}">
                <a16:creationId xmlns:a16="http://schemas.microsoft.com/office/drawing/2014/main" id="{55079445-E878-4FBD-944D-274CFFCAEEF2}"/>
              </a:ext>
            </a:extLst>
          </p:cNvPr>
          <p:cNvSpPr txBox="1"/>
          <p:nvPr/>
        </p:nvSpPr>
        <p:spPr>
          <a:xfrm>
            <a:off x="297023" y="2800398"/>
            <a:ext cx="1498899" cy="369332"/>
          </a:xfrm>
          <a:prstGeom prst="rect">
            <a:avLst/>
          </a:prstGeom>
          <a:noFill/>
          <a:ln>
            <a:solidFill>
              <a:schemeClr val="tx1"/>
            </a:solidFill>
          </a:ln>
        </p:spPr>
        <p:txBody>
          <a:bodyPr wrap="square">
            <a:spAutoFit/>
          </a:bodyPr>
          <a:lstStyle/>
          <a:p>
            <a:pPr algn="ctr"/>
            <a:r>
              <a:rPr lang="en-US" dirty="0"/>
              <a:t>Astronomer</a:t>
            </a:r>
          </a:p>
        </p:txBody>
      </p:sp>
      <p:sp>
        <p:nvSpPr>
          <p:cNvPr id="37" name="TextBox 36">
            <a:extLst>
              <a:ext uri="{FF2B5EF4-FFF2-40B4-BE49-F238E27FC236}">
                <a16:creationId xmlns:a16="http://schemas.microsoft.com/office/drawing/2014/main" id="{CB12A597-3AA0-4AF6-843A-FD3BB14F99E1}"/>
              </a:ext>
            </a:extLst>
          </p:cNvPr>
          <p:cNvSpPr txBox="1"/>
          <p:nvPr/>
        </p:nvSpPr>
        <p:spPr>
          <a:xfrm>
            <a:off x="2211865" y="2800398"/>
            <a:ext cx="1808584" cy="369332"/>
          </a:xfrm>
          <a:prstGeom prst="rect">
            <a:avLst/>
          </a:prstGeom>
          <a:noFill/>
          <a:ln w="28575">
            <a:solidFill>
              <a:srgbClr val="00B050"/>
            </a:solidFill>
          </a:ln>
        </p:spPr>
        <p:txBody>
          <a:bodyPr wrap="square">
            <a:spAutoFit/>
          </a:bodyPr>
          <a:lstStyle/>
          <a:p>
            <a:pPr algn="ctr"/>
            <a:r>
              <a:rPr lang="en-US" dirty="0"/>
              <a:t>Edwin Hubble</a:t>
            </a:r>
          </a:p>
        </p:txBody>
      </p:sp>
      <p:sp>
        <p:nvSpPr>
          <p:cNvPr id="38" name="TextBox 37">
            <a:extLst>
              <a:ext uri="{FF2B5EF4-FFF2-40B4-BE49-F238E27FC236}">
                <a16:creationId xmlns:a16="http://schemas.microsoft.com/office/drawing/2014/main" id="{5B635630-C39B-4488-B976-9890FEE3B5AB}"/>
              </a:ext>
            </a:extLst>
          </p:cNvPr>
          <p:cNvSpPr txBox="1"/>
          <p:nvPr/>
        </p:nvSpPr>
        <p:spPr>
          <a:xfrm>
            <a:off x="4436392" y="2800446"/>
            <a:ext cx="747908" cy="369332"/>
          </a:xfrm>
          <a:prstGeom prst="rect">
            <a:avLst/>
          </a:prstGeom>
          <a:noFill/>
          <a:ln>
            <a:solidFill>
              <a:schemeClr val="tx1"/>
            </a:solidFill>
          </a:ln>
        </p:spPr>
        <p:txBody>
          <a:bodyPr wrap="square">
            <a:spAutoFit/>
          </a:bodyPr>
          <a:lstStyle/>
          <a:p>
            <a:pPr algn="ctr"/>
            <a:r>
              <a:rPr lang="en-US" dirty="0"/>
              <a:t>was</a:t>
            </a:r>
          </a:p>
        </p:txBody>
      </p:sp>
      <p:sp>
        <p:nvSpPr>
          <p:cNvPr id="39" name="TextBox 38">
            <a:extLst>
              <a:ext uri="{FF2B5EF4-FFF2-40B4-BE49-F238E27FC236}">
                <a16:creationId xmlns:a16="http://schemas.microsoft.com/office/drawing/2014/main" id="{D5D572CB-ADA2-42B5-9C1B-0010B45E7D18}"/>
              </a:ext>
            </a:extLst>
          </p:cNvPr>
          <p:cNvSpPr txBox="1"/>
          <p:nvPr/>
        </p:nvSpPr>
        <p:spPr>
          <a:xfrm>
            <a:off x="5600243" y="2800398"/>
            <a:ext cx="747908" cy="369332"/>
          </a:xfrm>
          <a:prstGeom prst="rect">
            <a:avLst/>
          </a:prstGeom>
          <a:noFill/>
          <a:ln>
            <a:solidFill>
              <a:schemeClr val="tx1"/>
            </a:solidFill>
          </a:ln>
        </p:spPr>
        <p:txBody>
          <a:bodyPr wrap="square">
            <a:spAutoFit/>
          </a:bodyPr>
          <a:lstStyle/>
          <a:p>
            <a:pPr algn="ctr"/>
            <a:r>
              <a:rPr lang="en-US" dirty="0"/>
              <a:t>born</a:t>
            </a:r>
          </a:p>
        </p:txBody>
      </p:sp>
      <p:sp>
        <p:nvSpPr>
          <p:cNvPr id="40" name="TextBox 39">
            <a:extLst>
              <a:ext uri="{FF2B5EF4-FFF2-40B4-BE49-F238E27FC236}">
                <a16:creationId xmlns:a16="http://schemas.microsoft.com/office/drawing/2014/main" id="{1C212CF5-4E8A-44B0-B23A-ECA6B3E9D262}"/>
              </a:ext>
            </a:extLst>
          </p:cNvPr>
          <p:cNvSpPr txBox="1"/>
          <p:nvPr/>
        </p:nvSpPr>
        <p:spPr>
          <a:xfrm>
            <a:off x="6764094" y="2799602"/>
            <a:ext cx="543503" cy="369332"/>
          </a:xfrm>
          <a:prstGeom prst="rect">
            <a:avLst/>
          </a:prstGeom>
          <a:noFill/>
          <a:ln>
            <a:solidFill>
              <a:schemeClr val="tx1"/>
            </a:solidFill>
          </a:ln>
        </p:spPr>
        <p:txBody>
          <a:bodyPr wrap="square">
            <a:spAutoFit/>
          </a:bodyPr>
          <a:lstStyle/>
          <a:p>
            <a:pPr algn="ctr"/>
            <a:r>
              <a:rPr lang="en-US" dirty="0"/>
              <a:t>in</a:t>
            </a:r>
          </a:p>
        </p:txBody>
      </p:sp>
      <p:sp>
        <p:nvSpPr>
          <p:cNvPr id="41" name="TextBox 40">
            <a:extLst>
              <a:ext uri="{FF2B5EF4-FFF2-40B4-BE49-F238E27FC236}">
                <a16:creationId xmlns:a16="http://schemas.microsoft.com/office/drawing/2014/main" id="{2D16C330-E5D1-4ADD-8CF2-A7B58DD3237B}"/>
              </a:ext>
            </a:extLst>
          </p:cNvPr>
          <p:cNvSpPr txBox="1"/>
          <p:nvPr/>
        </p:nvSpPr>
        <p:spPr>
          <a:xfrm>
            <a:off x="7723540" y="2799204"/>
            <a:ext cx="1498899" cy="369332"/>
          </a:xfrm>
          <a:prstGeom prst="rect">
            <a:avLst/>
          </a:prstGeom>
          <a:noFill/>
          <a:ln w="28575">
            <a:solidFill>
              <a:srgbClr val="FF0000"/>
            </a:solidFill>
          </a:ln>
        </p:spPr>
        <p:txBody>
          <a:bodyPr wrap="square">
            <a:spAutoFit/>
          </a:bodyPr>
          <a:lstStyle/>
          <a:p>
            <a:pPr algn="ctr"/>
            <a:r>
              <a:rPr lang="en-US" dirty="0"/>
              <a:t>Marshfield</a:t>
            </a:r>
          </a:p>
        </p:txBody>
      </p:sp>
      <p:sp>
        <p:nvSpPr>
          <p:cNvPr id="42" name="TextBox 41">
            <a:extLst>
              <a:ext uri="{FF2B5EF4-FFF2-40B4-BE49-F238E27FC236}">
                <a16:creationId xmlns:a16="http://schemas.microsoft.com/office/drawing/2014/main" id="{E4611C3D-DC32-4EAB-9B99-705851BBA697}"/>
              </a:ext>
            </a:extLst>
          </p:cNvPr>
          <p:cNvSpPr txBox="1"/>
          <p:nvPr/>
        </p:nvSpPr>
        <p:spPr>
          <a:xfrm>
            <a:off x="9638382" y="2799204"/>
            <a:ext cx="436985" cy="369332"/>
          </a:xfrm>
          <a:prstGeom prst="rect">
            <a:avLst/>
          </a:prstGeom>
          <a:noFill/>
          <a:ln>
            <a:solidFill>
              <a:schemeClr val="tx1"/>
            </a:solidFill>
          </a:ln>
        </p:spPr>
        <p:txBody>
          <a:bodyPr wrap="square">
            <a:spAutoFit/>
          </a:bodyPr>
          <a:lstStyle/>
          <a:p>
            <a:pPr algn="ctr"/>
            <a:r>
              <a:rPr lang="en-US" dirty="0"/>
              <a:t>,</a:t>
            </a:r>
          </a:p>
        </p:txBody>
      </p:sp>
      <p:sp>
        <p:nvSpPr>
          <p:cNvPr id="43" name="TextBox 42">
            <a:extLst>
              <a:ext uri="{FF2B5EF4-FFF2-40B4-BE49-F238E27FC236}">
                <a16:creationId xmlns:a16="http://schemas.microsoft.com/office/drawing/2014/main" id="{4A7F882F-C7E9-46B3-8ED0-AA21AFB69801}"/>
              </a:ext>
            </a:extLst>
          </p:cNvPr>
          <p:cNvSpPr txBox="1"/>
          <p:nvPr/>
        </p:nvSpPr>
        <p:spPr>
          <a:xfrm>
            <a:off x="10491307" y="2799204"/>
            <a:ext cx="1498899" cy="369332"/>
          </a:xfrm>
          <a:prstGeom prst="rect">
            <a:avLst/>
          </a:prstGeom>
          <a:noFill/>
          <a:ln>
            <a:solidFill>
              <a:schemeClr val="tx1"/>
            </a:solidFill>
          </a:ln>
        </p:spPr>
        <p:txBody>
          <a:bodyPr wrap="square">
            <a:spAutoFit/>
          </a:bodyPr>
          <a:lstStyle/>
          <a:p>
            <a:pPr algn="ctr"/>
            <a:r>
              <a:rPr lang="en-US" dirty="0"/>
              <a:t>Missouri</a:t>
            </a:r>
          </a:p>
        </p:txBody>
      </p:sp>
      <p:sp>
        <p:nvSpPr>
          <p:cNvPr id="44" name="TextBox 43">
            <a:extLst>
              <a:ext uri="{FF2B5EF4-FFF2-40B4-BE49-F238E27FC236}">
                <a16:creationId xmlns:a16="http://schemas.microsoft.com/office/drawing/2014/main" id="{41012888-8C90-4E7A-9113-F7A72238D316}"/>
              </a:ext>
            </a:extLst>
          </p:cNvPr>
          <p:cNvSpPr txBox="1"/>
          <p:nvPr/>
        </p:nvSpPr>
        <p:spPr>
          <a:xfrm>
            <a:off x="3359007" y="2522643"/>
            <a:ext cx="659155" cy="338554"/>
          </a:xfrm>
          <a:prstGeom prst="rect">
            <a:avLst/>
          </a:prstGeom>
          <a:noFill/>
        </p:spPr>
        <p:txBody>
          <a:bodyPr wrap="none" rtlCol="0">
            <a:spAutoFit/>
          </a:bodyPr>
          <a:lstStyle/>
          <a:p>
            <a:r>
              <a:rPr lang="en-US" sz="1600" dirty="0">
                <a:solidFill>
                  <a:srgbClr val="FF0000"/>
                </a:solidFill>
              </a:rPr>
              <a:t>entity</a:t>
            </a:r>
            <a:endParaRPr lang="es-CO" sz="1600" dirty="0">
              <a:solidFill>
                <a:srgbClr val="FF0000"/>
              </a:solidFill>
            </a:endParaRPr>
          </a:p>
        </p:txBody>
      </p:sp>
      <p:sp>
        <p:nvSpPr>
          <p:cNvPr id="45" name="TextBox 44">
            <a:extLst>
              <a:ext uri="{FF2B5EF4-FFF2-40B4-BE49-F238E27FC236}">
                <a16:creationId xmlns:a16="http://schemas.microsoft.com/office/drawing/2014/main" id="{0CFBC458-AAD3-45E3-9B43-AA065C77A8AC}"/>
              </a:ext>
            </a:extLst>
          </p:cNvPr>
          <p:cNvSpPr txBox="1"/>
          <p:nvPr/>
        </p:nvSpPr>
        <p:spPr>
          <a:xfrm>
            <a:off x="8513867" y="2475845"/>
            <a:ext cx="659155" cy="338554"/>
          </a:xfrm>
          <a:prstGeom prst="rect">
            <a:avLst/>
          </a:prstGeom>
          <a:noFill/>
        </p:spPr>
        <p:txBody>
          <a:bodyPr wrap="none" rtlCol="0">
            <a:spAutoFit/>
          </a:bodyPr>
          <a:lstStyle/>
          <a:p>
            <a:r>
              <a:rPr lang="en-US" sz="1600" dirty="0">
                <a:solidFill>
                  <a:srgbClr val="FF0000"/>
                </a:solidFill>
              </a:rPr>
              <a:t>entity</a:t>
            </a:r>
            <a:endParaRPr lang="es-CO" sz="1600" dirty="0">
              <a:solidFill>
                <a:srgbClr val="FF0000"/>
              </a:solidFill>
            </a:endParaRPr>
          </a:p>
        </p:txBody>
      </p:sp>
      <p:sp>
        <p:nvSpPr>
          <p:cNvPr id="46" name="TextBox 45">
            <a:extLst>
              <a:ext uri="{FF2B5EF4-FFF2-40B4-BE49-F238E27FC236}">
                <a16:creationId xmlns:a16="http://schemas.microsoft.com/office/drawing/2014/main" id="{416DF1B9-FF33-4EB1-98FE-6EE034C073A4}"/>
              </a:ext>
            </a:extLst>
          </p:cNvPr>
          <p:cNvSpPr txBox="1"/>
          <p:nvPr/>
        </p:nvSpPr>
        <p:spPr>
          <a:xfrm>
            <a:off x="11293385" y="2485602"/>
            <a:ext cx="659155" cy="338554"/>
          </a:xfrm>
          <a:prstGeom prst="rect">
            <a:avLst/>
          </a:prstGeom>
          <a:noFill/>
        </p:spPr>
        <p:txBody>
          <a:bodyPr wrap="none" rtlCol="0">
            <a:spAutoFit/>
          </a:bodyPr>
          <a:lstStyle/>
          <a:p>
            <a:r>
              <a:rPr lang="en-US" sz="1600" dirty="0">
                <a:solidFill>
                  <a:srgbClr val="FF0000"/>
                </a:solidFill>
              </a:rPr>
              <a:t>entity</a:t>
            </a:r>
            <a:endParaRPr lang="es-CO" sz="1600" dirty="0">
              <a:solidFill>
                <a:srgbClr val="FF0000"/>
              </a:solidFill>
            </a:endParaRPr>
          </a:p>
        </p:txBody>
      </p:sp>
      <p:sp>
        <p:nvSpPr>
          <p:cNvPr id="25" name="Content Placeholder 4">
            <a:extLst>
              <a:ext uri="{FF2B5EF4-FFF2-40B4-BE49-F238E27FC236}">
                <a16:creationId xmlns:a16="http://schemas.microsoft.com/office/drawing/2014/main" id="{EF259018-8C99-46CD-9F2D-DB2DBD917944}"/>
              </a:ext>
            </a:extLst>
          </p:cNvPr>
          <p:cNvSpPr txBox="1">
            <a:spLocks/>
          </p:cNvSpPr>
          <p:nvPr/>
        </p:nvSpPr>
        <p:spPr>
          <a:xfrm>
            <a:off x="297023" y="3184556"/>
            <a:ext cx="11693183" cy="369332"/>
          </a:xfrm>
          <a:prstGeom prst="rect">
            <a:avLst/>
          </a:prstGeom>
        </p:spPr>
        <p:txBody>
          <a:bodyPr vert="horz" lIns="91440" tIns="45720" rIns="91440" bIns="45720" rtlCol="0" anchor="ctr">
            <a:normAutofit fontScale="85000" lnSpcReduction="20000"/>
          </a:bodyPr>
          <a:lst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ctr">
              <a:buFont typeface="Wingdings 2" panose="05020102010507070707" pitchFamily="18" charset="2"/>
              <a:buNone/>
            </a:pPr>
            <a:r>
              <a:rPr lang="en-US" sz="2400" b="1" dirty="0">
                <a:solidFill>
                  <a:srgbClr val="00B050"/>
                </a:solidFill>
              </a:rPr>
              <a:t>X</a:t>
            </a:r>
            <a:r>
              <a:rPr lang="en-US" sz="2400" b="1" dirty="0">
                <a:solidFill>
                  <a:srgbClr val="FF0000"/>
                </a:solidFill>
              </a:rPr>
              <a:t> </a:t>
            </a:r>
            <a:r>
              <a:rPr lang="en-US" sz="2400" dirty="0">
                <a:solidFill>
                  <a:schemeClr val="tx1"/>
                </a:solidFill>
              </a:rPr>
              <a:t>was born in</a:t>
            </a:r>
            <a:r>
              <a:rPr lang="en-US" sz="2400" dirty="0">
                <a:solidFill>
                  <a:srgbClr val="FF0000"/>
                </a:solidFill>
              </a:rPr>
              <a:t> </a:t>
            </a:r>
            <a:r>
              <a:rPr lang="en-US" sz="2400" b="1" dirty="0">
                <a:solidFill>
                  <a:srgbClr val="FF0000"/>
                </a:solidFill>
              </a:rPr>
              <a:t>Y</a:t>
            </a:r>
          </a:p>
        </p:txBody>
      </p:sp>
      <p:sp>
        <p:nvSpPr>
          <p:cNvPr id="93" name="TextBox 92">
            <a:extLst>
              <a:ext uri="{FF2B5EF4-FFF2-40B4-BE49-F238E27FC236}">
                <a16:creationId xmlns:a16="http://schemas.microsoft.com/office/drawing/2014/main" id="{13263D13-6D85-4FD8-9292-2604B2F1D176}"/>
              </a:ext>
            </a:extLst>
          </p:cNvPr>
          <p:cNvSpPr txBox="1"/>
          <p:nvPr/>
        </p:nvSpPr>
        <p:spPr>
          <a:xfrm>
            <a:off x="4193279" y="1874265"/>
            <a:ext cx="4402082" cy="523220"/>
          </a:xfrm>
          <a:prstGeom prst="rect">
            <a:avLst/>
          </a:prstGeom>
          <a:noFill/>
        </p:spPr>
        <p:txBody>
          <a:bodyPr wrap="square" rtlCol="0">
            <a:spAutoFit/>
          </a:bodyPr>
          <a:lstStyle/>
          <a:p>
            <a:pPr algn="ctr"/>
            <a:r>
              <a:rPr lang="en-US" sz="2800" b="1" dirty="0"/>
              <a:t>&lt;Edwin Hubble, Missouri&gt;</a:t>
            </a:r>
            <a:endParaRPr lang="es-CO" sz="2800" b="1" dirty="0"/>
          </a:p>
        </p:txBody>
      </p:sp>
      <p:sp>
        <p:nvSpPr>
          <p:cNvPr id="94" name="TextBox 93">
            <a:extLst>
              <a:ext uri="{FF2B5EF4-FFF2-40B4-BE49-F238E27FC236}">
                <a16:creationId xmlns:a16="http://schemas.microsoft.com/office/drawing/2014/main" id="{83A3718D-D6C6-4E85-A208-201CB7AD525F}"/>
              </a:ext>
            </a:extLst>
          </p:cNvPr>
          <p:cNvSpPr txBox="1"/>
          <p:nvPr/>
        </p:nvSpPr>
        <p:spPr>
          <a:xfrm>
            <a:off x="2743587" y="1884022"/>
            <a:ext cx="1847986" cy="523220"/>
          </a:xfrm>
          <a:prstGeom prst="rect">
            <a:avLst/>
          </a:prstGeom>
          <a:noFill/>
        </p:spPr>
        <p:txBody>
          <a:bodyPr wrap="square" rtlCol="0">
            <a:spAutoFit/>
          </a:bodyPr>
          <a:lstStyle/>
          <a:p>
            <a:pPr algn="ctr"/>
            <a:r>
              <a:rPr lang="en-US" sz="2800" b="1" dirty="0">
                <a:solidFill>
                  <a:srgbClr val="00B050"/>
                </a:solidFill>
              </a:rPr>
              <a:t>Tuple:</a:t>
            </a:r>
            <a:endParaRPr lang="es-CO" sz="2800" b="1" dirty="0">
              <a:solidFill>
                <a:srgbClr val="00B050"/>
              </a:solidFill>
            </a:endParaRPr>
          </a:p>
        </p:txBody>
      </p:sp>
      <p:sp>
        <p:nvSpPr>
          <p:cNvPr id="95" name="Rectangle 94">
            <a:extLst>
              <a:ext uri="{FF2B5EF4-FFF2-40B4-BE49-F238E27FC236}">
                <a16:creationId xmlns:a16="http://schemas.microsoft.com/office/drawing/2014/main" id="{D1170FD6-F569-4466-A2CD-C31F4D807647}"/>
              </a:ext>
            </a:extLst>
          </p:cNvPr>
          <p:cNvSpPr/>
          <p:nvPr/>
        </p:nvSpPr>
        <p:spPr>
          <a:xfrm>
            <a:off x="3068320" y="1884023"/>
            <a:ext cx="5527040" cy="534058"/>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Tree>
    <p:extLst>
      <p:ext uri="{BB962C8B-B14F-4D97-AF65-F5344CB8AC3E}">
        <p14:creationId xmlns:p14="http://schemas.microsoft.com/office/powerpoint/2010/main" val="50446118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62972-3449-42D1-8185-B4BEFD52AB44}"/>
              </a:ext>
            </a:extLst>
          </p:cNvPr>
          <p:cNvSpPr>
            <a:spLocks noGrp="1"/>
          </p:cNvSpPr>
          <p:nvPr>
            <p:ph type="title"/>
          </p:nvPr>
        </p:nvSpPr>
        <p:spPr/>
        <p:txBody>
          <a:bodyPr/>
          <a:lstStyle/>
          <a:p>
            <a:r>
              <a:rPr lang="en-US" dirty="0"/>
              <a:t>Approaches</a:t>
            </a:r>
            <a:br>
              <a:rPr lang="en-US" dirty="0"/>
            </a:br>
            <a:r>
              <a:rPr lang="en-US" sz="2000" dirty="0"/>
              <a:t>bootstrapping</a:t>
            </a:r>
            <a:endParaRPr lang="en-US" dirty="0"/>
          </a:p>
        </p:txBody>
      </p:sp>
      <p:sp>
        <p:nvSpPr>
          <p:cNvPr id="36" name="TextBox 35">
            <a:extLst>
              <a:ext uri="{FF2B5EF4-FFF2-40B4-BE49-F238E27FC236}">
                <a16:creationId xmlns:a16="http://schemas.microsoft.com/office/drawing/2014/main" id="{55079445-E878-4FBD-944D-274CFFCAEEF2}"/>
              </a:ext>
            </a:extLst>
          </p:cNvPr>
          <p:cNvSpPr txBox="1"/>
          <p:nvPr/>
        </p:nvSpPr>
        <p:spPr>
          <a:xfrm>
            <a:off x="297023" y="2800398"/>
            <a:ext cx="1498899" cy="369332"/>
          </a:xfrm>
          <a:prstGeom prst="rect">
            <a:avLst/>
          </a:prstGeom>
          <a:noFill/>
          <a:ln>
            <a:solidFill>
              <a:schemeClr val="tx1"/>
            </a:solidFill>
          </a:ln>
        </p:spPr>
        <p:txBody>
          <a:bodyPr wrap="square">
            <a:spAutoFit/>
          </a:bodyPr>
          <a:lstStyle/>
          <a:p>
            <a:pPr algn="ctr"/>
            <a:r>
              <a:rPr lang="en-US" dirty="0"/>
              <a:t>Astronomer</a:t>
            </a:r>
          </a:p>
        </p:txBody>
      </p:sp>
      <p:sp>
        <p:nvSpPr>
          <p:cNvPr id="37" name="TextBox 36">
            <a:extLst>
              <a:ext uri="{FF2B5EF4-FFF2-40B4-BE49-F238E27FC236}">
                <a16:creationId xmlns:a16="http://schemas.microsoft.com/office/drawing/2014/main" id="{CB12A597-3AA0-4AF6-843A-FD3BB14F99E1}"/>
              </a:ext>
            </a:extLst>
          </p:cNvPr>
          <p:cNvSpPr txBox="1"/>
          <p:nvPr/>
        </p:nvSpPr>
        <p:spPr>
          <a:xfrm>
            <a:off x="2211865" y="2800398"/>
            <a:ext cx="1808584" cy="369332"/>
          </a:xfrm>
          <a:prstGeom prst="rect">
            <a:avLst/>
          </a:prstGeom>
          <a:noFill/>
          <a:ln w="28575">
            <a:solidFill>
              <a:srgbClr val="00B050"/>
            </a:solidFill>
          </a:ln>
        </p:spPr>
        <p:txBody>
          <a:bodyPr wrap="square">
            <a:spAutoFit/>
          </a:bodyPr>
          <a:lstStyle/>
          <a:p>
            <a:pPr algn="ctr"/>
            <a:r>
              <a:rPr lang="en-US" dirty="0"/>
              <a:t>Edwin Hubble</a:t>
            </a:r>
          </a:p>
        </p:txBody>
      </p:sp>
      <p:sp>
        <p:nvSpPr>
          <p:cNvPr id="38" name="TextBox 37">
            <a:extLst>
              <a:ext uri="{FF2B5EF4-FFF2-40B4-BE49-F238E27FC236}">
                <a16:creationId xmlns:a16="http://schemas.microsoft.com/office/drawing/2014/main" id="{5B635630-C39B-4488-B976-9890FEE3B5AB}"/>
              </a:ext>
            </a:extLst>
          </p:cNvPr>
          <p:cNvSpPr txBox="1"/>
          <p:nvPr/>
        </p:nvSpPr>
        <p:spPr>
          <a:xfrm>
            <a:off x="4436392" y="2800446"/>
            <a:ext cx="747908" cy="369332"/>
          </a:xfrm>
          <a:prstGeom prst="rect">
            <a:avLst/>
          </a:prstGeom>
          <a:noFill/>
          <a:ln>
            <a:solidFill>
              <a:schemeClr val="tx1"/>
            </a:solidFill>
          </a:ln>
        </p:spPr>
        <p:txBody>
          <a:bodyPr wrap="square">
            <a:spAutoFit/>
          </a:bodyPr>
          <a:lstStyle/>
          <a:p>
            <a:pPr algn="ctr"/>
            <a:r>
              <a:rPr lang="en-US" dirty="0"/>
              <a:t>was</a:t>
            </a:r>
          </a:p>
        </p:txBody>
      </p:sp>
      <p:sp>
        <p:nvSpPr>
          <p:cNvPr id="39" name="TextBox 38">
            <a:extLst>
              <a:ext uri="{FF2B5EF4-FFF2-40B4-BE49-F238E27FC236}">
                <a16:creationId xmlns:a16="http://schemas.microsoft.com/office/drawing/2014/main" id="{D5D572CB-ADA2-42B5-9C1B-0010B45E7D18}"/>
              </a:ext>
            </a:extLst>
          </p:cNvPr>
          <p:cNvSpPr txBox="1"/>
          <p:nvPr/>
        </p:nvSpPr>
        <p:spPr>
          <a:xfrm>
            <a:off x="5600243" y="2800398"/>
            <a:ext cx="747908" cy="369332"/>
          </a:xfrm>
          <a:prstGeom prst="rect">
            <a:avLst/>
          </a:prstGeom>
          <a:noFill/>
          <a:ln>
            <a:solidFill>
              <a:schemeClr val="tx1"/>
            </a:solidFill>
          </a:ln>
        </p:spPr>
        <p:txBody>
          <a:bodyPr wrap="square">
            <a:spAutoFit/>
          </a:bodyPr>
          <a:lstStyle/>
          <a:p>
            <a:pPr algn="ctr"/>
            <a:r>
              <a:rPr lang="en-US" dirty="0"/>
              <a:t>born</a:t>
            </a:r>
          </a:p>
        </p:txBody>
      </p:sp>
      <p:sp>
        <p:nvSpPr>
          <p:cNvPr id="40" name="TextBox 39">
            <a:extLst>
              <a:ext uri="{FF2B5EF4-FFF2-40B4-BE49-F238E27FC236}">
                <a16:creationId xmlns:a16="http://schemas.microsoft.com/office/drawing/2014/main" id="{1C212CF5-4E8A-44B0-B23A-ECA6B3E9D262}"/>
              </a:ext>
            </a:extLst>
          </p:cNvPr>
          <p:cNvSpPr txBox="1"/>
          <p:nvPr/>
        </p:nvSpPr>
        <p:spPr>
          <a:xfrm>
            <a:off x="6764094" y="2799602"/>
            <a:ext cx="543503" cy="369332"/>
          </a:xfrm>
          <a:prstGeom prst="rect">
            <a:avLst/>
          </a:prstGeom>
          <a:noFill/>
          <a:ln>
            <a:solidFill>
              <a:schemeClr val="tx1"/>
            </a:solidFill>
          </a:ln>
        </p:spPr>
        <p:txBody>
          <a:bodyPr wrap="square">
            <a:spAutoFit/>
          </a:bodyPr>
          <a:lstStyle/>
          <a:p>
            <a:pPr algn="ctr"/>
            <a:r>
              <a:rPr lang="en-US" dirty="0"/>
              <a:t>in</a:t>
            </a:r>
          </a:p>
        </p:txBody>
      </p:sp>
      <p:sp>
        <p:nvSpPr>
          <p:cNvPr id="41" name="TextBox 40">
            <a:extLst>
              <a:ext uri="{FF2B5EF4-FFF2-40B4-BE49-F238E27FC236}">
                <a16:creationId xmlns:a16="http://schemas.microsoft.com/office/drawing/2014/main" id="{2D16C330-E5D1-4ADD-8CF2-A7B58DD3237B}"/>
              </a:ext>
            </a:extLst>
          </p:cNvPr>
          <p:cNvSpPr txBox="1"/>
          <p:nvPr/>
        </p:nvSpPr>
        <p:spPr>
          <a:xfrm>
            <a:off x="7723540" y="2799204"/>
            <a:ext cx="1498899" cy="369332"/>
          </a:xfrm>
          <a:prstGeom prst="rect">
            <a:avLst/>
          </a:prstGeom>
          <a:noFill/>
          <a:ln w="28575">
            <a:solidFill>
              <a:srgbClr val="FF0000"/>
            </a:solidFill>
          </a:ln>
        </p:spPr>
        <p:txBody>
          <a:bodyPr wrap="square">
            <a:spAutoFit/>
          </a:bodyPr>
          <a:lstStyle/>
          <a:p>
            <a:pPr algn="ctr"/>
            <a:r>
              <a:rPr lang="en-US" dirty="0"/>
              <a:t>Marshfield</a:t>
            </a:r>
          </a:p>
        </p:txBody>
      </p:sp>
      <p:sp>
        <p:nvSpPr>
          <p:cNvPr id="42" name="TextBox 41">
            <a:extLst>
              <a:ext uri="{FF2B5EF4-FFF2-40B4-BE49-F238E27FC236}">
                <a16:creationId xmlns:a16="http://schemas.microsoft.com/office/drawing/2014/main" id="{E4611C3D-DC32-4EAB-9B99-705851BBA697}"/>
              </a:ext>
            </a:extLst>
          </p:cNvPr>
          <p:cNvSpPr txBox="1"/>
          <p:nvPr/>
        </p:nvSpPr>
        <p:spPr>
          <a:xfrm>
            <a:off x="9638382" y="2799204"/>
            <a:ext cx="436985" cy="369332"/>
          </a:xfrm>
          <a:prstGeom prst="rect">
            <a:avLst/>
          </a:prstGeom>
          <a:noFill/>
          <a:ln>
            <a:solidFill>
              <a:schemeClr val="tx1"/>
            </a:solidFill>
          </a:ln>
        </p:spPr>
        <p:txBody>
          <a:bodyPr wrap="square">
            <a:spAutoFit/>
          </a:bodyPr>
          <a:lstStyle/>
          <a:p>
            <a:pPr algn="ctr"/>
            <a:r>
              <a:rPr lang="en-US" dirty="0"/>
              <a:t>,</a:t>
            </a:r>
          </a:p>
        </p:txBody>
      </p:sp>
      <p:sp>
        <p:nvSpPr>
          <p:cNvPr id="43" name="TextBox 42">
            <a:extLst>
              <a:ext uri="{FF2B5EF4-FFF2-40B4-BE49-F238E27FC236}">
                <a16:creationId xmlns:a16="http://schemas.microsoft.com/office/drawing/2014/main" id="{4A7F882F-C7E9-46B3-8ED0-AA21AFB69801}"/>
              </a:ext>
            </a:extLst>
          </p:cNvPr>
          <p:cNvSpPr txBox="1"/>
          <p:nvPr/>
        </p:nvSpPr>
        <p:spPr>
          <a:xfrm>
            <a:off x="10491307" y="2799204"/>
            <a:ext cx="1498899" cy="369332"/>
          </a:xfrm>
          <a:prstGeom prst="rect">
            <a:avLst/>
          </a:prstGeom>
          <a:noFill/>
          <a:ln>
            <a:solidFill>
              <a:schemeClr val="tx1"/>
            </a:solidFill>
          </a:ln>
        </p:spPr>
        <p:txBody>
          <a:bodyPr wrap="square">
            <a:spAutoFit/>
          </a:bodyPr>
          <a:lstStyle/>
          <a:p>
            <a:pPr algn="ctr"/>
            <a:r>
              <a:rPr lang="en-US" dirty="0"/>
              <a:t>Missouri</a:t>
            </a:r>
          </a:p>
        </p:txBody>
      </p:sp>
      <p:sp>
        <p:nvSpPr>
          <p:cNvPr id="44" name="TextBox 43">
            <a:extLst>
              <a:ext uri="{FF2B5EF4-FFF2-40B4-BE49-F238E27FC236}">
                <a16:creationId xmlns:a16="http://schemas.microsoft.com/office/drawing/2014/main" id="{41012888-8C90-4E7A-9113-F7A72238D316}"/>
              </a:ext>
            </a:extLst>
          </p:cNvPr>
          <p:cNvSpPr txBox="1"/>
          <p:nvPr/>
        </p:nvSpPr>
        <p:spPr>
          <a:xfrm>
            <a:off x="3359007" y="2522643"/>
            <a:ext cx="659155" cy="338554"/>
          </a:xfrm>
          <a:prstGeom prst="rect">
            <a:avLst/>
          </a:prstGeom>
          <a:noFill/>
        </p:spPr>
        <p:txBody>
          <a:bodyPr wrap="none" rtlCol="0">
            <a:spAutoFit/>
          </a:bodyPr>
          <a:lstStyle/>
          <a:p>
            <a:r>
              <a:rPr lang="en-US" sz="1600" dirty="0">
                <a:solidFill>
                  <a:srgbClr val="FF0000"/>
                </a:solidFill>
              </a:rPr>
              <a:t>entity</a:t>
            </a:r>
            <a:endParaRPr lang="es-CO" sz="1600" dirty="0">
              <a:solidFill>
                <a:srgbClr val="FF0000"/>
              </a:solidFill>
            </a:endParaRPr>
          </a:p>
        </p:txBody>
      </p:sp>
      <p:sp>
        <p:nvSpPr>
          <p:cNvPr id="45" name="TextBox 44">
            <a:extLst>
              <a:ext uri="{FF2B5EF4-FFF2-40B4-BE49-F238E27FC236}">
                <a16:creationId xmlns:a16="http://schemas.microsoft.com/office/drawing/2014/main" id="{0CFBC458-AAD3-45E3-9B43-AA065C77A8AC}"/>
              </a:ext>
            </a:extLst>
          </p:cNvPr>
          <p:cNvSpPr txBox="1"/>
          <p:nvPr/>
        </p:nvSpPr>
        <p:spPr>
          <a:xfrm>
            <a:off x="8513867" y="2475845"/>
            <a:ext cx="659155" cy="338554"/>
          </a:xfrm>
          <a:prstGeom prst="rect">
            <a:avLst/>
          </a:prstGeom>
          <a:noFill/>
        </p:spPr>
        <p:txBody>
          <a:bodyPr wrap="none" rtlCol="0">
            <a:spAutoFit/>
          </a:bodyPr>
          <a:lstStyle/>
          <a:p>
            <a:r>
              <a:rPr lang="en-US" sz="1600" dirty="0">
                <a:solidFill>
                  <a:srgbClr val="FF0000"/>
                </a:solidFill>
              </a:rPr>
              <a:t>entity</a:t>
            </a:r>
            <a:endParaRPr lang="es-CO" sz="1600" dirty="0">
              <a:solidFill>
                <a:srgbClr val="FF0000"/>
              </a:solidFill>
            </a:endParaRPr>
          </a:p>
        </p:txBody>
      </p:sp>
      <p:sp>
        <p:nvSpPr>
          <p:cNvPr id="46" name="TextBox 45">
            <a:extLst>
              <a:ext uri="{FF2B5EF4-FFF2-40B4-BE49-F238E27FC236}">
                <a16:creationId xmlns:a16="http://schemas.microsoft.com/office/drawing/2014/main" id="{416DF1B9-FF33-4EB1-98FE-6EE034C073A4}"/>
              </a:ext>
            </a:extLst>
          </p:cNvPr>
          <p:cNvSpPr txBox="1"/>
          <p:nvPr/>
        </p:nvSpPr>
        <p:spPr>
          <a:xfrm>
            <a:off x="11293385" y="2485602"/>
            <a:ext cx="659155" cy="338554"/>
          </a:xfrm>
          <a:prstGeom prst="rect">
            <a:avLst/>
          </a:prstGeom>
          <a:noFill/>
        </p:spPr>
        <p:txBody>
          <a:bodyPr wrap="none" rtlCol="0">
            <a:spAutoFit/>
          </a:bodyPr>
          <a:lstStyle/>
          <a:p>
            <a:r>
              <a:rPr lang="en-US" sz="1600" dirty="0">
                <a:solidFill>
                  <a:srgbClr val="FF0000"/>
                </a:solidFill>
              </a:rPr>
              <a:t>entity</a:t>
            </a:r>
            <a:endParaRPr lang="es-CO" sz="1600" dirty="0">
              <a:solidFill>
                <a:srgbClr val="FF0000"/>
              </a:solidFill>
            </a:endParaRPr>
          </a:p>
        </p:txBody>
      </p:sp>
      <p:sp>
        <p:nvSpPr>
          <p:cNvPr id="25" name="Content Placeholder 4">
            <a:extLst>
              <a:ext uri="{FF2B5EF4-FFF2-40B4-BE49-F238E27FC236}">
                <a16:creationId xmlns:a16="http://schemas.microsoft.com/office/drawing/2014/main" id="{EF259018-8C99-46CD-9F2D-DB2DBD917944}"/>
              </a:ext>
            </a:extLst>
          </p:cNvPr>
          <p:cNvSpPr txBox="1">
            <a:spLocks/>
          </p:cNvSpPr>
          <p:nvPr/>
        </p:nvSpPr>
        <p:spPr>
          <a:xfrm>
            <a:off x="297023" y="3184556"/>
            <a:ext cx="11693183" cy="369332"/>
          </a:xfrm>
          <a:prstGeom prst="rect">
            <a:avLst/>
          </a:prstGeom>
        </p:spPr>
        <p:txBody>
          <a:bodyPr vert="horz" lIns="91440" tIns="45720" rIns="91440" bIns="45720" rtlCol="0" anchor="ctr">
            <a:normAutofit fontScale="85000" lnSpcReduction="20000"/>
          </a:bodyPr>
          <a:lst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ctr">
              <a:buFont typeface="Wingdings 2" panose="05020102010507070707" pitchFamily="18" charset="2"/>
              <a:buNone/>
            </a:pPr>
            <a:r>
              <a:rPr lang="en-US" sz="2400" b="1" dirty="0">
                <a:solidFill>
                  <a:srgbClr val="00B050"/>
                </a:solidFill>
              </a:rPr>
              <a:t>X</a:t>
            </a:r>
            <a:r>
              <a:rPr lang="en-US" sz="2400" b="1" dirty="0">
                <a:solidFill>
                  <a:srgbClr val="FF0000"/>
                </a:solidFill>
              </a:rPr>
              <a:t> </a:t>
            </a:r>
            <a:r>
              <a:rPr lang="en-US" sz="2400" dirty="0">
                <a:solidFill>
                  <a:schemeClr val="tx1"/>
                </a:solidFill>
              </a:rPr>
              <a:t>was born in</a:t>
            </a:r>
            <a:r>
              <a:rPr lang="en-US" sz="2400" dirty="0">
                <a:solidFill>
                  <a:srgbClr val="FF0000"/>
                </a:solidFill>
              </a:rPr>
              <a:t> </a:t>
            </a:r>
            <a:r>
              <a:rPr lang="en-US" sz="2400" b="1" dirty="0">
                <a:solidFill>
                  <a:srgbClr val="FF0000"/>
                </a:solidFill>
              </a:rPr>
              <a:t>Y</a:t>
            </a:r>
          </a:p>
        </p:txBody>
      </p:sp>
      <p:sp>
        <p:nvSpPr>
          <p:cNvPr id="33" name="TextBox 32">
            <a:extLst>
              <a:ext uri="{FF2B5EF4-FFF2-40B4-BE49-F238E27FC236}">
                <a16:creationId xmlns:a16="http://schemas.microsoft.com/office/drawing/2014/main" id="{3E36F001-D9F8-4DFC-9BFC-ACB96E35F665}"/>
              </a:ext>
            </a:extLst>
          </p:cNvPr>
          <p:cNvSpPr txBox="1"/>
          <p:nvPr/>
        </p:nvSpPr>
        <p:spPr>
          <a:xfrm>
            <a:off x="2872265" y="4044108"/>
            <a:ext cx="1808584" cy="369332"/>
          </a:xfrm>
          <a:prstGeom prst="rect">
            <a:avLst/>
          </a:prstGeom>
          <a:noFill/>
          <a:ln w="28575">
            <a:solidFill>
              <a:srgbClr val="00B050"/>
            </a:solidFill>
          </a:ln>
        </p:spPr>
        <p:txBody>
          <a:bodyPr wrap="square">
            <a:spAutoFit/>
          </a:bodyPr>
          <a:lstStyle/>
          <a:p>
            <a:pPr algn="ctr"/>
            <a:r>
              <a:rPr lang="en-US" dirty="0"/>
              <a:t>Edwin Hubble</a:t>
            </a:r>
          </a:p>
        </p:txBody>
      </p:sp>
      <p:sp>
        <p:nvSpPr>
          <p:cNvPr id="54" name="TextBox 53">
            <a:extLst>
              <a:ext uri="{FF2B5EF4-FFF2-40B4-BE49-F238E27FC236}">
                <a16:creationId xmlns:a16="http://schemas.microsoft.com/office/drawing/2014/main" id="{E0133F4C-D151-4927-83E4-98BFDBE014E7}"/>
              </a:ext>
            </a:extLst>
          </p:cNvPr>
          <p:cNvSpPr txBox="1"/>
          <p:nvPr/>
        </p:nvSpPr>
        <p:spPr>
          <a:xfrm>
            <a:off x="4019407" y="3729183"/>
            <a:ext cx="779381" cy="338554"/>
          </a:xfrm>
          <a:prstGeom prst="rect">
            <a:avLst/>
          </a:prstGeom>
          <a:noFill/>
        </p:spPr>
        <p:txBody>
          <a:bodyPr wrap="none" rtlCol="0">
            <a:spAutoFit/>
          </a:bodyPr>
          <a:lstStyle/>
          <a:p>
            <a:r>
              <a:rPr lang="en-US" sz="1600" dirty="0">
                <a:solidFill>
                  <a:srgbClr val="FF0000"/>
                </a:solidFill>
              </a:rPr>
              <a:t>entity1</a:t>
            </a:r>
            <a:endParaRPr lang="es-CO" sz="1600" dirty="0">
              <a:solidFill>
                <a:srgbClr val="FF0000"/>
              </a:solidFill>
            </a:endParaRPr>
          </a:p>
        </p:txBody>
      </p:sp>
      <p:sp>
        <p:nvSpPr>
          <p:cNvPr id="60" name="Content Placeholder 4">
            <a:extLst>
              <a:ext uri="{FF2B5EF4-FFF2-40B4-BE49-F238E27FC236}">
                <a16:creationId xmlns:a16="http://schemas.microsoft.com/office/drawing/2014/main" id="{AB08DDB6-9C49-4F76-8D90-D6681BE3B480}"/>
              </a:ext>
            </a:extLst>
          </p:cNvPr>
          <p:cNvSpPr txBox="1">
            <a:spLocks/>
          </p:cNvSpPr>
          <p:nvPr/>
        </p:nvSpPr>
        <p:spPr>
          <a:xfrm>
            <a:off x="297023" y="4421576"/>
            <a:ext cx="11693183" cy="369332"/>
          </a:xfrm>
          <a:prstGeom prst="rect">
            <a:avLst/>
          </a:prstGeom>
        </p:spPr>
        <p:txBody>
          <a:bodyPr vert="horz" lIns="91440" tIns="45720" rIns="91440" bIns="45720" rtlCol="0" anchor="ctr">
            <a:normAutofit fontScale="85000" lnSpcReduction="20000"/>
          </a:bodyPr>
          <a:lst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ctr">
              <a:buFont typeface="Wingdings 2" panose="05020102010507070707" pitchFamily="18" charset="2"/>
              <a:buNone/>
            </a:pPr>
            <a:r>
              <a:rPr lang="en-US" sz="2400" dirty="0">
                <a:solidFill>
                  <a:schemeClr val="tx1"/>
                </a:solidFill>
              </a:rPr>
              <a:t>The house where </a:t>
            </a:r>
            <a:r>
              <a:rPr lang="en-US" sz="2400" b="1" dirty="0">
                <a:solidFill>
                  <a:srgbClr val="00B050"/>
                </a:solidFill>
              </a:rPr>
              <a:t>X</a:t>
            </a:r>
            <a:r>
              <a:rPr lang="en-US" sz="2400" b="1" dirty="0">
                <a:solidFill>
                  <a:srgbClr val="FF0000"/>
                </a:solidFill>
              </a:rPr>
              <a:t> </a:t>
            </a:r>
            <a:r>
              <a:rPr lang="en-US" sz="2400" dirty="0">
                <a:solidFill>
                  <a:schemeClr val="tx1"/>
                </a:solidFill>
              </a:rPr>
              <a:t>was born is in</a:t>
            </a:r>
            <a:r>
              <a:rPr lang="en-US" sz="2400" dirty="0">
                <a:solidFill>
                  <a:srgbClr val="FF0000"/>
                </a:solidFill>
              </a:rPr>
              <a:t> </a:t>
            </a:r>
            <a:r>
              <a:rPr lang="en-US" sz="2400" b="1" dirty="0">
                <a:solidFill>
                  <a:srgbClr val="FF0000"/>
                </a:solidFill>
              </a:rPr>
              <a:t>Y</a:t>
            </a:r>
          </a:p>
        </p:txBody>
      </p:sp>
      <p:sp>
        <p:nvSpPr>
          <p:cNvPr id="77" name="TextBox 76">
            <a:extLst>
              <a:ext uri="{FF2B5EF4-FFF2-40B4-BE49-F238E27FC236}">
                <a16:creationId xmlns:a16="http://schemas.microsoft.com/office/drawing/2014/main" id="{C5066593-3A59-419A-B4C4-9E213B49D9C0}"/>
              </a:ext>
            </a:extLst>
          </p:cNvPr>
          <p:cNvSpPr txBox="1"/>
          <p:nvPr/>
        </p:nvSpPr>
        <p:spPr>
          <a:xfrm>
            <a:off x="293057" y="4044108"/>
            <a:ext cx="666890" cy="369332"/>
          </a:xfrm>
          <a:prstGeom prst="rect">
            <a:avLst/>
          </a:prstGeom>
          <a:noFill/>
          <a:ln>
            <a:solidFill>
              <a:schemeClr val="tx1"/>
            </a:solidFill>
          </a:ln>
        </p:spPr>
        <p:txBody>
          <a:bodyPr wrap="square">
            <a:spAutoFit/>
          </a:bodyPr>
          <a:lstStyle/>
          <a:p>
            <a:pPr algn="ctr"/>
            <a:r>
              <a:rPr lang="en-US" dirty="0"/>
              <a:t>The</a:t>
            </a:r>
          </a:p>
        </p:txBody>
      </p:sp>
      <p:sp>
        <p:nvSpPr>
          <p:cNvPr id="78" name="TextBox 77">
            <a:extLst>
              <a:ext uri="{FF2B5EF4-FFF2-40B4-BE49-F238E27FC236}">
                <a16:creationId xmlns:a16="http://schemas.microsoft.com/office/drawing/2014/main" id="{D0E4502E-DE51-41D0-9B91-6B7C87CB79E5}"/>
              </a:ext>
            </a:extLst>
          </p:cNvPr>
          <p:cNvSpPr txBox="1"/>
          <p:nvPr/>
        </p:nvSpPr>
        <p:spPr>
          <a:xfrm>
            <a:off x="1073775" y="4044108"/>
            <a:ext cx="814053" cy="369332"/>
          </a:xfrm>
          <a:prstGeom prst="rect">
            <a:avLst/>
          </a:prstGeom>
          <a:noFill/>
          <a:ln>
            <a:solidFill>
              <a:schemeClr val="tx1"/>
            </a:solidFill>
          </a:ln>
        </p:spPr>
        <p:txBody>
          <a:bodyPr wrap="square">
            <a:spAutoFit/>
          </a:bodyPr>
          <a:lstStyle/>
          <a:p>
            <a:pPr algn="ctr"/>
            <a:r>
              <a:rPr lang="en-US" dirty="0"/>
              <a:t>house</a:t>
            </a:r>
          </a:p>
        </p:txBody>
      </p:sp>
      <p:sp>
        <p:nvSpPr>
          <p:cNvPr id="79" name="TextBox 78">
            <a:extLst>
              <a:ext uri="{FF2B5EF4-FFF2-40B4-BE49-F238E27FC236}">
                <a16:creationId xmlns:a16="http://schemas.microsoft.com/office/drawing/2014/main" id="{ED583A17-0141-4C57-92E4-89DCF4B8E253}"/>
              </a:ext>
            </a:extLst>
          </p:cNvPr>
          <p:cNvSpPr txBox="1"/>
          <p:nvPr/>
        </p:nvSpPr>
        <p:spPr>
          <a:xfrm>
            <a:off x="1929967" y="4044108"/>
            <a:ext cx="814053" cy="369332"/>
          </a:xfrm>
          <a:prstGeom prst="rect">
            <a:avLst/>
          </a:prstGeom>
          <a:noFill/>
          <a:ln>
            <a:solidFill>
              <a:schemeClr val="tx1"/>
            </a:solidFill>
          </a:ln>
        </p:spPr>
        <p:txBody>
          <a:bodyPr wrap="square">
            <a:spAutoFit/>
          </a:bodyPr>
          <a:lstStyle/>
          <a:p>
            <a:pPr algn="ctr"/>
            <a:r>
              <a:rPr lang="en-US" dirty="0"/>
              <a:t>where</a:t>
            </a:r>
          </a:p>
        </p:txBody>
      </p:sp>
      <p:sp>
        <p:nvSpPr>
          <p:cNvPr id="80" name="TextBox 79">
            <a:extLst>
              <a:ext uri="{FF2B5EF4-FFF2-40B4-BE49-F238E27FC236}">
                <a16:creationId xmlns:a16="http://schemas.microsoft.com/office/drawing/2014/main" id="{6271D9EA-D338-44C2-9D0C-4AB72D950975}"/>
              </a:ext>
            </a:extLst>
          </p:cNvPr>
          <p:cNvSpPr txBox="1"/>
          <p:nvPr/>
        </p:nvSpPr>
        <p:spPr>
          <a:xfrm>
            <a:off x="4809094" y="4044108"/>
            <a:ext cx="747908" cy="369332"/>
          </a:xfrm>
          <a:prstGeom prst="rect">
            <a:avLst/>
          </a:prstGeom>
          <a:noFill/>
          <a:ln>
            <a:solidFill>
              <a:schemeClr val="tx1"/>
            </a:solidFill>
          </a:ln>
        </p:spPr>
        <p:txBody>
          <a:bodyPr wrap="square">
            <a:spAutoFit/>
          </a:bodyPr>
          <a:lstStyle/>
          <a:p>
            <a:pPr algn="ctr"/>
            <a:r>
              <a:rPr lang="en-US" dirty="0"/>
              <a:t>was</a:t>
            </a:r>
          </a:p>
        </p:txBody>
      </p:sp>
      <p:sp>
        <p:nvSpPr>
          <p:cNvPr id="81" name="TextBox 80">
            <a:extLst>
              <a:ext uri="{FF2B5EF4-FFF2-40B4-BE49-F238E27FC236}">
                <a16:creationId xmlns:a16="http://schemas.microsoft.com/office/drawing/2014/main" id="{03C34690-B8EF-4B3C-B0E1-A639F342187B}"/>
              </a:ext>
            </a:extLst>
          </p:cNvPr>
          <p:cNvSpPr txBox="1"/>
          <p:nvPr/>
        </p:nvSpPr>
        <p:spPr>
          <a:xfrm>
            <a:off x="5627505" y="4044108"/>
            <a:ext cx="747908" cy="369332"/>
          </a:xfrm>
          <a:prstGeom prst="rect">
            <a:avLst/>
          </a:prstGeom>
          <a:noFill/>
          <a:ln>
            <a:solidFill>
              <a:schemeClr val="tx1"/>
            </a:solidFill>
          </a:ln>
        </p:spPr>
        <p:txBody>
          <a:bodyPr wrap="square">
            <a:spAutoFit/>
          </a:bodyPr>
          <a:lstStyle/>
          <a:p>
            <a:pPr algn="ctr"/>
            <a:r>
              <a:rPr lang="en-US" dirty="0"/>
              <a:t>born</a:t>
            </a:r>
          </a:p>
        </p:txBody>
      </p:sp>
      <p:sp>
        <p:nvSpPr>
          <p:cNvPr id="84" name="TextBox 83">
            <a:extLst>
              <a:ext uri="{FF2B5EF4-FFF2-40B4-BE49-F238E27FC236}">
                <a16:creationId xmlns:a16="http://schemas.microsoft.com/office/drawing/2014/main" id="{0E74E03F-251D-4BF3-9A83-0F987266CB03}"/>
              </a:ext>
            </a:extLst>
          </p:cNvPr>
          <p:cNvSpPr txBox="1"/>
          <p:nvPr/>
        </p:nvSpPr>
        <p:spPr>
          <a:xfrm>
            <a:off x="6552564" y="4044108"/>
            <a:ext cx="666890" cy="369332"/>
          </a:xfrm>
          <a:prstGeom prst="rect">
            <a:avLst/>
          </a:prstGeom>
          <a:noFill/>
          <a:ln>
            <a:solidFill>
              <a:schemeClr val="tx1"/>
            </a:solidFill>
          </a:ln>
        </p:spPr>
        <p:txBody>
          <a:bodyPr wrap="square">
            <a:spAutoFit/>
          </a:bodyPr>
          <a:lstStyle/>
          <a:p>
            <a:pPr algn="ctr"/>
            <a:r>
              <a:rPr lang="en-US" dirty="0"/>
              <a:t>is</a:t>
            </a:r>
          </a:p>
        </p:txBody>
      </p:sp>
      <p:sp>
        <p:nvSpPr>
          <p:cNvPr id="85" name="TextBox 84">
            <a:extLst>
              <a:ext uri="{FF2B5EF4-FFF2-40B4-BE49-F238E27FC236}">
                <a16:creationId xmlns:a16="http://schemas.microsoft.com/office/drawing/2014/main" id="{07A81992-4F4E-469D-83D4-2B4E2E4F731A}"/>
              </a:ext>
            </a:extLst>
          </p:cNvPr>
          <p:cNvSpPr txBox="1"/>
          <p:nvPr/>
        </p:nvSpPr>
        <p:spPr>
          <a:xfrm>
            <a:off x="7333282" y="4044108"/>
            <a:ext cx="814053" cy="369332"/>
          </a:xfrm>
          <a:prstGeom prst="rect">
            <a:avLst/>
          </a:prstGeom>
          <a:noFill/>
          <a:ln>
            <a:solidFill>
              <a:schemeClr val="tx1"/>
            </a:solidFill>
          </a:ln>
        </p:spPr>
        <p:txBody>
          <a:bodyPr wrap="square">
            <a:spAutoFit/>
          </a:bodyPr>
          <a:lstStyle/>
          <a:p>
            <a:pPr algn="ctr"/>
            <a:r>
              <a:rPr lang="en-US" dirty="0"/>
              <a:t>in</a:t>
            </a:r>
          </a:p>
        </p:txBody>
      </p:sp>
      <p:sp>
        <p:nvSpPr>
          <p:cNvPr id="86" name="TextBox 85">
            <a:extLst>
              <a:ext uri="{FF2B5EF4-FFF2-40B4-BE49-F238E27FC236}">
                <a16:creationId xmlns:a16="http://schemas.microsoft.com/office/drawing/2014/main" id="{C1F1D64C-7CBB-4539-8C96-551F4A7BCB9F}"/>
              </a:ext>
            </a:extLst>
          </p:cNvPr>
          <p:cNvSpPr txBox="1"/>
          <p:nvPr/>
        </p:nvSpPr>
        <p:spPr>
          <a:xfrm>
            <a:off x="8221074" y="4044108"/>
            <a:ext cx="1498899" cy="369332"/>
          </a:xfrm>
          <a:prstGeom prst="rect">
            <a:avLst/>
          </a:prstGeom>
          <a:noFill/>
          <a:ln w="28575">
            <a:solidFill>
              <a:srgbClr val="FF0000"/>
            </a:solidFill>
          </a:ln>
        </p:spPr>
        <p:txBody>
          <a:bodyPr wrap="square">
            <a:spAutoFit/>
          </a:bodyPr>
          <a:lstStyle/>
          <a:p>
            <a:pPr algn="ctr"/>
            <a:r>
              <a:rPr lang="en-US" dirty="0"/>
              <a:t>Marshfield</a:t>
            </a:r>
          </a:p>
        </p:txBody>
      </p:sp>
      <p:sp>
        <p:nvSpPr>
          <p:cNvPr id="87" name="TextBox 86">
            <a:extLst>
              <a:ext uri="{FF2B5EF4-FFF2-40B4-BE49-F238E27FC236}">
                <a16:creationId xmlns:a16="http://schemas.microsoft.com/office/drawing/2014/main" id="{EB4F404A-80D1-4CE6-B9F9-8E568ABBDE53}"/>
              </a:ext>
            </a:extLst>
          </p:cNvPr>
          <p:cNvSpPr txBox="1"/>
          <p:nvPr/>
        </p:nvSpPr>
        <p:spPr>
          <a:xfrm>
            <a:off x="9820956" y="4044108"/>
            <a:ext cx="436985" cy="369332"/>
          </a:xfrm>
          <a:prstGeom prst="rect">
            <a:avLst/>
          </a:prstGeom>
          <a:noFill/>
          <a:ln>
            <a:solidFill>
              <a:schemeClr val="tx1"/>
            </a:solidFill>
          </a:ln>
        </p:spPr>
        <p:txBody>
          <a:bodyPr wrap="square">
            <a:spAutoFit/>
          </a:bodyPr>
          <a:lstStyle/>
          <a:p>
            <a:pPr algn="ctr"/>
            <a:r>
              <a:rPr lang="en-US" dirty="0"/>
              <a:t>,</a:t>
            </a:r>
          </a:p>
        </p:txBody>
      </p:sp>
      <p:sp>
        <p:nvSpPr>
          <p:cNvPr id="88" name="TextBox 87">
            <a:extLst>
              <a:ext uri="{FF2B5EF4-FFF2-40B4-BE49-F238E27FC236}">
                <a16:creationId xmlns:a16="http://schemas.microsoft.com/office/drawing/2014/main" id="{5846E4CE-FD77-43AD-AA3C-16F1A65BC4AE}"/>
              </a:ext>
            </a:extLst>
          </p:cNvPr>
          <p:cNvSpPr txBox="1"/>
          <p:nvPr/>
        </p:nvSpPr>
        <p:spPr>
          <a:xfrm>
            <a:off x="10358921" y="4044108"/>
            <a:ext cx="1498899" cy="369332"/>
          </a:xfrm>
          <a:prstGeom prst="rect">
            <a:avLst/>
          </a:prstGeom>
          <a:noFill/>
          <a:ln>
            <a:solidFill>
              <a:schemeClr val="tx1"/>
            </a:solidFill>
          </a:ln>
        </p:spPr>
        <p:txBody>
          <a:bodyPr wrap="square">
            <a:spAutoFit/>
          </a:bodyPr>
          <a:lstStyle/>
          <a:p>
            <a:pPr algn="ctr"/>
            <a:r>
              <a:rPr lang="en-US" dirty="0"/>
              <a:t>Missouri</a:t>
            </a:r>
          </a:p>
        </p:txBody>
      </p:sp>
      <p:sp>
        <p:nvSpPr>
          <p:cNvPr id="89" name="TextBox 88">
            <a:extLst>
              <a:ext uri="{FF2B5EF4-FFF2-40B4-BE49-F238E27FC236}">
                <a16:creationId xmlns:a16="http://schemas.microsoft.com/office/drawing/2014/main" id="{EAEA82F9-F5FB-4A9B-9E0B-DB07029BC847}"/>
              </a:ext>
            </a:extLst>
          </p:cNvPr>
          <p:cNvSpPr txBox="1"/>
          <p:nvPr/>
        </p:nvSpPr>
        <p:spPr>
          <a:xfrm>
            <a:off x="9011401" y="3694039"/>
            <a:ext cx="659155" cy="338554"/>
          </a:xfrm>
          <a:prstGeom prst="rect">
            <a:avLst/>
          </a:prstGeom>
          <a:noFill/>
        </p:spPr>
        <p:txBody>
          <a:bodyPr wrap="none" rtlCol="0">
            <a:spAutoFit/>
          </a:bodyPr>
          <a:lstStyle/>
          <a:p>
            <a:r>
              <a:rPr lang="en-US" sz="1600" dirty="0">
                <a:solidFill>
                  <a:srgbClr val="FF0000"/>
                </a:solidFill>
              </a:rPr>
              <a:t>entity</a:t>
            </a:r>
            <a:endParaRPr lang="es-CO" sz="1600" dirty="0">
              <a:solidFill>
                <a:srgbClr val="FF0000"/>
              </a:solidFill>
            </a:endParaRPr>
          </a:p>
        </p:txBody>
      </p:sp>
      <p:sp>
        <p:nvSpPr>
          <p:cNvPr id="90" name="TextBox 89">
            <a:extLst>
              <a:ext uri="{FF2B5EF4-FFF2-40B4-BE49-F238E27FC236}">
                <a16:creationId xmlns:a16="http://schemas.microsoft.com/office/drawing/2014/main" id="{95E501B0-BDED-4D85-A20C-819ECDCF8980}"/>
              </a:ext>
            </a:extLst>
          </p:cNvPr>
          <p:cNvSpPr txBox="1"/>
          <p:nvPr/>
        </p:nvSpPr>
        <p:spPr>
          <a:xfrm>
            <a:off x="11160999" y="3703796"/>
            <a:ext cx="659155" cy="338554"/>
          </a:xfrm>
          <a:prstGeom prst="rect">
            <a:avLst/>
          </a:prstGeom>
          <a:noFill/>
        </p:spPr>
        <p:txBody>
          <a:bodyPr wrap="none" rtlCol="0">
            <a:spAutoFit/>
          </a:bodyPr>
          <a:lstStyle/>
          <a:p>
            <a:r>
              <a:rPr lang="en-US" sz="1600" dirty="0">
                <a:solidFill>
                  <a:srgbClr val="FF0000"/>
                </a:solidFill>
              </a:rPr>
              <a:t>entity</a:t>
            </a:r>
            <a:endParaRPr lang="es-CO" sz="1600" dirty="0">
              <a:solidFill>
                <a:srgbClr val="FF0000"/>
              </a:solidFill>
            </a:endParaRPr>
          </a:p>
        </p:txBody>
      </p:sp>
      <p:sp>
        <p:nvSpPr>
          <p:cNvPr id="47" name="TextBox 46">
            <a:extLst>
              <a:ext uri="{FF2B5EF4-FFF2-40B4-BE49-F238E27FC236}">
                <a16:creationId xmlns:a16="http://schemas.microsoft.com/office/drawing/2014/main" id="{3EC7CEB0-AB96-4338-8BC7-36CB824E3EBD}"/>
              </a:ext>
            </a:extLst>
          </p:cNvPr>
          <p:cNvSpPr txBox="1"/>
          <p:nvPr/>
        </p:nvSpPr>
        <p:spPr>
          <a:xfrm>
            <a:off x="4193279" y="1874265"/>
            <a:ext cx="4402082" cy="523220"/>
          </a:xfrm>
          <a:prstGeom prst="rect">
            <a:avLst/>
          </a:prstGeom>
          <a:noFill/>
        </p:spPr>
        <p:txBody>
          <a:bodyPr wrap="square" rtlCol="0">
            <a:spAutoFit/>
          </a:bodyPr>
          <a:lstStyle/>
          <a:p>
            <a:pPr algn="ctr"/>
            <a:r>
              <a:rPr lang="en-US" sz="2800" b="1" dirty="0"/>
              <a:t>&lt;Edwin Hubble, Missouri&gt;</a:t>
            </a:r>
            <a:endParaRPr lang="es-CO" sz="2800" b="1" dirty="0"/>
          </a:p>
        </p:txBody>
      </p:sp>
      <p:sp>
        <p:nvSpPr>
          <p:cNvPr id="48" name="TextBox 47">
            <a:extLst>
              <a:ext uri="{FF2B5EF4-FFF2-40B4-BE49-F238E27FC236}">
                <a16:creationId xmlns:a16="http://schemas.microsoft.com/office/drawing/2014/main" id="{14BA896F-3C04-4F15-B161-98555FD6CFE5}"/>
              </a:ext>
            </a:extLst>
          </p:cNvPr>
          <p:cNvSpPr txBox="1"/>
          <p:nvPr/>
        </p:nvSpPr>
        <p:spPr>
          <a:xfrm>
            <a:off x="2743587" y="1884022"/>
            <a:ext cx="1847986" cy="523220"/>
          </a:xfrm>
          <a:prstGeom prst="rect">
            <a:avLst/>
          </a:prstGeom>
          <a:noFill/>
        </p:spPr>
        <p:txBody>
          <a:bodyPr wrap="square" rtlCol="0">
            <a:spAutoFit/>
          </a:bodyPr>
          <a:lstStyle/>
          <a:p>
            <a:pPr algn="ctr"/>
            <a:r>
              <a:rPr lang="en-US" sz="2800" b="1" dirty="0">
                <a:solidFill>
                  <a:srgbClr val="00B050"/>
                </a:solidFill>
              </a:rPr>
              <a:t>Tuple:</a:t>
            </a:r>
            <a:endParaRPr lang="es-CO" sz="2800" b="1" dirty="0">
              <a:solidFill>
                <a:srgbClr val="00B050"/>
              </a:solidFill>
            </a:endParaRPr>
          </a:p>
        </p:txBody>
      </p:sp>
      <p:sp>
        <p:nvSpPr>
          <p:cNvPr id="49" name="Rectangle 48">
            <a:extLst>
              <a:ext uri="{FF2B5EF4-FFF2-40B4-BE49-F238E27FC236}">
                <a16:creationId xmlns:a16="http://schemas.microsoft.com/office/drawing/2014/main" id="{BC059F39-62DE-402D-8AEF-C0319399FF82}"/>
              </a:ext>
            </a:extLst>
          </p:cNvPr>
          <p:cNvSpPr/>
          <p:nvPr/>
        </p:nvSpPr>
        <p:spPr>
          <a:xfrm>
            <a:off x="3068320" y="1884023"/>
            <a:ext cx="5527040" cy="534058"/>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Tree>
    <p:extLst>
      <p:ext uri="{BB962C8B-B14F-4D97-AF65-F5344CB8AC3E}">
        <p14:creationId xmlns:p14="http://schemas.microsoft.com/office/powerpoint/2010/main" val="248326783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62972-3449-42D1-8185-B4BEFD52AB44}"/>
              </a:ext>
            </a:extLst>
          </p:cNvPr>
          <p:cNvSpPr>
            <a:spLocks noGrp="1"/>
          </p:cNvSpPr>
          <p:nvPr>
            <p:ph type="title"/>
          </p:nvPr>
        </p:nvSpPr>
        <p:spPr/>
        <p:txBody>
          <a:bodyPr/>
          <a:lstStyle/>
          <a:p>
            <a:r>
              <a:rPr lang="en-US" dirty="0"/>
              <a:t>Approaches</a:t>
            </a:r>
            <a:br>
              <a:rPr lang="en-US" dirty="0"/>
            </a:br>
            <a:r>
              <a:rPr lang="en-US" sz="2000" dirty="0"/>
              <a:t>bootstrapping</a:t>
            </a:r>
            <a:endParaRPr lang="en-US" dirty="0"/>
          </a:p>
        </p:txBody>
      </p:sp>
      <p:sp>
        <p:nvSpPr>
          <p:cNvPr id="36" name="TextBox 35">
            <a:extLst>
              <a:ext uri="{FF2B5EF4-FFF2-40B4-BE49-F238E27FC236}">
                <a16:creationId xmlns:a16="http://schemas.microsoft.com/office/drawing/2014/main" id="{55079445-E878-4FBD-944D-274CFFCAEEF2}"/>
              </a:ext>
            </a:extLst>
          </p:cNvPr>
          <p:cNvSpPr txBox="1"/>
          <p:nvPr/>
        </p:nvSpPr>
        <p:spPr>
          <a:xfrm>
            <a:off x="297023" y="2800398"/>
            <a:ext cx="1498899" cy="369332"/>
          </a:xfrm>
          <a:prstGeom prst="rect">
            <a:avLst/>
          </a:prstGeom>
          <a:noFill/>
          <a:ln>
            <a:solidFill>
              <a:schemeClr val="tx1"/>
            </a:solidFill>
          </a:ln>
        </p:spPr>
        <p:txBody>
          <a:bodyPr wrap="square">
            <a:spAutoFit/>
          </a:bodyPr>
          <a:lstStyle/>
          <a:p>
            <a:pPr algn="ctr"/>
            <a:r>
              <a:rPr lang="en-US" dirty="0"/>
              <a:t>Astronomer</a:t>
            </a:r>
          </a:p>
        </p:txBody>
      </p:sp>
      <p:sp>
        <p:nvSpPr>
          <p:cNvPr id="37" name="TextBox 36">
            <a:extLst>
              <a:ext uri="{FF2B5EF4-FFF2-40B4-BE49-F238E27FC236}">
                <a16:creationId xmlns:a16="http://schemas.microsoft.com/office/drawing/2014/main" id="{CB12A597-3AA0-4AF6-843A-FD3BB14F99E1}"/>
              </a:ext>
            </a:extLst>
          </p:cNvPr>
          <p:cNvSpPr txBox="1"/>
          <p:nvPr/>
        </p:nvSpPr>
        <p:spPr>
          <a:xfrm>
            <a:off x="2211865" y="2800398"/>
            <a:ext cx="1808584" cy="369332"/>
          </a:xfrm>
          <a:prstGeom prst="rect">
            <a:avLst/>
          </a:prstGeom>
          <a:noFill/>
          <a:ln w="28575">
            <a:solidFill>
              <a:srgbClr val="00B050"/>
            </a:solidFill>
          </a:ln>
        </p:spPr>
        <p:txBody>
          <a:bodyPr wrap="square">
            <a:spAutoFit/>
          </a:bodyPr>
          <a:lstStyle/>
          <a:p>
            <a:pPr algn="ctr"/>
            <a:r>
              <a:rPr lang="en-US" dirty="0"/>
              <a:t>Edwin Hubble</a:t>
            </a:r>
          </a:p>
        </p:txBody>
      </p:sp>
      <p:sp>
        <p:nvSpPr>
          <p:cNvPr id="38" name="TextBox 37">
            <a:extLst>
              <a:ext uri="{FF2B5EF4-FFF2-40B4-BE49-F238E27FC236}">
                <a16:creationId xmlns:a16="http://schemas.microsoft.com/office/drawing/2014/main" id="{5B635630-C39B-4488-B976-9890FEE3B5AB}"/>
              </a:ext>
            </a:extLst>
          </p:cNvPr>
          <p:cNvSpPr txBox="1"/>
          <p:nvPr/>
        </p:nvSpPr>
        <p:spPr>
          <a:xfrm>
            <a:off x="4436392" y="2800446"/>
            <a:ext cx="747908" cy="369332"/>
          </a:xfrm>
          <a:prstGeom prst="rect">
            <a:avLst/>
          </a:prstGeom>
          <a:noFill/>
          <a:ln>
            <a:solidFill>
              <a:schemeClr val="tx1"/>
            </a:solidFill>
          </a:ln>
        </p:spPr>
        <p:txBody>
          <a:bodyPr wrap="square">
            <a:spAutoFit/>
          </a:bodyPr>
          <a:lstStyle/>
          <a:p>
            <a:pPr algn="ctr"/>
            <a:r>
              <a:rPr lang="en-US" dirty="0"/>
              <a:t>was</a:t>
            </a:r>
          </a:p>
        </p:txBody>
      </p:sp>
      <p:sp>
        <p:nvSpPr>
          <p:cNvPr id="39" name="TextBox 38">
            <a:extLst>
              <a:ext uri="{FF2B5EF4-FFF2-40B4-BE49-F238E27FC236}">
                <a16:creationId xmlns:a16="http://schemas.microsoft.com/office/drawing/2014/main" id="{D5D572CB-ADA2-42B5-9C1B-0010B45E7D18}"/>
              </a:ext>
            </a:extLst>
          </p:cNvPr>
          <p:cNvSpPr txBox="1"/>
          <p:nvPr/>
        </p:nvSpPr>
        <p:spPr>
          <a:xfrm>
            <a:off x="5600243" y="2800398"/>
            <a:ext cx="747908" cy="369332"/>
          </a:xfrm>
          <a:prstGeom prst="rect">
            <a:avLst/>
          </a:prstGeom>
          <a:noFill/>
          <a:ln>
            <a:solidFill>
              <a:schemeClr val="tx1"/>
            </a:solidFill>
          </a:ln>
        </p:spPr>
        <p:txBody>
          <a:bodyPr wrap="square">
            <a:spAutoFit/>
          </a:bodyPr>
          <a:lstStyle/>
          <a:p>
            <a:pPr algn="ctr"/>
            <a:r>
              <a:rPr lang="en-US" dirty="0"/>
              <a:t>born</a:t>
            </a:r>
          </a:p>
        </p:txBody>
      </p:sp>
      <p:sp>
        <p:nvSpPr>
          <p:cNvPr id="40" name="TextBox 39">
            <a:extLst>
              <a:ext uri="{FF2B5EF4-FFF2-40B4-BE49-F238E27FC236}">
                <a16:creationId xmlns:a16="http://schemas.microsoft.com/office/drawing/2014/main" id="{1C212CF5-4E8A-44B0-B23A-ECA6B3E9D262}"/>
              </a:ext>
            </a:extLst>
          </p:cNvPr>
          <p:cNvSpPr txBox="1"/>
          <p:nvPr/>
        </p:nvSpPr>
        <p:spPr>
          <a:xfrm>
            <a:off x="6764094" y="2799602"/>
            <a:ext cx="543503" cy="369332"/>
          </a:xfrm>
          <a:prstGeom prst="rect">
            <a:avLst/>
          </a:prstGeom>
          <a:noFill/>
          <a:ln>
            <a:solidFill>
              <a:schemeClr val="tx1"/>
            </a:solidFill>
          </a:ln>
        </p:spPr>
        <p:txBody>
          <a:bodyPr wrap="square">
            <a:spAutoFit/>
          </a:bodyPr>
          <a:lstStyle/>
          <a:p>
            <a:pPr algn="ctr"/>
            <a:r>
              <a:rPr lang="en-US" dirty="0"/>
              <a:t>in</a:t>
            </a:r>
          </a:p>
        </p:txBody>
      </p:sp>
      <p:sp>
        <p:nvSpPr>
          <p:cNvPr id="41" name="TextBox 40">
            <a:extLst>
              <a:ext uri="{FF2B5EF4-FFF2-40B4-BE49-F238E27FC236}">
                <a16:creationId xmlns:a16="http://schemas.microsoft.com/office/drawing/2014/main" id="{2D16C330-E5D1-4ADD-8CF2-A7B58DD3237B}"/>
              </a:ext>
            </a:extLst>
          </p:cNvPr>
          <p:cNvSpPr txBox="1"/>
          <p:nvPr/>
        </p:nvSpPr>
        <p:spPr>
          <a:xfrm>
            <a:off x="7723540" y="2799204"/>
            <a:ext cx="1498899" cy="369332"/>
          </a:xfrm>
          <a:prstGeom prst="rect">
            <a:avLst/>
          </a:prstGeom>
          <a:noFill/>
          <a:ln w="28575">
            <a:solidFill>
              <a:srgbClr val="FF0000"/>
            </a:solidFill>
          </a:ln>
        </p:spPr>
        <p:txBody>
          <a:bodyPr wrap="square">
            <a:spAutoFit/>
          </a:bodyPr>
          <a:lstStyle/>
          <a:p>
            <a:pPr algn="ctr"/>
            <a:r>
              <a:rPr lang="en-US" dirty="0"/>
              <a:t>Marshfield</a:t>
            </a:r>
          </a:p>
        </p:txBody>
      </p:sp>
      <p:sp>
        <p:nvSpPr>
          <p:cNvPr id="42" name="TextBox 41">
            <a:extLst>
              <a:ext uri="{FF2B5EF4-FFF2-40B4-BE49-F238E27FC236}">
                <a16:creationId xmlns:a16="http://schemas.microsoft.com/office/drawing/2014/main" id="{E4611C3D-DC32-4EAB-9B99-705851BBA697}"/>
              </a:ext>
            </a:extLst>
          </p:cNvPr>
          <p:cNvSpPr txBox="1"/>
          <p:nvPr/>
        </p:nvSpPr>
        <p:spPr>
          <a:xfrm>
            <a:off x="9638382" y="2799204"/>
            <a:ext cx="436985" cy="369332"/>
          </a:xfrm>
          <a:prstGeom prst="rect">
            <a:avLst/>
          </a:prstGeom>
          <a:noFill/>
          <a:ln>
            <a:solidFill>
              <a:schemeClr val="tx1"/>
            </a:solidFill>
          </a:ln>
        </p:spPr>
        <p:txBody>
          <a:bodyPr wrap="square">
            <a:spAutoFit/>
          </a:bodyPr>
          <a:lstStyle/>
          <a:p>
            <a:pPr algn="ctr"/>
            <a:r>
              <a:rPr lang="en-US" dirty="0"/>
              <a:t>,</a:t>
            </a:r>
          </a:p>
        </p:txBody>
      </p:sp>
      <p:sp>
        <p:nvSpPr>
          <p:cNvPr id="43" name="TextBox 42">
            <a:extLst>
              <a:ext uri="{FF2B5EF4-FFF2-40B4-BE49-F238E27FC236}">
                <a16:creationId xmlns:a16="http://schemas.microsoft.com/office/drawing/2014/main" id="{4A7F882F-C7E9-46B3-8ED0-AA21AFB69801}"/>
              </a:ext>
            </a:extLst>
          </p:cNvPr>
          <p:cNvSpPr txBox="1"/>
          <p:nvPr/>
        </p:nvSpPr>
        <p:spPr>
          <a:xfrm>
            <a:off x="10491307" y="2799204"/>
            <a:ext cx="1498899" cy="369332"/>
          </a:xfrm>
          <a:prstGeom prst="rect">
            <a:avLst/>
          </a:prstGeom>
          <a:noFill/>
          <a:ln>
            <a:solidFill>
              <a:schemeClr val="tx1"/>
            </a:solidFill>
          </a:ln>
        </p:spPr>
        <p:txBody>
          <a:bodyPr wrap="square">
            <a:spAutoFit/>
          </a:bodyPr>
          <a:lstStyle/>
          <a:p>
            <a:pPr algn="ctr"/>
            <a:r>
              <a:rPr lang="en-US" dirty="0"/>
              <a:t>Missouri</a:t>
            </a:r>
          </a:p>
        </p:txBody>
      </p:sp>
      <p:sp>
        <p:nvSpPr>
          <p:cNvPr id="44" name="TextBox 43">
            <a:extLst>
              <a:ext uri="{FF2B5EF4-FFF2-40B4-BE49-F238E27FC236}">
                <a16:creationId xmlns:a16="http://schemas.microsoft.com/office/drawing/2014/main" id="{41012888-8C90-4E7A-9113-F7A72238D316}"/>
              </a:ext>
            </a:extLst>
          </p:cNvPr>
          <p:cNvSpPr txBox="1"/>
          <p:nvPr/>
        </p:nvSpPr>
        <p:spPr>
          <a:xfrm>
            <a:off x="3359007" y="2522643"/>
            <a:ext cx="659155" cy="338554"/>
          </a:xfrm>
          <a:prstGeom prst="rect">
            <a:avLst/>
          </a:prstGeom>
          <a:noFill/>
        </p:spPr>
        <p:txBody>
          <a:bodyPr wrap="none" rtlCol="0">
            <a:spAutoFit/>
          </a:bodyPr>
          <a:lstStyle/>
          <a:p>
            <a:r>
              <a:rPr lang="en-US" sz="1600" dirty="0">
                <a:solidFill>
                  <a:srgbClr val="FF0000"/>
                </a:solidFill>
              </a:rPr>
              <a:t>entity</a:t>
            </a:r>
            <a:endParaRPr lang="es-CO" sz="1600" dirty="0">
              <a:solidFill>
                <a:srgbClr val="FF0000"/>
              </a:solidFill>
            </a:endParaRPr>
          </a:p>
        </p:txBody>
      </p:sp>
      <p:sp>
        <p:nvSpPr>
          <p:cNvPr id="45" name="TextBox 44">
            <a:extLst>
              <a:ext uri="{FF2B5EF4-FFF2-40B4-BE49-F238E27FC236}">
                <a16:creationId xmlns:a16="http://schemas.microsoft.com/office/drawing/2014/main" id="{0CFBC458-AAD3-45E3-9B43-AA065C77A8AC}"/>
              </a:ext>
            </a:extLst>
          </p:cNvPr>
          <p:cNvSpPr txBox="1"/>
          <p:nvPr/>
        </p:nvSpPr>
        <p:spPr>
          <a:xfrm>
            <a:off x="8513867" y="2475845"/>
            <a:ext cx="659155" cy="338554"/>
          </a:xfrm>
          <a:prstGeom prst="rect">
            <a:avLst/>
          </a:prstGeom>
          <a:noFill/>
        </p:spPr>
        <p:txBody>
          <a:bodyPr wrap="none" rtlCol="0">
            <a:spAutoFit/>
          </a:bodyPr>
          <a:lstStyle/>
          <a:p>
            <a:r>
              <a:rPr lang="en-US" sz="1600" dirty="0">
                <a:solidFill>
                  <a:srgbClr val="FF0000"/>
                </a:solidFill>
              </a:rPr>
              <a:t>entity</a:t>
            </a:r>
            <a:endParaRPr lang="es-CO" sz="1600" dirty="0">
              <a:solidFill>
                <a:srgbClr val="FF0000"/>
              </a:solidFill>
            </a:endParaRPr>
          </a:p>
        </p:txBody>
      </p:sp>
      <p:sp>
        <p:nvSpPr>
          <p:cNvPr id="46" name="TextBox 45">
            <a:extLst>
              <a:ext uri="{FF2B5EF4-FFF2-40B4-BE49-F238E27FC236}">
                <a16:creationId xmlns:a16="http://schemas.microsoft.com/office/drawing/2014/main" id="{416DF1B9-FF33-4EB1-98FE-6EE034C073A4}"/>
              </a:ext>
            </a:extLst>
          </p:cNvPr>
          <p:cNvSpPr txBox="1"/>
          <p:nvPr/>
        </p:nvSpPr>
        <p:spPr>
          <a:xfrm>
            <a:off x="11293385" y="2485602"/>
            <a:ext cx="659155" cy="338554"/>
          </a:xfrm>
          <a:prstGeom prst="rect">
            <a:avLst/>
          </a:prstGeom>
          <a:noFill/>
        </p:spPr>
        <p:txBody>
          <a:bodyPr wrap="none" rtlCol="0">
            <a:spAutoFit/>
          </a:bodyPr>
          <a:lstStyle/>
          <a:p>
            <a:r>
              <a:rPr lang="en-US" sz="1600" dirty="0">
                <a:solidFill>
                  <a:srgbClr val="FF0000"/>
                </a:solidFill>
              </a:rPr>
              <a:t>entity</a:t>
            </a:r>
            <a:endParaRPr lang="es-CO" sz="1600" dirty="0">
              <a:solidFill>
                <a:srgbClr val="FF0000"/>
              </a:solidFill>
            </a:endParaRPr>
          </a:p>
        </p:txBody>
      </p:sp>
      <p:sp>
        <p:nvSpPr>
          <p:cNvPr id="23" name="TextBox 22">
            <a:extLst>
              <a:ext uri="{FF2B5EF4-FFF2-40B4-BE49-F238E27FC236}">
                <a16:creationId xmlns:a16="http://schemas.microsoft.com/office/drawing/2014/main" id="{717358CF-6E14-4047-B342-945E8C1EF81D}"/>
              </a:ext>
            </a:extLst>
          </p:cNvPr>
          <p:cNvSpPr txBox="1"/>
          <p:nvPr/>
        </p:nvSpPr>
        <p:spPr>
          <a:xfrm>
            <a:off x="4193279" y="1874265"/>
            <a:ext cx="4402082" cy="523220"/>
          </a:xfrm>
          <a:prstGeom prst="rect">
            <a:avLst/>
          </a:prstGeom>
          <a:noFill/>
        </p:spPr>
        <p:txBody>
          <a:bodyPr wrap="square" rtlCol="0">
            <a:spAutoFit/>
          </a:bodyPr>
          <a:lstStyle/>
          <a:p>
            <a:pPr algn="ctr"/>
            <a:r>
              <a:rPr lang="en-US" sz="2800" b="1" dirty="0"/>
              <a:t>&lt;Edwin Hubble, Missouri&gt;</a:t>
            </a:r>
            <a:endParaRPr lang="es-CO" sz="2800" b="1" dirty="0"/>
          </a:p>
        </p:txBody>
      </p:sp>
      <p:sp>
        <p:nvSpPr>
          <p:cNvPr id="24" name="TextBox 23">
            <a:extLst>
              <a:ext uri="{FF2B5EF4-FFF2-40B4-BE49-F238E27FC236}">
                <a16:creationId xmlns:a16="http://schemas.microsoft.com/office/drawing/2014/main" id="{3DC3DA00-C868-45A5-9F24-9B6A70BB5C6F}"/>
              </a:ext>
            </a:extLst>
          </p:cNvPr>
          <p:cNvSpPr txBox="1"/>
          <p:nvPr/>
        </p:nvSpPr>
        <p:spPr>
          <a:xfrm>
            <a:off x="2743587" y="1884022"/>
            <a:ext cx="1847986" cy="523220"/>
          </a:xfrm>
          <a:prstGeom prst="rect">
            <a:avLst/>
          </a:prstGeom>
          <a:noFill/>
        </p:spPr>
        <p:txBody>
          <a:bodyPr wrap="square" rtlCol="0">
            <a:spAutoFit/>
          </a:bodyPr>
          <a:lstStyle/>
          <a:p>
            <a:pPr algn="ctr"/>
            <a:r>
              <a:rPr lang="en-US" sz="2800" b="1" dirty="0">
                <a:solidFill>
                  <a:srgbClr val="00B050"/>
                </a:solidFill>
              </a:rPr>
              <a:t>Tuple:</a:t>
            </a:r>
            <a:endParaRPr lang="es-CO" sz="2800" b="1" dirty="0">
              <a:solidFill>
                <a:srgbClr val="00B050"/>
              </a:solidFill>
            </a:endParaRPr>
          </a:p>
        </p:txBody>
      </p:sp>
      <p:sp>
        <p:nvSpPr>
          <p:cNvPr id="25" name="Content Placeholder 4">
            <a:extLst>
              <a:ext uri="{FF2B5EF4-FFF2-40B4-BE49-F238E27FC236}">
                <a16:creationId xmlns:a16="http://schemas.microsoft.com/office/drawing/2014/main" id="{EF259018-8C99-46CD-9F2D-DB2DBD917944}"/>
              </a:ext>
            </a:extLst>
          </p:cNvPr>
          <p:cNvSpPr txBox="1">
            <a:spLocks/>
          </p:cNvSpPr>
          <p:nvPr/>
        </p:nvSpPr>
        <p:spPr>
          <a:xfrm>
            <a:off x="297023" y="3184556"/>
            <a:ext cx="11693183" cy="369332"/>
          </a:xfrm>
          <a:prstGeom prst="rect">
            <a:avLst/>
          </a:prstGeom>
        </p:spPr>
        <p:txBody>
          <a:bodyPr vert="horz" lIns="91440" tIns="45720" rIns="91440" bIns="45720" rtlCol="0" anchor="ctr">
            <a:normAutofit fontScale="85000" lnSpcReduction="20000"/>
          </a:bodyPr>
          <a:lst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ctr">
              <a:buFont typeface="Wingdings 2" panose="05020102010507070707" pitchFamily="18" charset="2"/>
              <a:buNone/>
            </a:pPr>
            <a:r>
              <a:rPr lang="en-US" sz="2400" b="1" dirty="0">
                <a:solidFill>
                  <a:srgbClr val="00B050"/>
                </a:solidFill>
              </a:rPr>
              <a:t>X</a:t>
            </a:r>
            <a:r>
              <a:rPr lang="en-US" sz="2400" b="1" dirty="0">
                <a:solidFill>
                  <a:srgbClr val="FF0000"/>
                </a:solidFill>
              </a:rPr>
              <a:t> </a:t>
            </a:r>
            <a:r>
              <a:rPr lang="en-US" sz="2400" dirty="0">
                <a:solidFill>
                  <a:schemeClr val="tx1"/>
                </a:solidFill>
              </a:rPr>
              <a:t>was born in</a:t>
            </a:r>
            <a:r>
              <a:rPr lang="en-US" sz="2400" dirty="0">
                <a:solidFill>
                  <a:srgbClr val="FF0000"/>
                </a:solidFill>
              </a:rPr>
              <a:t> </a:t>
            </a:r>
            <a:r>
              <a:rPr lang="en-US" sz="2400" b="1" dirty="0">
                <a:solidFill>
                  <a:srgbClr val="FF0000"/>
                </a:solidFill>
              </a:rPr>
              <a:t>Y</a:t>
            </a:r>
          </a:p>
        </p:txBody>
      </p:sp>
      <p:sp>
        <p:nvSpPr>
          <p:cNvPr id="33" name="TextBox 32">
            <a:extLst>
              <a:ext uri="{FF2B5EF4-FFF2-40B4-BE49-F238E27FC236}">
                <a16:creationId xmlns:a16="http://schemas.microsoft.com/office/drawing/2014/main" id="{3E36F001-D9F8-4DFC-9BFC-ACB96E35F665}"/>
              </a:ext>
            </a:extLst>
          </p:cNvPr>
          <p:cNvSpPr txBox="1"/>
          <p:nvPr/>
        </p:nvSpPr>
        <p:spPr>
          <a:xfrm>
            <a:off x="2872265" y="4044108"/>
            <a:ext cx="1808584" cy="369332"/>
          </a:xfrm>
          <a:prstGeom prst="rect">
            <a:avLst/>
          </a:prstGeom>
          <a:noFill/>
          <a:ln w="28575">
            <a:solidFill>
              <a:srgbClr val="00B050"/>
            </a:solidFill>
          </a:ln>
        </p:spPr>
        <p:txBody>
          <a:bodyPr wrap="square">
            <a:spAutoFit/>
          </a:bodyPr>
          <a:lstStyle/>
          <a:p>
            <a:pPr algn="ctr"/>
            <a:r>
              <a:rPr lang="en-US" dirty="0"/>
              <a:t>Edwin Hubble</a:t>
            </a:r>
          </a:p>
        </p:txBody>
      </p:sp>
      <p:sp>
        <p:nvSpPr>
          <p:cNvPr id="54" name="TextBox 53">
            <a:extLst>
              <a:ext uri="{FF2B5EF4-FFF2-40B4-BE49-F238E27FC236}">
                <a16:creationId xmlns:a16="http://schemas.microsoft.com/office/drawing/2014/main" id="{E0133F4C-D151-4927-83E4-98BFDBE014E7}"/>
              </a:ext>
            </a:extLst>
          </p:cNvPr>
          <p:cNvSpPr txBox="1"/>
          <p:nvPr/>
        </p:nvSpPr>
        <p:spPr>
          <a:xfrm>
            <a:off x="4019407" y="3729183"/>
            <a:ext cx="779381" cy="338554"/>
          </a:xfrm>
          <a:prstGeom prst="rect">
            <a:avLst/>
          </a:prstGeom>
          <a:noFill/>
        </p:spPr>
        <p:txBody>
          <a:bodyPr wrap="none" rtlCol="0">
            <a:spAutoFit/>
          </a:bodyPr>
          <a:lstStyle/>
          <a:p>
            <a:r>
              <a:rPr lang="en-US" sz="1600" dirty="0">
                <a:solidFill>
                  <a:srgbClr val="FF0000"/>
                </a:solidFill>
              </a:rPr>
              <a:t>entity1</a:t>
            </a:r>
            <a:endParaRPr lang="es-CO" sz="1600" dirty="0">
              <a:solidFill>
                <a:srgbClr val="FF0000"/>
              </a:solidFill>
            </a:endParaRPr>
          </a:p>
        </p:txBody>
      </p:sp>
      <p:sp>
        <p:nvSpPr>
          <p:cNvPr id="60" name="Content Placeholder 4">
            <a:extLst>
              <a:ext uri="{FF2B5EF4-FFF2-40B4-BE49-F238E27FC236}">
                <a16:creationId xmlns:a16="http://schemas.microsoft.com/office/drawing/2014/main" id="{AB08DDB6-9C49-4F76-8D90-D6681BE3B480}"/>
              </a:ext>
            </a:extLst>
          </p:cNvPr>
          <p:cNvSpPr txBox="1">
            <a:spLocks/>
          </p:cNvSpPr>
          <p:nvPr/>
        </p:nvSpPr>
        <p:spPr>
          <a:xfrm>
            <a:off x="297023" y="4421576"/>
            <a:ext cx="11693183" cy="369332"/>
          </a:xfrm>
          <a:prstGeom prst="rect">
            <a:avLst/>
          </a:prstGeom>
        </p:spPr>
        <p:txBody>
          <a:bodyPr vert="horz" lIns="91440" tIns="45720" rIns="91440" bIns="45720" rtlCol="0" anchor="ctr">
            <a:normAutofit fontScale="85000" lnSpcReduction="20000"/>
          </a:bodyPr>
          <a:lst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ctr">
              <a:buFont typeface="Wingdings 2" panose="05020102010507070707" pitchFamily="18" charset="2"/>
              <a:buNone/>
            </a:pPr>
            <a:r>
              <a:rPr lang="en-US" sz="2400" dirty="0">
                <a:solidFill>
                  <a:schemeClr val="tx1"/>
                </a:solidFill>
              </a:rPr>
              <a:t>The house where </a:t>
            </a:r>
            <a:r>
              <a:rPr lang="en-US" sz="2400" b="1" dirty="0">
                <a:solidFill>
                  <a:srgbClr val="00B050"/>
                </a:solidFill>
              </a:rPr>
              <a:t>X</a:t>
            </a:r>
            <a:r>
              <a:rPr lang="en-US" sz="2400" b="1" dirty="0">
                <a:solidFill>
                  <a:srgbClr val="FF0000"/>
                </a:solidFill>
              </a:rPr>
              <a:t> </a:t>
            </a:r>
            <a:r>
              <a:rPr lang="en-US" sz="2400" dirty="0">
                <a:solidFill>
                  <a:schemeClr val="tx1"/>
                </a:solidFill>
              </a:rPr>
              <a:t>was born is in</a:t>
            </a:r>
            <a:r>
              <a:rPr lang="en-US" sz="2400" dirty="0">
                <a:solidFill>
                  <a:srgbClr val="FF0000"/>
                </a:solidFill>
              </a:rPr>
              <a:t> </a:t>
            </a:r>
            <a:r>
              <a:rPr lang="en-US" sz="2400" b="1" dirty="0">
                <a:solidFill>
                  <a:srgbClr val="FF0000"/>
                </a:solidFill>
              </a:rPr>
              <a:t>Y</a:t>
            </a:r>
          </a:p>
        </p:txBody>
      </p:sp>
      <p:sp>
        <p:nvSpPr>
          <p:cNvPr id="62" name="TextBox 61">
            <a:extLst>
              <a:ext uri="{FF2B5EF4-FFF2-40B4-BE49-F238E27FC236}">
                <a16:creationId xmlns:a16="http://schemas.microsoft.com/office/drawing/2014/main" id="{8183573A-B62E-4FDF-B082-F8B9DA92BD85}"/>
              </a:ext>
            </a:extLst>
          </p:cNvPr>
          <p:cNvSpPr txBox="1"/>
          <p:nvPr/>
        </p:nvSpPr>
        <p:spPr>
          <a:xfrm>
            <a:off x="2211865" y="5211865"/>
            <a:ext cx="1808584" cy="369332"/>
          </a:xfrm>
          <a:prstGeom prst="rect">
            <a:avLst/>
          </a:prstGeom>
          <a:noFill/>
          <a:ln w="28575">
            <a:solidFill>
              <a:srgbClr val="FF0000"/>
            </a:solidFill>
          </a:ln>
        </p:spPr>
        <p:txBody>
          <a:bodyPr wrap="square">
            <a:spAutoFit/>
          </a:bodyPr>
          <a:lstStyle/>
          <a:p>
            <a:pPr algn="ctr"/>
            <a:r>
              <a:rPr lang="en-US" dirty="0"/>
              <a:t>Missouri</a:t>
            </a:r>
          </a:p>
        </p:txBody>
      </p:sp>
      <p:sp>
        <p:nvSpPr>
          <p:cNvPr id="63" name="TextBox 62">
            <a:extLst>
              <a:ext uri="{FF2B5EF4-FFF2-40B4-BE49-F238E27FC236}">
                <a16:creationId xmlns:a16="http://schemas.microsoft.com/office/drawing/2014/main" id="{E61C1D4E-A8B8-4517-B911-EB7E57700F5C}"/>
              </a:ext>
            </a:extLst>
          </p:cNvPr>
          <p:cNvSpPr txBox="1"/>
          <p:nvPr/>
        </p:nvSpPr>
        <p:spPr>
          <a:xfrm>
            <a:off x="4212872" y="5211865"/>
            <a:ext cx="467977" cy="369332"/>
          </a:xfrm>
          <a:prstGeom prst="rect">
            <a:avLst/>
          </a:prstGeom>
          <a:noFill/>
          <a:ln>
            <a:solidFill>
              <a:schemeClr val="tx1"/>
            </a:solidFill>
          </a:ln>
        </p:spPr>
        <p:txBody>
          <a:bodyPr wrap="square">
            <a:spAutoFit/>
          </a:bodyPr>
          <a:lstStyle/>
          <a:p>
            <a:pPr algn="ctr"/>
            <a:r>
              <a:rPr lang="en-US" dirty="0"/>
              <a:t>is</a:t>
            </a:r>
          </a:p>
        </p:txBody>
      </p:sp>
      <p:sp>
        <p:nvSpPr>
          <p:cNvPr id="64" name="TextBox 63">
            <a:extLst>
              <a:ext uri="{FF2B5EF4-FFF2-40B4-BE49-F238E27FC236}">
                <a16:creationId xmlns:a16="http://schemas.microsoft.com/office/drawing/2014/main" id="{B173CEFE-06E4-423A-B282-A2E524E08A90}"/>
              </a:ext>
            </a:extLst>
          </p:cNvPr>
          <p:cNvSpPr txBox="1"/>
          <p:nvPr/>
        </p:nvSpPr>
        <p:spPr>
          <a:xfrm>
            <a:off x="5600242" y="5211865"/>
            <a:ext cx="1267917" cy="369332"/>
          </a:xfrm>
          <a:prstGeom prst="rect">
            <a:avLst/>
          </a:prstGeom>
          <a:noFill/>
          <a:ln>
            <a:solidFill>
              <a:schemeClr val="tx1"/>
            </a:solidFill>
          </a:ln>
        </p:spPr>
        <p:txBody>
          <a:bodyPr wrap="square">
            <a:spAutoFit/>
          </a:bodyPr>
          <a:lstStyle/>
          <a:p>
            <a:pPr algn="ctr"/>
            <a:r>
              <a:rPr lang="en-US" dirty="0" err="1"/>
              <a:t>homestate</a:t>
            </a:r>
            <a:r>
              <a:rPr lang="en-US" dirty="0"/>
              <a:t> </a:t>
            </a:r>
          </a:p>
        </p:txBody>
      </p:sp>
      <p:sp>
        <p:nvSpPr>
          <p:cNvPr id="65" name="TextBox 64">
            <a:extLst>
              <a:ext uri="{FF2B5EF4-FFF2-40B4-BE49-F238E27FC236}">
                <a16:creationId xmlns:a16="http://schemas.microsoft.com/office/drawing/2014/main" id="{CFA990E5-0B0D-4D3B-9D42-9ABF9909D1D4}"/>
              </a:ext>
            </a:extLst>
          </p:cNvPr>
          <p:cNvSpPr txBox="1"/>
          <p:nvPr/>
        </p:nvSpPr>
        <p:spPr>
          <a:xfrm>
            <a:off x="7007934" y="5211865"/>
            <a:ext cx="543503" cy="369332"/>
          </a:xfrm>
          <a:prstGeom prst="rect">
            <a:avLst/>
          </a:prstGeom>
          <a:noFill/>
          <a:ln>
            <a:solidFill>
              <a:schemeClr val="tx1"/>
            </a:solidFill>
          </a:ln>
        </p:spPr>
        <p:txBody>
          <a:bodyPr wrap="square">
            <a:spAutoFit/>
          </a:bodyPr>
          <a:lstStyle/>
          <a:p>
            <a:pPr algn="ctr"/>
            <a:r>
              <a:rPr lang="en-US" dirty="0"/>
              <a:t>of</a:t>
            </a:r>
          </a:p>
        </p:txBody>
      </p:sp>
      <p:sp>
        <p:nvSpPr>
          <p:cNvPr id="69" name="TextBox 68">
            <a:extLst>
              <a:ext uri="{FF2B5EF4-FFF2-40B4-BE49-F238E27FC236}">
                <a16:creationId xmlns:a16="http://schemas.microsoft.com/office/drawing/2014/main" id="{793BF439-0DB8-49FA-8E0E-CBA2F54AE62F}"/>
              </a:ext>
            </a:extLst>
          </p:cNvPr>
          <p:cNvSpPr txBox="1"/>
          <p:nvPr/>
        </p:nvSpPr>
        <p:spPr>
          <a:xfrm>
            <a:off x="3359007" y="4894510"/>
            <a:ext cx="659155" cy="338554"/>
          </a:xfrm>
          <a:prstGeom prst="rect">
            <a:avLst/>
          </a:prstGeom>
          <a:noFill/>
        </p:spPr>
        <p:txBody>
          <a:bodyPr wrap="none" rtlCol="0">
            <a:spAutoFit/>
          </a:bodyPr>
          <a:lstStyle/>
          <a:p>
            <a:r>
              <a:rPr lang="en-US" sz="1600" dirty="0">
                <a:solidFill>
                  <a:srgbClr val="FF0000"/>
                </a:solidFill>
              </a:rPr>
              <a:t>entity</a:t>
            </a:r>
            <a:endParaRPr lang="es-CO" sz="1600" dirty="0">
              <a:solidFill>
                <a:srgbClr val="FF0000"/>
              </a:solidFill>
            </a:endParaRPr>
          </a:p>
        </p:txBody>
      </p:sp>
      <p:sp>
        <p:nvSpPr>
          <p:cNvPr id="75" name="Content Placeholder 4">
            <a:extLst>
              <a:ext uri="{FF2B5EF4-FFF2-40B4-BE49-F238E27FC236}">
                <a16:creationId xmlns:a16="http://schemas.microsoft.com/office/drawing/2014/main" id="{383CDDC8-0C94-4264-A525-3792628E3E09}"/>
              </a:ext>
            </a:extLst>
          </p:cNvPr>
          <p:cNvSpPr txBox="1">
            <a:spLocks/>
          </p:cNvSpPr>
          <p:nvPr/>
        </p:nvSpPr>
        <p:spPr>
          <a:xfrm>
            <a:off x="297023" y="5556423"/>
            <a:ext cx="11693183" cy="369332"/>
          </a:xfrm>
          <a:prstGeom prst="rect">
            <a:avLst/>
          </a:prstGeom>
        </p:spPr>
        <p:txBody>
          <a:bodyPr vert="horz" lIns="91440" tIns="45720" rIns="91440" bIns="45720" rtlCol="0" anchor="ctr">
            <a:normAutofit fontScale="85000" lnSpcReduction="20000"/>
          </a:bodyPr>
          <a:lst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ctr">
              <a:buFont typeface="Wingdings 2" panose="05020102010507070707" pitchFamily="18" charset="2"/>
              <a:buNone/>
            </a:pPr>
            <a:r>
              <a:rPr lang="en-US" sz="2400" b="1" dirty="0">
                <a:solidFill>
                  <a:srgbClr val="00B050"/>
                </a:solidFill>
              </a:rPr>
              <a:t> </a:t>
            </a:r>
            <a:r>
              <a:rPr lang="en-US" sz="2400" b="1" dirty="0">
                <a:solidFill>
                  <a:srgbClr val="FF0000"/>
                </a:solidFill>
              </a:rPr>
              <a:t>Y </a:t>
            </a:r>
            <a:r>
              <a:rPr lang="en-US" sz="2400" dirty="0">
                <a:solidFill>
                  <a:schemeClr val="tx1"/>
                </a:solidFill>
              </a:rPr>
              <a:t>is the </a:t>
            </a:r>
            <a:r>
              <a:rPr lang="en-US" sz="2400" dirty="0" err="1">
                <a:solidFill>
                  <a:schemeClr val="tx1"/>
                </a:solidFill>
              </a:rPr>
              <a:t>homestate</a:t>
            </a:r>
            <a:r>
              <a:rPr lang="en-US" sz="2400" dirty="0">
                <a:solidFill>
                  <a:schemeClr val="tx1"/>
                </a:solidFill>
              </a:rPr>
              <a:t> of</a:t>
            </a:r>
            <a:r>
              <a:rPr lang="en-US" sz="2400" dirty="0">
                <a:solidFill>
                  <a:srgbClr val="FF0000"/>
                </a:solidFill>
              </a:rPr>
              <a:t> </a:t>
            </a:r>
            <a:r>
              <a:rPr lang="en-US" sz="2400" b="1" dirty="0">
                <a:solidFill>
                  <a:srgbClr val="00B050"/>
                </a:solidFill>
              </a:rPr>
              <a:t>X</a:t>
            </a:r>
            <a:endParaRPr lang="en-US" sz="2400" b="1" dirty="0">
              <a:solidFill>
                <a:srgbClr val="FF0000"/>
              </a:solidFill>
            </a:endParaRPr>
          </a:p>
        </p:txBody>
      </p:sp>
      <p:sp>
        <p:nvSpPr>
          <p:cNvPr id="77" name="TextBox 76">
            <a:extLst>
              <a:ext uri="{FF2B5EF4-FFF2-40B4-BE49-F238E27FC236}">
                <a16:creationId xmlns:a16="http://schemas.microsoft.com/office/drawing/2014/main" id="{C5066593-3A59-419A-B4C4-9E213B49D9C0}"/>
              </a:ext>
            </a:extLst>
          </p:cNvPr>
          <p:cNvSpPr txBox="1"/>
          <p:nvPr/>
        </p:nvSpPr>
        <p:spPr>
          <a:xfrm>
            <a:off x="293057" y="4044108"/>
            <a:ext cx="666890" cy="369332"/>
          </a:xfrm>
          <a:prstGeom prst="rect">
            <a:avLst/>
          </a:prstGeom>
          <a:noFill/>
          <a:ln>
            <a:solidFill>
              <a:schemeClr val="tx1"/>
            </a:solidFill>
          </a:ln>
        </p:spPr>
        <p:txBody>
          <a:bodyPr wrap="square">
            <a:spAutoFit/>
          </a:bodyPr>
          <a:lstStyle/>
          <a:p>
            <a:pPr algn="ctr"/>
            <a:r>
              <a:rPr lang="en-US" dirty="0"/>
              <a:t>The</a:t>
            </a:r>
          </a:p>
        </p:txBody>
      </p:sp>
      <p:sp>
        <p:nvSpPr>
          <p:cNvPr id="78" name="TextBox 77">
            <a:extLst>
              <a:ext uri="{FF2B5EF4-FFF2-40B4-BE49-F238E27FC236}">
                <a16:creationId xmlns:a16="http://schemas.microsoft.com/office/drawing/2014/main" id="{D0E4502E-DE51-41D0-9B91-6B7C87CB79E5}"/>
              </a:ext>
            </a:extLst>
          </p:cNvPr>
          <p:cNvSpPr txBox="1"/>
          <p:nvPr/>
        </p:nvSpPr>
        <p:spPr>
          <a:xfrm>
            <a:off x="1073775" y="4044108"/>
            <a:ext cx="814053" cy="369332"/>
          </a:xfrm>
          <a:prstGeom prst="rect">
            <a:avLst/>
          </a:prstGeom>
          <a:noFill/>
          <a:ln>
            <a:solidFill>
              <a:schemeClr val="tx1"/>
            </a:solidFill>
          </a:ln>
        </p:spPr>
        <p:txBody>
          <a:bodyPr wrap="square">
            <a:spAutoFit/>
          </a:bodyPr>
          <a:lstStyle/>
          <a:p>
            <a:pPr algn="ctr"/>
            <a:r>
              <a:rPr lang="en-US" dirty="0"/>
              <a:t>house</a:t>
            </a:r>
          </a:p>
        </p:txBody>
      </p:sp>
      <p:sp>
        <p:nvSpPr>
          <p:cNvPr id="79" name="TextBox 78">
            <a:extLst>
              <a:ext uri="{FF2B5EF4-FFF2-40B4-BE49-F238E27FC236}">
                <a16:creationId xmlns:a16="http://schemas.microsoft.com/office/drawing/2014/main" id="{ED583A17-0141-4C57-92E4-89DCF4B8E253}"/>
              </a:ext>
            </a:extLst>
          </p:cNvPr>
          <p:cNvSpPr txBox="1"/>
          <p:nvPr/>
        </p:nvSpPr>
        <p:spPr>
          <a:xfrm>
            <a:off x="1929967" y="4044108"/>
            <a:ext cx="814053" cy="369332"/>
          </a:xfrm>
          <a:prstGeom prst="rect">
            <a:avLst/>
          </a:prstGeom>
          <a:noFill/>
          <a:ln>
            <a:solidFill>
              <a:schemeClr val="tx1"/>
            </a:solidFill>
          </a:ln>
        </p:spPr>
        <p:txBody>
          <a:bodyPr wrap="square">
            <a:spAutoFit/>
          </a:bodyPr>
          <a:lstStyle/>
          <a:p>
            <a:pPr algn="ctr"/>
            <a:r>
              <a:rPr lang="en-US" dirty="0"/>
              <a:t>where</a:t>
            </a:r>
          </a:p>
        </p:txBody>
      </p:sp>
      <p:sp>
        <p:nvSpPr>
          <p:cNvPr id="80" name="TextBox 79">
            <a:extLst>
              <a:ext uri="{FF2B5EF4-FFF2-40B4-BE49-F238E27FC236}">
                <a16:creationId xmlns:a16="http://schemas.microsoft.com/office/drawing/2014/main" id="{6271D9EA-D338-44C2-9D0C-4AB72D950975}"/>
              </a:ext>
            </a:extLst>
          </p:cNvPr>
          <p:cNvSpPr txBox="1"/>
          <p:nvPr/>
        </p:nvSpPr>
        <p:spPr>
          <a:xfrm>
            <a:off x="4809094" y="4044108"/>
            <a:ext cx="747908" cy="369332"/>
          </a:xfrm>
          <a:prstGeom prst="rect">
            <a:avLst/>
          </a:prstGeom>
          <a:noFill/>
          <a:ln>
            <a:solidFill>
              <a:schemeClr val="tx1"/>
            </a:solidFill>
          </a:ln>
        </p:spPr>
        <p:txBody>
          <a:bodyPr wrap="square">
            <a:spAutoFit/>
          </a:bodyPr>
          <a:lstStyle/>
          <a:p>
            <a:pPr algn="ctr"/>
            <a:r>
              <a:rPr lang="en-US" dirty="0"/>
              <a:t>was</a:t>
            </a:r>
          </a:p>
        </p:txBody>
      </p:sp>
      <p:sp>
        <p:nvSpPr>
          <p:cNvPr id="81" name="TextBox 80">
            <a:extLst>
              <a:ext uri="{FF2B5EF4-FFF2-40B4-BE49-F238E27FC236}">
                <a16:creationId xmlns:a16="http://schemas.microsoft.com/office/drawing/2014/main" id="{03C34690-B8EF-4B3C-B0E1-A639F342187B}"/>
              </a:ext>
            </a:extLst>
          </p:cNvPr>
          <p:cNvSpPr txBox="1"/>
          <p:nvPr/>
        </p:nvSpPr>
        <p:spPr>
          <a:xfrm>
            <a:off x="5627505" y="4044108"/>
            <a:ext cx="747908" cy="369332"/>
          </a:xfrm>
          <a:prstGeom prst="rect">
            <a:avLst/>
          </a:prstGeom>
          <a:noFill/>
          <a:ln>
            <a:solidFill>
              <a:schemeClr val="tx1"/>
            </a:solidFill>
          </a:ln>
        </p:spPr>
        <p:txBody>
          <a:bodyPr wrap="square">
            <a:spAutoFit/>
          </a:bodyPr>
          <a:lstStyle/>
          <a:p>
            <a:pPr algn="ctr"/>
            <a:r>
              <a:rPr lang="en-US" dirty="0"/>
              <a:t>born</a:t>
            </a:r>
          </a:p>
        </p:txBody>
      </p:sp>
      <p:sp>
        <p:nvSpPr>
          <p:cNvPr id="84" name="TextBox 83">
            <a:extLst>
              <a:ext uri="{FF2B5EF4-FFF2-40B4-BE49-F238E27FC236}">
                <a16:creationId xmlns:a16="http://schemas.microsoft.com/office/drawing/2014/main" id="{0E74E03F-251D-4BF3-9A83-0F987266CB03}"/>
              </a:ext>
            </a:extLst>
          </p:cNvPr>
          <p:cNvSpPr txBox="1"/>
          <p:nvPr/>
        </p:nvSpPr>
        <p:spPr>
          <a:xfrm>
            <a:off x="6552564" y="4044108"/>
            <a:ext cx="666890" cy="369332"/>
          </a:xfrm>
          <a:prstGeom prst="rect">
            <a:avLst/>
          </a:prstGeom>
          <a:noFill/>
          <a:ln>
            <a:solidFill>
              <a:schemeClr val="tx1"/>
            </a:solidFill>
          </a:ln>
        </p:spPr>
        <p:txBody>
          <a:bodyPr wrap="square">
            <a:spAutoFit/>
          </a:bodyPr>
          <a:lstStyle/>
          <a:p>
            <a:pPr algn="ctr"/>
            <a:r>
              <a:rPr lang="en-US" dirty="0"/>
              <a:t>is</a:t>
            </a:r>
          </a:p>
        </p:txBody>
      </p:sp>
      <p:sp>
        <p:nvSpPr>
          <p:cNvPr id="85" name="TextBox 84">
            <a:extLst>
              <a:ext uri="{FF2B5EF4-FFF2-40B4-BE49-F238E27FC236}">
                <a16:creationId xmlns:a16="http://schemas.microsoft.com/office/drawing/2014/main" id="{07A81992-4F4E-469D-83D4-2B4E2E4F731A}"/>
              </a:ext>
            </a:extLst>
          </p:cNvPr>
          <p:cNvSpPr txBox="1"/>
          <p:nvPr/>
        </p:nvSpPr>
        <p:spPr>
          <a:xfrm>
            <a:off x="7333282" y="4044108"/>
            <a:ext cx="814053" cy="369332"/>
          </a:xfrm>
          <a:prstGeom prst="rect">
            <a:avLst/>
          </a:prstGeom>
          <a:noFill/>
          <a:ln>
            <a:solidFill>
              <a:schemeClr val="tx1"/>
            </a:solidFill>
          </a:ln>
        </p:spPr>
        <p:txBody>
          <a:bodyPr wrap="square">
            <a:spAutoFit/>
          </a:bodyPr>
          <a:lstStyle/>
          <a:p>
            <a:pPr algn="ctr"/>
            <a:r>
              <a:rPr lang="en-US" dirty="0"/>
              <a:t>in</a:t>
            </a:r>
          </a:p>
        </p:txBody>
      </p:sp>
      <p:sp>
        <p:nvSpPr>
          <p:cNvPr id="86" name="TextBox 85">
            <a:extLst>
              <a:ext uri="{FF2B5EF4-FFF2-40B4-BE49-F238E27FC236}">
                <a16:creationId xmlns:a16="http://schemas.microsoft.com/office/drawing/2014/main" id="{C1F1D64C-7CBB-4539-8C96-551F4A7BCB9F}"/>
              </a:ext>
            </a:extLst>
          </p:cNvPr>
          <p:cNvSpPr txBox="1"/>
          <p:nvPr/>
        </p:nvSpPr>
        <p:spPr>
          <a:xfrm>
            <a:off x="8221074" y="4044108"/>
            <a:ext cx="1498899" cy="369332"/>
          </a:xfrm>
          <a:prstGeom prst="rect">
            <a:avLst/>
          </a:prstGeom>
          <a:noFill/>
          <a:ln w="28575">
            <a:solidFill>
              <a:srgbClr val="FF0000"/>
            </a:solidFill>
          </a:ln>
        </p:spPr>
        <p:txBody>
          <a:bodyPr wrap="square">
            <a:spAutoFit/>
          </a:bodyPr>
          <a:lstStyle/>
          <a:p>
            <a:pPr algn="ctr"/>
            <a:r>
              <a:rPr lang="en-US" dirty="0"/>
              <a:t>Marshfield</a:t>
            </a:r>
          </a:p>
        </p:txBody>
      </p:sp>
      <p:sp>
        <p:nvSpPr>
          <p:cNvPr id="87" name="TextBox 86">
            <a:extLst>
              <a:ext uri="{FF2B5EF4-FFF2-40B4-BE49-F238E27FC236}">
                <a16:creationId xmlns:a16="http://schemas.microsoft.com/office/drawing/2014/main" id="{EB4F404A-80D1-4CE6-B9F9-8E568ABBDE53}"/>
              </a:ext>
            </a:extLst>
          </p:cNvPr>
          <p:cNvSpPr txBox="1"/>
          <p:nvPr/>
        </p:nvSpPr>
        <p:spPr>
          <a:xfrm>
            <a:off x="9820956" y="4044108"/>
            <a:ext cx="436985" cy="369332"/>
          </a:xfrm>
          <a:prstGeom prst="rect">
            <a:avLst/>
          </a:prstGeom>
          <a:noFill/>
          <a:ln>
            <a:solidFill>
              <a:schemeClr val="tx1"/>
            </a:solidFill>
          </a:ln>
        </p:spPr>
        <p:txBody>
          <a:bodyPr wrap="square">
            <a:spAutoFit/>
          </a:bodyPr>
          <a:lstStyle/>
          <a:p>
            <a:pPr algn="ctr"/>
            <a:r>
              <a:rPr lang="en-US" dirty="0"/>
              <a:t>,</a:t>
            </a:r>
          </a:p>
        </p:txBody>
      </p:sp>
      <p:sp>
        <p:nvSpPr>
          <p:cNvPr id="88" name="TextBox 87">
            <a:extLst>
              <a:ext uri="{FF2B5EF4-FFF2-40B4-BE49-F238E27FC236}">
                <a16:creationId xmlns:a16="http://schemas.microsoft.com/office/drawing/2014/main" id="{5846E4CE-FD77-43AD-AA3C-16F1A65BC4AE}"/>
              </a:ext>
            </a:extLst>
          </p:cNvPr>
          <p:cNvSpPr txBox="1"/>
          <p:nvPr/>
        </p:nvSpPr>
        <p:spPr>
          <a:xfrm>
            <a:off x="10358921" y="4044108"/>
            <a:ext cx="1498899" cy="369332"/>
          </a:xfrm>
          <a:prstGeom prst="rect">
            <a:avLst/>
          </a:prstGeom>
          <a:noFill/>
          <a:ln>
            <a:solidFill>
              <a:schemeClr val="tx1"/>
            </a:solidFill>
          </a:ln>
        </p:spPr>
        <p:txBody>
          <a:bodyPr wrap="square">
            <a:spAutoFit/>
          </a:bodyPr>
          <a:lstStyle/>
          <a:p>
            <a:pPr algn="ctr"/>
            <a:r>
              <a:rPr lang="en-US" dirty="0"/>
              <a:t>Missouri</a:t>
            </a:r>
          </a:p>
        </p:txBody>
      </p:sp>
      <p:sp>
        <p:nvSpPr>
          <p:cNvPr id="89" name="TextBox 88">
            <a:extLst>
              <a:ext uri="{FF2B5EF4-FFF2-40B4-BE49-F238E27FC236}">
                <a16:creationId xmlns:a16="http://schemas.microsoft.com/office/drawing/2014/main" id="{EAEA82F9-F5FB-4A9B-9E0B-DB07029BC847}"/>
              </a:ext>
            </a:extLst>
          </p:cNvPr>
          <p:cNvSpPr txBox="1"/>
          <p:nvPr/>
        </p:nvSpPr>
        <p:spPr>
          <a:xfrm>
            <a:off x="9011401" y="3694039"/>
            <a:ext cx="659155" cy="338554"/>
          </a:xfrm>
          <a:prstGeom prst="rect">
            <a:avLst/>
          </a:prstGeom>
          <a:noFill/>
        </p:spPr>
        <p:txBody>
          <a:bodyPr wrap="none" rtlCol="0">
            <a:spAutoFit/>
          </a:bodyPr>
          <a:lstStyle/>
          <a:p>
            <a:r>
              <a:rPr lang="en-US" sz="1600" dirty="0">
                <a:solidFill>
                  <a:srgbClr val="FF0000"/>
                </a:solidFill>
              </a:rPr>
              <a:t>entity</a:t>
            </a:r>
            <a:endParaRPr lang="es-CO" sz="1600" dirty="0">
              <a:solidFill>
                <a:srgbClr val="FF0000"/>
              </a:solidFill>
            </a:endParaRPr>
          </a:p>
        </p:txBody>
      </p:sp>
      <p:sp>
        <p:nvSpPr>
          <p:cNvPr id="90" name="TextBox 89">
            <a:extLst>
              <a:ext uri="{FF2B5EF4-FFF2-40B4-BE49-F238E27FC236}">
                <a16:creationId xmlns:a16="http://schemas.microsoft.com/office/drawing/2014/main" id="{95E501B0-BDED-4D85-A20C-819ECDCF8980}"/>
              </a:ext>
            </a:extLst>
          </p:cNvPr>
          <p:cNvSpPr txBox="1"/>
          <p:nvPr/>
        </p:nvSpPr>
        <p:spPr>
          <a:xfrm>
            <a:off x="11160999" y="3703796"/>
            <a:ext cx="659155" cy="338554"/>
          </a:xfrm>
          <a:prstGeom prst="rect">
            <a:avLst/>
          </a:prstGeom>
          <a:noFill/>
        </p:spPr>
        <p:txBody>
          <a:bodyPr wrap="none" rtlCol="0">
            <a:spAutoFit/>
          </a:bodyPr>
          <a:lstStyle/>
          <a:p>
            <a:r>
              <a:rPr lang="en-US" sz="1600" dirty="0">
                <a:solidFill>
                  <a:srgbClr val="FF0000"/>
                </a:solidFill>
              </a:rPr>
              <a:t>entity</a:t>
            </a:r>
            <a:endParaRPr lang="es-CO" sz="1600" dirty="0">
              <a:solidFill>
                <a:srgbClr val="FF0000"/>
              </a:solidFill>
            </a:endParaRPr>
          </a:p>
        </p:txBody>
      </p:sp>
      <p:sp>
        <p:nvSpPr>
          <p:cNvPr id="91" name="TextBox 90">
            <a:extLst>
              <a:ext uri="{FF2B5EF4-FFF2-40B4-BE49-F238E27FC236}">
                <a16:creationId xmlns:a16="http://schemas.microsoft.com/office/drawing/2014/main" id="{990F7650-D9B5-4984-B768-8A2B3B77CA43}"/>
              </a:ext>
            </a:extLst>
          </p:cNvPr>
          <p:cNvSpPr txBox="1"/>
          <p:nvPr/>
        </p:nvSpPr>
        <p:spPr>
          <a:xfrm>
            <a:off x="4813698" y="5211865"/>
            <a:ext cx="657478" cy="369332"/>
          </a:xfrm>
          <a:prstGeom prst="rect">
            <a:avLst/>
          </a:prstGeom>
          <a:noFill/>
          <a:ln>
            <a:solidFill>
              <a:schemeClr val="tx1"/>
            </a:solidFill>
          </a:ln>
        </p:spPr>
        <p:txBody>
          <a:bodyPr wrap="square">
            <a:spAutoFit/>
          </a:bodyPr>
          <a:lstStyle/>
          <a:p>
            <a:pPr algn="ctr"/>
            <a:r>
              <a:rPr lang="en-US" dirty="0"/>
              <a:t>the</a:t>
            </a:r>
          </a:p>
        </p:txBody>
      </p:sp>
      <p:sp>
        <p:nvSpPr>
          <p:cNvPr id="92" name="TextBox 91">
            <a:extLst>
              <a:ext uri="{FF2B5EF4-FFF2-40B4-BE49-F238E27FC236}">
                <a16:creationId xmlns:a16="http://schemas.microsoft.com/office/drawing/2014/main" id="{FFF8F162-54DB-4CFF-AEFD-9CDD757633ED}"/>
              </a:ext>
            </a:extLst>
          </p:cNvPr>
          <p:cNvSpPr txBox="1"/>
          <p:nvPr/>
        </p:nvSpPr>
        <p:spPr>
          <a:xfrm>
            <a:off x="7738765" y="5211865"/>
            <a:ext cx="1808584" cy="369332"/>
          </a:xfrm>
          <a:prstGeom prst="rect">
            <a:avLst/>
          </a:prstGeom>
          <a:noFill/>
          <a:ln w="28575">
            <a:solidFill>
              <a:srgbClr val="00B050"/>
            </a:solidFill>
          </a:ln>
        </p:spPr>
        <p:txBody>
          <a:bodyPr wrap="square">
            <a:spAutoFit/>
          </a:bodyPr>
          <a:lstStyle/>
          <a:p>
            <a:pPr algn="ctr"/>
            <a:r>
              <a:rPr lang="en-US" dirty="0"/>
              <a:t>Edwin Hubble</a:t>
            </a:r>
          </a:p>
        </p:txBody>
      </p:sp>
      <p:sp>
        <p:nvSpPr>
          <p:cNvPr id="3" name="TextBox 2">
            <a:extLst>
              <a:ext uri="{FF2B5EF4-FFF2-40B4-BE49-F238E27FC236}">
                <a16:creationId xmlns:a16="http://schemas.microsoft.com/office/drawing/2014/main" id="{84312878-108F-4097-BB52-392B8957623E}"/>
              </a:ext>
            </a:extLst>
          </p:cNvPr>
          <p:cNvSpPr txBox="1"/>
          <p:nvPr/>
        </p:nvSpPr>
        <p:spPr>
          <a:xfrm>
            <a:off x="164636" y="6146800"/>
            <a:ext cx="11693184" cy="523220"/>
          </a:xfrm>
          <a:prstGeom prst="rect">
            <a:avLst/>
          </a:prstGeom>
          <a:noFill/>
        </p:spPr>
        <p:txBody>
          <a:bodyPr wrap="square" rtlCol="0">
            <a:spAutoFit/>
          </a:bodyPr>
          <a:lstStyle/>
          <a:p>
            <a:pPr algn="ctr"/>
            <a:r>
              <a:rPr lang="en-US" sz="2800" dirty="0"/>
              <a:t>Use those patterns to grep new tuples</a:t>
            </a:r>
            <a:endParaRPr lang="es-CO" sz="2800" dirty="0"/>
          </a:p>
        </p:txBody>
      </p:sp>
      <p:sp>
        <p:nvSpPr>
          <p:cNvPr id="4" name="Rectangle 3">
            <a:extLst>
              <a:ext uri="{FF2B5EF4-FFF2-40B4-BE49-F238E27FC236}">
                <a16:creationId xmlns:a16="http://schemas.microsoft.com/office/drawing/2014/main" id="{37C07D39-76C7-4E6F-B682-37411B65746C}"/>
              </a:ext>
            </a:extLst>
          </p:cNvPr>
          <p:cNvSpPr/>
          <p:nvPr/>
        </p:nvSpPr>
        <p:spPr>
          <a:xfrm>
            <a:off x="3068320" y="1884023"/>
            <a:ext cx="5527040" cy="534058"/>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Tree>
    <p:extLst>
      <p:ext uri="{BB962C8B-B14F-4D97-AF65-F5344CB8AC3E}">
        <p14:creationId xmlns:p14="http://schemas.microsoft.com/office/powerpoint/2010/main" val="267647644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46F2B6-FE6A-4DC2-91F3-3FC40DD8E48C}"/>
              </a:ext>
            </a:extLst>
          </p:cNvPr>
          <p:cNvSpPr>
            <a:spLocks noGrp="1"/>
          </p:cNvSpPr>
          <p:nvPr>
            <p:ph type="title"/>
          </p:nvPr>
        </p:nvSpPr>
        <p:spPr/>
        <p:txBody>
          <a:bodyPr/>
          <a:lstStyle/>
          <a:p>
            <a:r>
              <a:rPr lang="en-US" dirty="0"/>
              <a:t>SUMMARY and KEY POINTS</a:t>
            </a:r>
            <a:endParaRPr lang="es-CO" dirty="0"/>
          </a:p>
        </p:txBody>
      </p:sp>
      <p:sp>
        <p:nvSpPr>
          <p:cNvPr id="4" name="Text Placeholder 3">
            <a:extLst>
              <a:ext uri="{FF2B5EF4-FFF2-40B4-BE49-F238E27FC236}">
                <a16:creationId xmlns:a16="http://schemas.microsoft.com/office/drawing/2014/main" id="{E13716B0-4BC0-49AB-BC98-EEBD5C413531}"/>
              </a:ext>
            </a:extLst>
          </p:cNvPr>
          <p:cNvSpPr>
            <a:spLocks noGrp="1"/>
          </p:cNvSpPr>
          <p:nvPr>
            <p:ph type="body" sz="half" idx="2"/>
          </p:nvPr>
        </p:nvSpPr>
        <p:spPr/>
        <p:txBody>
          <a:bodyPr/>
          <a:lstStyle/>
          <a:p>
            <a:r>
              <a:rPr lang="en-US" dirty="0"/>
              <a:t>Distant supervision for relation extraction without labeled data (2009)</a:t>
            </a:r>
          </a:p>
          <a:p>
            <a:endParaRPr lang="en-US" dirty="0"/>
          </a:p>
          <a:p>
            <a:r>
              <a:rPr lang="en-US" dirty="0"/>
              <a:t>Authors: Mike Mintz, Steven Bills, Rion Snow, Dan </a:t>
            </a:r>
            <a:r>
              <a:rPr lang="en-US" dirty="0" err="1"/>
              <a:t>Jurafsky</a:t>
            </a:r>
            <a:endParaRPr lang="en-US" dirty="0"/>
          </a:p>
        </p:txBody>
      </p:sp>
      <p:sp>
        <p:nvSpPr>
          <p:cNvPr id="6" name="Content Placeholder 5">
            <a:extLst>
              <a:ext uri="{FF2B5EF4-FFF2-40B4-BE49-F238E27FC236}">
                <a16:creationId xmlns:a16="http://schemas.microsoft.com/office/drawing/2014/main" id="{D758740B-B297-45BC-89D4-9FAE299C65BC}"/>
              </a:ext>
            </a:extLst>
          </p:cNvPr>
          <p:cNvSpPr>
            <a:spLocks noGrp="1"/>
          </p:cNvSpPr>
          <p:nvPr>
            <p:ph idx="1"/>
          </p:nvPr>
        </p:nvSpPr>
        <p:spPr>
          <a:xfrm>
            <a:off x="4350557" y="110419"/>
            <a:ext cx="7654553" cy="5917157"/>
          </a:xfrm>
        </p:spPr>
        <p:txBody>
          <a:bodyPr>
            <a:normAutofit/>
          </a:bodyPr>
          <a:lstStyle/>
          <a:p>
            <a:pPr>
              <a:spcBef>
                <a:spcPts val="1200"/>
              </a:spcBef>
              <a:spcAft>
                <a:spcPts val="1200"/>
              </a:spcAft>
            </a:pPr>
            <a:r>
              <a:rPr lang="en-US" dirty="0"/>
              <a:t>New sentence (using NER):</a:t>
            </a:r>
          </a:p>
          <a:p>
            <a:pPr>
              <a:spcBef>
                <a:spcPts val="1200"/>
              </a:spcBef>
              <a:spcAft>
                <a:spcPts val="1200"/>
              </a:spcAft>
            </a:pPr>
            <a:endParaRPr lang="en-US" dirty="0"/>
          </a:p>
          <a:p>
            <a:pPr>
              <a:spcBef>
                <a:spcPts val="1200"/>
              </a:spcBef>
              <a:spcAft>
                <a:spcPts val="1200"/>
              </a:spcAft>
            </a:pPr>
            <a:r>
              <a:rPr lang="en-US" dirty="0"/>
              <a:t>Check for sentences which </a:t>
            </a:r>
            <a:r>
              <a:rPr lang="en-US" b="1" dirty="0"/>
              <a:t>Named Entity Tagged </a:t>
            </a:r>
            <a:r>
              <a:rPr lang="en-US" dirty="0"/>
              <a:t>exist in a known Freebase relation.</a:t>
            </a:r>
          </a:p>
          <a:p>
            <a:pPr>
              <a:spcBef>
                <a:spcPts val="1200"/>
              </a:spcBef>
              <a:spcAft>
                <a:spcPts val="1200"/>
              </a:spcAft>
            </a:pPr>
            <a:endParaRPr lang="en-US" dirty="0"/>
          </a:p>
          <a:p>
            <a:pPr>
              <a:spcBef>
                <a:spcPts val="1200"/>
              </a:spcBef>
              <a:spcAft>
                <a:spcPts val="1200"/>
              </a:spcAft>
            </a:pPr>
            <a:endParaRPr lang="en-US" dirty="0"/>
          </a:p>
          <a:p>
            <a:pPr>
              <a:spcBef>
                <a:spcPts val="1200"/>
              </a:spcBef>
              <a:spcAft>
                <a:spcPts val="1200"/>
              </a:spcAft>
            </a:pPr>
            <a:r>
              <a:rPr lang="en-US" dirty="0"/>
              <a:t>Since there is a large dataset, many sentence might cover such relation (larger text, more potential features).</a:t>
            </a:r>
          </a:p>
          <a:p>
            <a:pPr>
              <a:spcBef>
                <a:spcPts val="1200"/>
              </a:spcBef>
              <a:spcAft>
                <a:spcPts val="1200"/>
              </a:spcAft>
            </a:pPr>
            <a:r>
              <a:rPr lang="en-US" dirty="0"/>
              <a:t>Use a Logistic classifier to map the relation </a:t>
            </a:r>
            <a:endParaRPr lang="es-CO" dirty="0"/>
          </a:p>
        </p:txBody>
      </p:sp>
      <p:sp>
        <p:nvSpPr>
          <p:cNvPr id="8" name="TextBox 7">
            <a:extLst>
              <a:ext uri="{FF2B5EF4-FFF2-40B4-BE49-F238E27FC236}">
                <a16:creationId xmlns:a16="http://schemas.microsoft.com/office/drawing/2014/main" id="{5F526CB1-35C2-4BA9-93BA-F2114FDECFF3}"/>
              </a:ext>
            </a:extLst>
          </p:cNvPr>
          <p:cNvSpPr txBox="1"/>
          <p:nvPr/>
        </p:nvSpPr>
        <p:spPr>
          <a:xfrm>
            <a:off x="5042418" y="1137314"/>
            <a:ext cx="960048" cy="369332"/>
          </a:xfrm>
          <a:prstGeom prst="rect">
            <a:avLst/>
          </a:prstGeom>
          <a:solidFill>
            <a:schemeClr val="bg1">
              <a:lumMod val="65000"/>
            </a:schemeClr>
          </a:solidFill>
          <a:ln>
            <a:solidFill>
              <a:srgbClr val="FF0000"/>
            </a:solidFill>
          </a:ln>
        </p:spPr>
        <p:txBody>
          <a:bodyPr wrap="square">
            <a:spAutoFit/>
          </a:bodyPr>
          <a:lstStyle/>
          <a:p>
            <a:pPr algn="ctr"/>
            <a:r>
              <a:rPr lang="en-US" dirty="0">
                <a:solidFill>
                  <a:schemeClr val="bg1"/>
                </a:solidFill>
              </a:rPr>
              <a:t>Vienna</a:t>
            </a:r>
          </a:p>
        </p:txBody>
      </p:sp>
      <p:sp>
        <p:nvSpPr>
          <p:cNvPr id="9" name="TextBox 8">
            <a:extLst>
              <a:ext uri="{FF2B5EF4-FFF2-40B4-BE49-F238E27FC236}">
                <a16:creationId xmlns:a16="http://schemas.microsoft.com/office/drawing/2014/main" id="{6BB1D24B-0FD7-4E09-8EBA-D26979C759B3}"/>
              </a:ext>
            </a:extLst>
          </p:cNvPr>
          <p:cNvSpPr txBox="1"/>
          <p:nvPr/>
        </p:nvSpPr>
        <p:spPr>
          <a:xfrm>
            <a:off x="6177164" y="1136518"/>
            <a:ext cx="747908" cy="369332"/>
          </a:xfrm>
          <a:prstGeom prst="rect">
            <a:avLst/>
          </a:prstGeom>
          <a:solidFill>
            <a:srgbClr val="92D050"/>
          </a:solidFill>
          <a:ln>
            <a:solidFill>
              <a:schemeClr val="tx1"/>
            </a:solidFill>
          </a:ln>
        </p:spPr>
        <p:txBody>
          <a:bodyPr wrap="square">
            <a:spAutoFit/>
          </a:bodyPr>
          <a:lstStyle/>
          <a:p>
            <a:pPr algn="ctr"/>
            <a:r>
              <a:rPr lang="en-US" dirty="0"/>
              <a:t>is</a:t>
            </a:r>
          </a:p>
        </p:txBody>
      </p:sp>
      <p:sp>
        <p:nvSpPr>
          <p:cNvPr id="10" name="TextBox 9">
            <a:extLst>
              <a:ext uri="{FF2B5EF4-FFF2-40B4-BE49-F238E27FC236}">
                <a16:creationId xmlns:a16="http://schemas.microsoft.com/office/drawing/2014/main" id="{E1A0F097-A6EE-4D70-BB30-79EF47C68AF9}"/>
              </a:ext>
            </a:extLst>
          </p:cNvPr>
          <p:cNvSpPr txBox="1"/>
          <p:nvPr/>
        </p:nvSpPr>
        <p:spPr>
          <a:xfrm>
            <a:off x="7099770" y="1136518"/>
            <a:ext cx="747908" cy="369332"/>
          </a:xfrm>
          <a:prstGeom prst="rect">
            <a:avLst/>
          </a:prstGeom>
          <a:solidFill>
            <a:srgbClr val="7030A0"/>
          </a:solidFill>
          <a:ln>
            <a:solidFill>
              <a:schemeClr val="tx1"/>
            </a:solidFill>
          </a:ln>
        </p:spPr>
        <p:txBody>
          <a:bodyPr wrap="square">
            <a:spAutoFit/>
          </a:bodyPr>
          <a:lstStyle/>
          <a:p>
            <a:pPr algn="ctr"/>
            <a:r>
              <a:rPr lang="en-US" dirty="0">
                <a:solidFill>
                  <a:schemeClr val="bg1"/>
                </a:solidFill>
              </a:rPr>
              <a:t>the</a:t>
            </a:r>
          </a:p>
        </p:txBody>
      </p:sp>
      <p:sp>
        <p:nvSpPr>
          <p:cNvPr id="11" name="TextBox 10">
            <a:extLst>
              <a:ext uri="{FF2B5EF4-FFF2-40B4-BE49-F238E27FC236}">
                <a16:creationId xmlns:a16="http://schemas.microsoft.com/office/drawing/2014/main" id="{526964BB-2168-450E-9327-1F5F8399BADE}"/>
              </a:ext>
            </a:extLst>
          </p:cNvPr>
          <p:cNvSpPr txBox="1"/>
          <p:nvPr/>
        </p:nvSpPr>
        <p:spPr>
          <a:xfrm>
            <a:off x="8022376" y="1136518"/>
            <a:ext cx="1027514" cy="369332"/>
          </a:xfrm>
          <a:prstGeom prst="rect">
            <a:avLst/>
          </a:prstGeom>
          <a:solidFill>
            <a:schemeClr val="bg1">
              <a:lumMod val="65000"/>
            </a:schemeClr>
          </a:solidFill>
          <a:ln>
            <a:solidFill>
              <a:schemeClr val="tx1"/>
            </a:solidFill>
          </a:ln>
        </p:spPr>
        <p:txBody>
          <a:bodyPr wrap="square">
            <a:spAutoFit/>
          </a:bodyPr>
          <a:lstStyle/>
          <a:p>
            <a:pPr algn="ctr"/>
            <a:r>
              <a:rPr lang="en-US" dirty="0">
                <a:solidFill>
                  <a:schemeClr val="bg1"/>
                </a:solidFill>
              </a:rPr>
              <a:t>capital</a:t>
            </a:r>
          </a:p>
        </p:txBody>
      </p:sp>
      <p:sp>
        <p:nvSpPr>
          <p:cNvPr id="12" name="TextBox 11">
            <a:extLst>
              <a:ext uri="{FF2B5EF4-FFF2-40B4-BE49-F238E27FC236}">
                <a16:creationId xmlns:a16="http://schemas.microsoft.com/office/drawing/2014/main" id="{03EB7DA1-E1CC-4333-90C9-DA9EA3B5D381}"/>
              </a:ext>
            </a:extLst>
          </p:cNvPr>
          <p:cNvSpPr txBox="1"/>
          <p:nvPr/>
        </p:nvSpPr>
        <p:spPr>
          <a:xfrm>
            <a:off x="9224588" y="1136518"/>
            <a:ext cx="1027514" cy="369332"/>
          </a:xfrm>
          <a:prstGeom prst="rect">
            <a:avLst/>
          </a:prstGeom>
          <a:solidFill>
            <a:srgbClr val="00B0F0"/>
          </a:solidFill>
          <a:ln>
            <a:solidFill>
              <a:schemeClr val="tx1"/>
            </a:solidFill>
          </a:ln>
        </p:spPr>
        <p:txBody>
          <a:bodyPr wrap="square">
            <a:spAutoFit/>
          </a:bodyPr>
          <a:lstStyle/>
          <a:p>
            <a:pPr algn="ctr"/>
            <a:r>
              <a:rPr lang="en-US" dirty="0"/>
              <a:t>of</a:t>
            </a:r>
          </a:p>
        </p:txBody>
      </p:sp>
      <p:sp>
        <p:nvSpPr>
          <p:cNvPr id="13" name="TextBox 12">
            <a:extLst>
              <a:ext uri="{FF2B5EF4-FFF2-40B4-BE49-F238E27FC236}">
                <a16:creationId xmlns:a16="http://schemas.microsoft.com/office/drawing/2014/main" id="{B98A17A8-DD4A-488E-84B0-4FE9486F5695}"/>
              </a:ext>
            </a:extLst>
          </p:cNvPr>
          <p:cNvSpPr txBox="1"/>
          <p:nvPr/>
        </p:nvSpPr>
        <p:spPr>
          <a:xfrm>
            <a:off x="10464095" y="1139149"/>
            <a:ext cx="960048" cy="369332"/>
          </a:xfrm>
          <a:prstGeom prst="rect">
            <a:avLst/>
          </a:prstGeom>
          <a:solidFill>
            <a:schemeClr val="bg1">
              <a:lumMod val="65000"/>
            </a:schemeClr>
          </a:solidFill>
          <a:ln>
            <a:solidFill>
              <a:srgbClr val="FF0000"/>
            </a:solidFill>
          </a:ln>
        </p:spPr>
        <p:txBody>
          <a:bodyPr wrap="square">
            <a:spAutoFit/>
          </a:bodyPr>
          <a:lstStyle/>
          <a:p>
            <a:pPr algn="ctr"/>
            <a:r>
              <a:rPr lang="en-US" dirty="0">
                <a:solidFill>
                  <a:schemeClr val="bg1"/>
                </a:solidFill>
              </a:rPr>
              <a:t>Austria</a:t>
            </a:r>
          </a:p>
        </p:txBody>
      </p:sp>
      <p:sp>
        <p:nvSpPr>
          <p:cNvPr id="14" name="TextBox 13">
            <a:extLst>
              <a:ext uri="{FF2B5EF4-FFF2-40B4-BE49-F238E27FC236}">
                <a16:creationId xmlns:a16="http://schemas.microsoft.com/office/drawing/2014/main" id="{4BF8A4AC-F028-41AE-A945-0964DB2022ED}"/>
              </a:ext>
            </a:extLst>
          </p:cNvPr>
          <p:cNvSpPr txBox="1"/>
          <p:nvPr/>
        </p:nvSpPr>
        <p:spPr>
          <a:xfrm>
            <a:off x="5486859" y="928056"/>
            <a:ext cx="596638" cy="261610"/>
          </a:xfrm>
          <a:prstGeom prst="rect">
            <a:avLst/>
          </a:prstGeom>
          <a:noFill/>
        </p:spPr>
        <p:txBody>
          <a:bodyPr wrap="none" rtlCol="0">
            <a:spAutoFit/>
          </a:bodyPr>
          <a:lstStyle/>
          <a:p>
            <a:r>
              <a:rPr lang="en-US" sz="1100" dirty="0">
                <a:solidFill>
                  <a:srgbClr val="FF0000"/>
                </a:solidFill>
              </a:rPr>
              <a:t>entity1</a:t>
            </a:r>
            <a:endParaRPr lang="es-CO" sz="1100" dirty="0">
              <a:solidFill>
                <a:srgbClr val="FF0000"/>
              </a:solidFill>
            </a:endParaRPr>
          </a:p>
        </p:txBody>
      </p:sp>
      <p:sp>
        <p:nvSpPr>
          <p:cNvPr id="15" name="TextBox 14">
            <a:extLst>
              <a:ext uri="{FF2B5EF4-FFF2-40B4-BE49-F238E27FC236}">
                <a16:creationId xmlns:a16="http://schemas.microsoft.com/office/drawing/2014/main" id="{AE3D6396-5E84-4E0F-9420-ED4A47D24D14}"/>
              </a:ext>
            </a:extLst>
          </p:cNvPr>
          <p:cNvSpPr txBox="1"/>
          <p:nvPr/>
        </p:nvSpPr>
        <p:spPr>
          <a:xfrm>
            <a:off x="10935421" y="916898"/>
            <a:ext cx="596638" cy="261610"/>
          </a:xfrm>
          <a:prstGeom prst="rect">
            <a:avLst/>
          </a:prstGeom>
          <a:noFill/>
        </p:spPr>
        <p:txBody>
          <a:bodyPr wrap="none" rtlCol="0">
            <a:spAutoFit/>
          </a:bodyPr>
          <a:lstStyle/>
          <a:p>
            <a:r>
              <a:rPr lang="en-US" sz="1100" dirty="0">
                <a:solidFill>
                  <a:srgbClr val="FF0000"/>
                </a:solidFill>
              </a:rPr>
              <a:t>entity2</a:t>
            </a:r>
            <a:endParaRPr lang="es-CO" sz="1100" dirty="0">
              <a:solidFill>
                <a:srgbClr val="FF0000"/>
              </a:solidFill>
            </a:endParaRPr>
          </a:p>
        </p:txBody>
      </p:sp>
      <p:sp>
        <p:nvSpPr>
          <p:cNvPr id="26" name="TextBox 25">
            <a:extLst>
              <a:ext uri="{FF2B5EF4-FFF2-40B4-BE49-F238E27FC236}">
                <a16:creationId xmlns:a16="http://schemas.microsoft.com/office/drawing/2014/main" id="{74A3AF2D-96B2-438E-96E2-57A8E1CB5635}"/>
              </a:ext>
            </a:extLst>
          </p:cNvPr>
          <p:cNvSpPr txBox="1"/>
          <p:nvPr/>
        </p:nvSpPr>
        <p:spPr>
          <a:xfrm>
            <a:off x="5210359" y="2486592"/>
            <a:ext cx="1112495" cy="276999"/>
          </a:xfrm>
          <a:prstGeom prst="rect">
            <a:avLst/>
          </a:prstGeom>
          <a:noFill/>
        </p:spPr>
        <p:txBody>
          <a:bodyPr wrap="square" rtlCol="0">
            <a:spAutoFit/>
          </a:bodyPr>
          <a:lstStyle/>
          <a:p>
            <a:r>
              <a:rPr lang="en-US" sz="1200" b="1" dirty="0" err="1">
                <a:solidFill>
                  <a:srgbClr val="FFC000"/>
                </a:solidFill>
              </a:rPr>
              <a:t>FreeBase</a:t>
            </a:r>
            <a:endParaRPr lang="es-CO" sz="1200" b="1" dirty="0">
              <a:solidFill>
                <a:srgbClr val="FFC000"/>
              </a:solidFill>
            </a:endParaRPr>
          </a:p>
        </p:txBody>
      </p:sp>
      <p:grpSp>
        <p:nvGrpSpPr>
          <p:cNvPr id="29" name="Group 28">
            <a:extLst>
              <a:ext uri="{FF2B5EF4-FFF2-40B4-BE49-F238E27FC236}">
                <a16:creationId xmlns:a16="http://schemas.microsoft.com/office/drawing/2014/main" id="{8D9E235D-A308-4B76-BC39-8496DAD58F30}"/>
              </a:ext>
            </a:extLst>
          </p:cNvPr>
          <p:cNvGrpSpPr/>
          <p:nvPr/>
        </p:nvGrpSpPr>
        <p:grpSpPr>
          <a:xfrm>
            <a:off x="5305441" y="2730517"/>
            <a:ext cx="5950182" cy="1434624"/>
            <a:chOff x="5305441" y="2655869"/>
            <a:chExt cx="5950182" cy="1957556"/>
          </a:xfrm>
        </p:grpSpPr>
        <p:sp>
          <p:nvSpPr>
            <p:cNvPr id="24" name="TextBox 23">
              <a:extLst>
                <a:ext uri="{FF2B5EF4-FFF2-40B4-BE49-F238E27FC236}">
                  <a16:creationId xmlns:a16="http://schemas.microsoft.com/office/drawing/2014/main" id="{C5C11EE5-8CD4-429F-9206-466E5C68BD6E}"/>
                </a:ext>
              </a:extLst>
            </p:cNvPr>
            <p:cNvSpPr txBox="1"/>
            <p:nvPr/>
          </p:nvSpPr>
          <p:spPr>
            <a:xfrm>
              <a:off x="8960292" y="2687887"/>
              <a:ext cx="2295331" cy="1889837"/>
            </a:xfrm>
            <a:prstGeom prst="rect">
              <a:avLst/>
            </a:prstGeom>
            <a:noFill/>
          </p:spPr>
          <p:txBody>
            <a:bodyPr wrap="square">
              <a:spAutoFit/>
            </a:bodyPr>
            <a:lstStyle/>
            <a:p>
              <a:r>
                <a:rPr lang="en-US" sz="1400" i="1" dirty="0"/>
                <a:t>location – contains</a:t>
              </a:r>
            </a:p>
            <a:p>
              <a:r>
                <a:rPr lang="en-US" sz="1400" i="1" dirty="0">
                  <a:solidFill>
                    <a:schemeClr val="bg1">
                      <a:lumMod val="65000"/>
                    </a:schemeClr>
                  </a:solidFill>
                </a:rPr>
                <a:t>film – director</a:t>
              </a:r>
            </a:p>
            <a:p>
              <a:r>
                <a:rPr lang="en-US" sz="1400" i="1" dirty="0">
                  <a:solidFill>
                    <a:schemeClr val="bg1">
                      <a:lumMod val="65000"/>
                    </a:schemeClr>
                  </a:solidFill>
                </a:rPr>
                <a:t>film – writer</a:t>
              </a:r>
            </a:p>
            <a:p>
              <a:r>
                <a:rPr lang="en-US" sz="1400" i="1" dirty="0">
                  <a:solidFill>
                    <a:schemeClr val="bg1">
                      <a:lumMod val="65000"/>
                    </a:schemeClr>
                  </a:solidFill>
                </a:rPr>
                <a:t>music – art - origin</a:t>
              </a:r>
            </a:p>
            <a:p>
              <a:r>
                <a:rPr lang="en-US" sz="1400" i="1" dirty="0">
                  <a:solidFill>
                    <a:schemeClr val="bg1">
                      <a:lumMod val="65000"/>
                    </a:schemeClr>
                  </a:solidFill>
                </a:rPr>
                <a:t>…</a:t>
              </a:r>
            </a:p>
            <a:p>
              <a:r>
                <a:rPr lang="en-US" sz="1400" i="1" dirty="0">
                  <a:solidFill>
                    <a:schemeClr val="bg1">
                      <a:lumMod val="65000"/>
                    </a:schemeClr>
                  </a:solidFill>
                </a:rPr>
                <a:t>people/profession</a:t>
              </a:r>
            </a:p>
          </p:txBody>
        </p:sp>
        <p:sp>
          <p:nvSpPr>
            <p:cNvPr id="25" name="Rectangle 24">
              <a:extLst>
                <a:ext uri="{FF2B5EF4-FFF2-40B4-BE49-F238E27FC236}">
                  <a16:creationId xmlns:a16="http://schemas.microsoft.com/office/drawing/2014/main" id="{D8402783-C2C9-4AF7-A28B-2CE02F85CF91}"/>
                </a:ext>
              </a:extLst>
            </p:cNvPr>
            <p:cNvSpPr/>
            <p:nvPr/>
          </p:nvSpPr>
          <p:spPr>
            <a:xfrm>
              <a:off x="5305441" y="2675330"/>
              <a:ext cx="2711318" cy="1928305"/>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7" name="TextBox 26">
              <a:extLst>
                <a:ext uri="{FF2B5EF4-FFF2-40B4-BE49-F238E27FC236}">
                  <a16:creationId xmlns:a16="http://schemas.microsoft.com/office/drawing/2014/main" id="{292B310B-9F92-4CF6-A50C-128998F6173F}"/>
                </a:ext>
              </a:extLst>
            </p:cNvPr>
            <p:cNvSpPr txBox="1"/>
            <p:nvPr/>
          </p:nvSpPr>
          <p:spPr>
            <a:xfrm>
              <a:off x="5340612" y="2655869"/>
              <a:ext cx="2646540" cy="1957556"/>
            </a:xfrm>
            <a:prstGeom prst="rect">
              <a:avLst/>
            </a:prstGeom>
            <a:noFill/>
          </p:spPr>
          <p:txBody>
            <a:bodyPr wrap="square" rtlCol="0">
              <a:spAutoFit/>
            </a:bodyPr>
            <a:lstStyle/>
            <a:p>
              <a:pPr>
                <a:lnSpc>
                  <a:spcPct val="200000"/>
                </a:lnSpc>
              </a:pPr>
              <a:r>
                <a:rPr lang="en-US" sz="900" b="1" dirty="0">
                  <a:solidFill>
                    <a:srgbClr val="FFC000"/>
                  </a:solidFill>
                </a:rPr>
                <a:t>Bogota</a:t>
              </a:r>
              <a:r>
                <a:rPr lang="en-US" sz="900" dirty="0">
                  <a:solidFill>
                    <a:srgbClr val="FFC000"/>
                  </a:solidFill>
                </a:rPr>
                <a:t> is the capital of </a:t>
              </a:r>
              <a:r>
                <a:rPr lang="en-US" sz="900" b="1" dirty="0">
                  <a:solidFill>
                    <a:srgbClr val="FFC000"/>
                  </a:solidFill>
                </a:rPr>
                <a:t>Colombia</a:t>
              </a:r>
            </a:p>
            <a:p>
              <a:pPr>
                <a:lnSpc>
                  <a:spcPct val="200000"/>
                </a:lnSpc>
              </a:pPr>
              <a:r>
                <a:rPr lang="en-US" sz="900" b="1" dirty="0">
                  <a:solidFill>
                    <a:srgbClr val="FFC000"/>
                  </a:solidFill>
                </a:rPr>
                <a:t>Richmond</a:t>
              </a:r>
              <a:r>
                <a:rPr lang="en-US" sz="900" dirty="0">
                  <a:solidFill>
                    <a:srgbClr val="FFC000"/>
                  </a:solidFill>
                </a:rPr>
                <a:t>, is the capital of </a:t>
              </a:r>
              <a:r>
                <a:rPr lang="en-US" sz="900" b="1" dirty="0">
                  <a:solidFill>
                    <a:srgbClr val="FFC000"/>
                  </a:solidFill>
                </a:rPr>
                <a:t>Virginia</a:t>
              </a:r>
            </a:p>
            <a:p>
              <a:pPr>
                <a:lnSpc>
                  <a:spcPct val="200000"/>
                </a:lnSpc>
              </a:pPr>
              <a:r>
                <a:rPr lang="en-US" sz="900" b="1" dirty="0">
                  <a:solidFill>
                    <a:srgbClr val="FFC000"/>
                  </a:solidFill>
                </a:rPr>
                <a:t>Caracas</a:t>
              </a:r>
              <a:r>
                <a:rPr lang="en-US" sz="900" dirty="0">
                  <a:solidFill>
                    <a:srgbClr val="FFC000"/>
                  </a:solidFill>
                </a:rPr>
                <a:t> is the capital of </a:t>
              </a:r>
              <a:r>
                <a:rPr lang="en-US" sz="900" b="1" dirty="0">
                  <a:solidFill>
                    <a:srgbClr val="FFC000"/>
                  </a:solidFill>
                </a:rPr>
                <a:t>Venezuela</a:t>
              </a:r>
              <a:endParaRPr lang="es-CO" sz="900" b="1" dirty="0">
                <a:solidFill>
                  <a:srgbClr val="FFC000"/>
                </a:solidFill>
              </a:endParaRPr>
            </a:p>
            <a:p>
              <a:pPr>
                <a:lnSpc>
                  <a:spcPct val="200000"/>
                </a:lnSpc>
              </a:pPr>
              <a:r>
                <a:rPr lang="en-US" sz="900" b="1" dirty="0">
                  <a:solidFill>
                    <a:srgbClr val="FFC000"/>
                  </a:solidFill>
                </a:rPr>
                <a:t>…</a:t>
              </a:r>
            </a:p>
            <a:p>
              <a:pPr>
                <a:lnSpc>
                  <a:spcPct val="200000"/>
                </a:lnSpc>
              </a:pPr>
              <a:r>
                <a:rPr lang="en-US" sz="900" b="1" dirty="0">
                  <a:solidFill>
                    <a:srgbClr val="FFC000"/>
                  </a:solidFill>
                </a:rPr>
                <a:t>Henry’s of Nantes</a:t>
              </a:r>
              <a:r>
                <a:rPr lang="en-US" sz="900" dirty="0">
                  <a:solidFill>
                    <a:srgbClr val="FFC000"/>
                  </a:solidFill>
                </a:rPr>
                <a:t> helped … in </a:t>
              </a:r>
              <a:r>
                <a:rPr lang="en-US" sz="900" b="1" dirty="0">
                  <a:solidFill>
                    <a:srgbClr val="FFC000"/>
                  </a:solidFill>
                </a:rPr>
                <a:t>France</a:t>
              </a:r>
            </a:p>
          </p:txBody>
        </p:sp>
        <p:sp>
          <p:nvSpPr>
            <p:cNvPr id="28" name="Rectangle 27">
              <a:extLst>
                <a:ext uri="{FF2B5EF4-FFF2-40B4-BE49-F238E27FC236}">
                  <a16:creationId xmlns:a16="http://schemas.microsoft.com/office/drawing/2014/main" id="{97930517-AD28-4394-9E63-A12540AD483A}"/>
                </a:ext>
              </a:extLst>
            </p:cNvPr>
            <p:cNvSpPr/>
            <p:nvPr/>
          </p:nvSpPr>
          <p:spPr>
            <a:xfrm>
              <a:off x="8781234" y="2675330"/>
              <a:ext cx="2379307" cy="1928305"/>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grpSp>
      <p:sp>
        <p:nvSpPr>
          <p:cNvPr id="30" name="TextBox 29">
            <a:extLst>
              <a:ext uri="{FF2B5EF4-FFF2-40B4-BE49-F238E27FC236}">
                <a16:creationId xmlns:a16="http://schemas.microsoft.com/office/drawing/2014/main" id="{93368D46-FE4D-4760-AF03-94DFE440D352}"/>
              </a:ext>
            </a:extLst>
          </p:cNvPr>
          <p:cNvSpPr txBox="1"/>
          <p:nvPr/>
        </p:nvSpPr>
        <p:spPr>
          <a:xfrm>
            <a:off x="4647599" y="5654101"/>
            <a:ext cx="7060468" cy="1015663"/>
          </a:xfrm>
          <a:prstGeom prst="rect">
            <a:avLst/>
          </a:prstGeom>
          <a:noFill/>
          <a:ln>
            <a:solidFill>
              <a:schemeClr val="tx2"/>
            </a:solidFill>
          </a:ln>
        </p:spPr>
        <p:txBody>
          <a:bodyPr wrap="square" rtlCol="0">
            <a:spAutoFit/>
          </a:bodyPr>
          <a:lstStyle/>
          <a:p>
            <a:r>
              <a:rPr lang="en-US" sz="2000" b="1" dirty="0">
                <a:solidFill>
                  <a:schemeClr val="tx2"/>
                </a:solidFill>
              </a:rPr>
              <a:t>If two entities have a known relation in a knowledge base, all sentences that mention these two entities will probably express the same relation.</a:t>
            </a:r>
          </a:p>
        </p:txBody>
      </p:sp>
      <p:cxnSp>
        <p:nvCxnSpPr>
          <p:cNvPr id="32" name="Connector: Curved 31">
            <a:extLst>
              <a:ext uri="{FF2B5EF4-FFF2-40B4-BE49-F238E27FC236}">
                <a16:creationId xmlns:a16="http://schemas.microsoft.com/office/drawing/2014/main" id="{E1E61631-22F3-4013-A41D-5D59FFA09760}"/>
              </a:ext>
            </a:extLst>
          </p:cNvPr>
          <p:cNvCxnSpPr>
            <a:cxnSpLocks/>
            <a:stCxn id="8" idx="2"/>
            <a:endCxn id="13" idx="2"/>
          </p:cNvCxnSpPr>
          <p:nvPr/>
        </p:nvCxnSpPr>
        <p:spPr>
          <a:xfrm rot="16200000" flipH="1">
            <a:off x="8232363" y="-1203276"/>
            <a:ext cx="1835" cy="5421677"/>
          </a:xfrm>
          <a:prstGeom prst="curvedConnector3">
            <a:avLst>
              <a:gd name="adj1" fmla="val 12557766"/>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052872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D9789C-7AE6-434B-A6CA-3A7C5EB8411A}"/>
              </a:ext>
            </a:extLst>
          </p:cNvPr>
          <p:cNvSpPr>
            <a:spLocks noGrp="1"/>
          </p:cNvSpPr>
          <p:nvPr>
            <p:ph type="title"/>
          </p:nvPr>
        </p:nvSpPr>
        <p:spPr>
          <a:xfrm>
            <a:off x="581192" y="702156"/>
            <a:ext cx="11029616" cy="837395"/>
          </a:xfrm>
        </p:spPr>
        <p:txBody>
          <a:bodyPr>
            <a:normAutofit/>
          </a:bodyPr>
          <a:lstStyle/>
          <a:p>
            <a:r>
              <a:rPr lang="en-US" dirty="0"/>
              <a:t>DISTANT SUPERVISION</a:t>
            </a:r>
            <a:br>
              <a:rPr lang="en-US" dirty="0"/>
            </a:br>
            <a:r>
              <a:rPr lang="en-US" sz="1800" dirty="0" err="1"/>
              <a:t>sUMMARY</a:t>
            </a:r>
            <a:endParaRPr lang="es-CO" dirty="0"/>
          </a:p>
        </p:txBody>
      </p:sp>
      <p:pic>
        <p:nvPicPr>
          <p:cNvPr id="22" name="Graphic 21" descr="Database outline">
            <a:extLst>
              <a:ext uri="{FF2B5EF4-FFF2-40B4-BE49-F238E27FC236}">
                <a16:creationId xmlns:a16="http://schemas.microsoft.com/office/drawing/2014/main" id="{7203F5C4-A943-4C43-9A93-9B366C9D9EB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59840" y="1765557"/>
            <a:ext cx="1518920" cy="1518920"/>
          </a:xfrm>
          <a:prstGeom prst="rect">
            <a:avLst/>
          </a:prstGeom>
        </p:spPr>
      </p:pic>
      <p:sp>
        <p:nvSpPr>
          <p:cNvPr id="23" name="Oval 22">
            <a:extLst>
              <a:ext uri="{FF2B5EF4-FFF2-40B4-BE49-F238E27FC236}">
                <a16:creationId xmlns:a16="http://schemas.microsoft.com/office/drawing/2014/main" id="{EF2162B8-C21B-4A6A-BA76-B65DAF0320BB}"/>
              </a:ext>
            </a:extLst>
          </p:cNvPr>
          <p:cNvSpPr/>
          <p:nvPr/>
        </p:nvSpPr>
        <p:spPr>
          <a:xfrm>
            <a:off x="1412240" y="4713124"/>
            <a:ext cx="1442720" cy="144272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6" name="Oval 25">
            <a:extLst>
              <a:ext uri="{FF2B5EF4-FFF2-40B4-BE49-F238E27FC236}">
                <a16:creationId xmlns:a16="http://schemas.microsoft.com/office/drawing/2014/main" id="{6987B5AA-DEEB-43FA-8EC7-106FF4AEE02D}"/>
              </a:ext>
            </a:extLst>
          </p:cNvPr>
          <p:cNvSpPr/>
          <p:nvPr/>
        </p:nvSpPr>
        <p:spPr>
          <a:xfrm>
            <a:off x="5374640" y="2989381"/>
            <a:ext cx="1442720" cy="144272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7" name="Oval 26">
            <a:extLst>
              <a:ext uri="{FF2B5EF4-FFF2-40B4-BE49-F238E27FC236}">
                <a16:creationId xmlns:a16="http://schemas.microsoft.com/office/drawing/2014/main" id="{A6676EA9-12B6-4EEA-91C1-29A8D70CFEAE}"/>
              </a:ext>
            </a:extLst>
          </p:cNvPr>
          <p:cNvSpPr/>
          <p:nvPr/>
        </p:nvSpPr>
        <p:spPr>
          <a:xfrm>
            <a:off x="8676639" y="2518339"/>
            <a:ext cx="2384803" cy="238480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cxnSp>
        <p:nvCxnSpPr>
          <p:cNvPr id="28" name="Connector: Curved 27">
            <a:extLst>
              <a:ext uri="{FF2B5EF4-FFF2-40B4-BE49-F238E27FC236}">
                <a16:creationId xmlns:a16="http://schemas.microsoft.com/office/drawing/2014/main" id="{5D29C27D-CAC0-40F3-B5B2-A7581063BFE4}"/>
              </a:ext>
            </a:extLst>
          </p:cNvPr>
          <p:cNvCxnSpPr>
            <a:cxnSpLocks/>
            <a:stCxn id="23" idx="6"/>
            <a:endCxn id="26" idx="4"/>
          </p:cNvCxnSpPr>
          <p:nvPr/>
        </p:nvCxnSpPr>
        <p:spPr>
          <a:xfrm flipV="1">
            <a:off x="2854960" y="4432101"/>
            <a:ext cx="3241040" cy="1002383"/>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Connector: Curved 30">
            <a:extLst>
              <a:ext uri="{FF2B5EF4-FFF2-40B4-BE49-F238E27FC236}">
                <a16:creationId xmlns:a16="http://schemas.microsoft.com/office/drawing/2014/main" id="{03F6EAF4-DA6A-4F8A-9BBD-8627E4CA5EB9}"/>
              </a:ext>
            </a:extLst>
          </p:cNvPr>
          <p:cNvCxnSpPr>
            <a:stCxn id="22" idx="3"/>
            <a:endCxn id="26" idx="0"/>
          </p:cNvCxnSpPr>
          <p:nvPr/>
        </p:nvCxnSpPr>
        <p:spPr>
          <a:xfrm>
            <a:off x="2778760" y="2525017"/>
            <a:ext cx="3317240" cy="464364"/>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E13B9EF2-7224-41FC-A75F-79B9953CFAEF}"/>
              </a:ext>
            </a:extLst>
          </p:cNvPr>
          <p:cNvCxnSpPr>
            <a:stCxn id="26" idx="6"/>
            <a:endCxn id="27" idx="2"/>
          </p:cNvCxnSpPr>
          <p:nvPr/>
        </p:nvCxnSpPr>
        <p:spPr>
          <a:xfrm>
            <a:off x="6817360" y="3710741"/>
            <a:ext cx="185927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8820D278-7B0D-42E2-BCA0-6A4AB67C2F5A}"/>
              </a:ext>
            </a:extLst>
          </p:cNvPr>
          <p:cNvSpPr txBox="1"/>
          <p:nvPr/>
        </p:nvSpPr>
        <p:spPr>
          <a:xfrm>
            <a:off x="7205945" y="3396237"/>
            <a:ext cx="1054135" cy="369332"/>
          </a:xfrm>
          <a:prstGeom prst="rect">
            <a:avLst/>
          </a:prstGeom>
          <a:noFill/>
        </p:spPr>
        <p:txBody>
          <a:bodyPr wrap="none" rtlCol="0">
            <a:spAutoFit/>
          </a:bodyPr>
          <a:lstStyle/>
          <a:p>
            <a:r>
              <a:rPr lang="en-US" dirty="0"/>
              <a:t>annotate</a:t>
            </a:r>
            <a:endParaRPr lang="es-CO" dirty="0"/>
          </a:p>
        </p:txBody>
      </p:sp>
      <p:sp>
        <p:nvSpPr>
          <p:cNvPr id="36" name="TextBox 35">
            <a:extLst>
              <a:ext uri="{FF2B5EF4-FFF2-40B4-BE49-F238E27FC236}">
                <a16:creationId xmlns:a16="http://schemas.microsoft.com/office/drawing/2014/main" id="{84880E54-CF55-4C68-BA69-CFC8C9AEBBCC}"/>
              </a:ext>
            </a:extLst>
          </p:cNvPr>
          <p:cNvSpPr txBox="1"/>
          <p:nvPr/>
        </p:nvSpPr>
        <p:spPr>
          <a:xfrm rot="20730220">
            <a:off x="4333872" y="4890868"/>
            <a:ext cx="630301" cy="369332"/>
          </a:xfrm>
          <a:prstGeom prst="rect">
            <a:avLst/>
          </a:prstGeom>
          <a:noFill/>
        </p:spPr>
        <p:txBody>
          <a:bodyPr wrap="none" rtlCol="0">
            <a:spAutoFit/>
          </a:bodyPr>
          <a:lstStyle/>
          <a:p>
            <a:r>
              <a:rPr lang="en-US" dirty="0"/>
              <a:t>train</a:t>
            </a:r>
            <a:endParaRPr lang="es-CO" dirty="0"/>
          </a:p>
        </p:txBody>
      </p:sp>
      <p:sp>
        <p:nvSpPr>
          <p:cNvPr id="37" name="TextBox 36">
            <a:extLst>
              <a:ext uri="{FF2B5EF4-FFF2-40B4-BE49-F238E27FC236}">
                <a16:creationId xmlns:a16="http://schemas.microsoft.com/office/drawing/2014/main" id="{E0700269-D89E-431F-9A76-9C353DEE1DEF}"/>
              </a:ext>
            </a:extLst>
          </p:cNvPr>
          <p:cNvSpPr txBox="1"/>
          <p:nvPr/>
        </p:nvSpPr>
        <p:spPr>
          <a:xfrm rot="316073">
            <a:off x="4322889" y="2303548"/>
            <a:ext cx="630301" cy="369332"/>
          </a:xfrm>
          <a:prstGeom prst="rect">
            <a:avLst/>
          </a:prstGeom>
          <a:noFill/>
        </p:spPr>
        <p:txBody>
          <a:bodyPr wrap="none" rtlCol="0">
            <a:spAutoFit/>
          </a:bodyPr>
          <a:lstStyle/>
          <a:p>
            <a:r>
              <a:rPr lang="en-US" dirty="0"/>
              <a:t>train</a:t>
            </a:r>
            <a:endParaRPr lang="es-CO" dirty="0"/>
          </a:p>
        </p:txBody>
      </p:sp>
      <p:sp>
        <p:nvSpPr>
          <p:cNvPr id="35" name="TextBox 34">
            <a:extLst>
              <a:ext uri="{FF2B5EF4-FFF2-40B4-BE49-F238E27FC236}">
                <a16:creationId xmlns:a16="http://schemas.microsoft.com/office/drawing/2014/main" id="{BAD7C68C-DBDA-43D1-BCD8-FCDFB654F258}"/>
              </a:ext>
            </a:extLst>
          </p:cNvPr>
          <p:cNvSpPr txBox="1"/>
          <p:nvPr/>
        </p:nvSpPr>
        <p:spPr>
          <a:xfrm>
            <a:off x="6275240" y="5226753"/>
            <a:ext cx="5713560" cy="461665"/>
          </a:xfrm>
          <a:prstGeom prst="rect">
            <a:avLst/>
          </a:prstGeom>
          <a:noFill/>
        </p:spPr>
        <p:txBody>
          <a:bodyPr wrap="square" rtlCol="0">
            <a:spAutoFit/>
          </a:bodyPr>
          <a:lstStyle/>
          <a:p>
            <a:r>
              <a:rPr lang="en-US" sz="2400" dirty="0" err="1"/>
              <a:t>Schönbrunn</a:t>
            </a:r>
            <a:r>
              <a:rPr lang="en-US" sz="2400" dirty="0"/>
              <a:t>, is a famous place in Vienna.</a:t>
            </a:r>
          </a:p>
        </p:txBody>
      </p:sp>
      <p:sp>
        <p:nvSpPr>
          <p:cNvPr id="3" name="Rectangle 2">
            <a:extLst>
              <a:ext uri="{FF2B5EF4-FFF2-40B4-BE49-F238E27FC236}">
                <a16:creationId xmlns:a16="http://schemas.microsoft.com/office/drawing/2014/main" id="{55676A82-838D-4430-AC24-6E04F5D3232C}"/>
              </a:ext>
            </a:extLst>
          </p:cNvPr>
          <p:cNvSpPr/>
          <p:nvPr/>
        </p:nvSpPr>
        <p:spPr>
          <a:xfrm>
            <a:off x="6275240" y="5226753"/>
            <a:ext cx="1761320" cy="45268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6" name="Rectangle 15">
            <a:extLst>
              <a:ext uri="{FF2B5EF4-FFF2-40B4-BE49-F238E27FC236}">
                <a16:creationId xmlns:a16="http://schemas.microsoft.com/office/drawing/2014/main" id="{DAE1256A-02E7-4F40-BFA1-6FBA93995E85}"/>
              </a:ext>
            </a:extLst>
          </p:cNvPr>
          <p:cNvSpPr/>
          <p:nvPr/>
        </p:nvSpPr>
        <p:spPr>
          <a:xfrm>
            <a:off x="10689508" y="5221106"/>
            <a:ext cx="921300" cy="45268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7" name="TextBox 16">
            <a:extLst>
              <a:ext uri="{FF2B5EF4-FFF2-40B4-BE49-F238E27FC236}">
                <a16:creationId xmlns:a16="http://schemas.microsoft.com/office/drawing/2014/main" id="{72AAE1B9-9F9E-4510-A459-64DC1540688B}"/>
              </a:ext>
            </a:extLst>
          </p:cNvPr>
          <p:cNvSpPr txBox="1"/>
          <p:nvPr/>
        </p:nvSpPr>
        <p:spPr>
          <a:xfrm>
            <a:off x="6275240" y="5694179"/>
            <a:ext cx="5479880" cy="461665"/>
          </a:xfrm>
          <a:prstGeom prst="rect">
            <a:avLst/>
          </a:prstGeom>
          <a:noFill/>
        </p:spPr>
        <p:txBody>
          <a:bodyPr wrap="square" rtlCol="0">
            <a:spAutoFit/>
          </a:bodyPr>
          <a:lstStyle/>
          <a:p>
            <a:pPr algn="ctr"/>
            <a:r>
              <a:rPr lang="en-US" sz="2400" dirty="0">
                <a:solidFill>
                  <a:srgbClr val="00B050"/>
                </a:solidFill>
              </a:rPr>
              <a:t>location</a:t>
            </a:r>
            <a:r>
              <a:rPr lang="en-US" sz="2400" dirty="0"/>
              <a:t> - </a:t>
            </a:r>
            <a:r>
              <a:rPr lang="en-US" sz="2400" dirty="0">
                <a:solidFill>
                  <a:schemeClr val="accent2"/>
                </a:solidFill>
              </a:rPr>
              <a:t>contains</a:t>
            </a:r>
          </a:p>
        </p:txBody>
      </p:sp>
      <p:sp>
        <p:nvSpPr>
          <p:cNvPr id="18" name="TextBox 17">
            <a:extLst>
              <a:ext uri="{FF2B5EF4-FFF2-40B4-BE49-F238E27FC236}">
                <a16:creationId xmlns:a16="http://schemas.microsoft.com/office/drawing/2014/main" id="{B00CFDA2-AE3A-45A3-ABFA-ABFD79B25B48}"/>
              </a:ext>
            </a:extLst>
          </p:cNvPr>
          <p:cNvSpPr txBox="1"/>
          <p:nvPr/>
        </p:nvSpPr>
        <p:spPr>
          <a:xfrm>
            <a:off x="6275240" y="6155844"/>
            <a:ext cx="5479880" cy="461665"/>
          </a:xfrm>
          <a:prstGeom prst="rect">
            <a:avLst/>
          </a:prstGeom>
          <a:noFill/>
        </p:spPr>
        <p:txBody>
          <a:bodyPr wrap="square" rtlCol="0">
            <a:spAutoFit/>
          </a:bodyPr>
          <a:lstStyle/>
          <a:p>
            <a:pPr algn="ctr"/>
            <a:r>
              <a:rPr lang="en-US" sz="2400" dirty="0">
                <a:solidFill>
                  <a:srgbClr val="00B050"/>
                </a:solidFill>
              </a:rPr>
              <a:t>&lt;</a:t>
            </a:r>
            <a:r>
              <a:rPr lang="en-US" sz="2400" dirty="0" err="1">
                <a:solidFill>
                  <a:srgbClr val="00B050"/>
                </a:solidFill>
              </a:rPr>
              <a:t>Schönbrunn</a:t>
            </a:r>
            <a:r>
              <a:rPr lang="en-US" sz="2400" dirty="0"/>
              <a:t>,</a:t>
            </a:r>
            <a:r>
              <a:rPr lang="en-US" sz="2400" dirty="0">
                <a:solidFill>
                  <a:srgbClr val="00B050"/>
                </a:solidFill>
              </a:rPr>
              <a:t> </a:t>
            </a:r>
            <a:r>
              <a:rPr lang="en-US" sz="2400" dirty="0">
                <a:solidFill>
                  <a:schemeClr val="accent2"/>
                </a:solidFill>
              </a:rPr>
              <a:t>Vienna&gt;</a:t>
            </a:r>
          </a:p>
        </p:txBody>
      </p:sp>
      <p:sp>
        <p:nvSpPr>
          <p:cNvPr id="21" name="TextBox 20">
            <a:extLst>
              <a:ext uri="{FF2B5EF4-FFF2-40B4-BE49-F238E27FC236}">
                <a16:creationId xmlns:a16="http://schemas.microsoft.com/office/drawing/2014/main" id="{EE34F13B-9A9D-4773-B0E2-2FFD9AB69939}"/>
              </a:ext>
            </a:extLst>
          </p:cNvPr>
          <p:cNvSpPr txBox="1"/>
          <p:nvPr/>
        </p:nvSpPr>
        <p:spPr>
          <a:xfrm>
            <a:off x="1259840" y="6252201"/>
            <a:ext cx="1938055" cy="369332"/>
          </a:xfrm>
          <a:prstGeom prst="rect">
            <a:avLst/>
          </a:prstGeom>
          <a:noFill/>
        </p:spPr>
        <p:txBody>
          <a:bodyPr wrap="square">
            <a:spAutoFit/>
          </a:bodyPr>
          <a:lstStyle/>
          <a:p>
            <a:r>
              <a:rPr lang="en-US" dirty="0"/>
              <a:t>unannotated data </a:t>
            </a:r>
            <a:endParaRPr lang="es-CO" dirty="0"/>
          </a:p>
        </p:txBody>
      </p:sp>
      <p:sp>
        <p:nvSpPr>
          <p:cNvPr id="25" name="TextBox 24">
            <a:extLst>
              <a:ext uri="{FF2B5EF4-FFF2-40B4-BE49-F238E27FC236}">
                <a16:creationId xmlns:a16="http://schemas.microsoft.com/office/drawing/2014/main" id="{FE1119E3-99A3-4BE6-84D1-1A430789F33C}"/>
              </a:ext>
            </a:extLst>
          </p:cNvPr>
          <p:cNvSpPr txBox="1"/>
          <p:nvPr/>
        </p:nvSpPr>
        <p:spPr>
          <a:xfrm>
            <a:off x="991209" y="3139337"/>
            <a:ext cx="2284782" cy="369332"/>
          </a:xfrm>
          <a:prstGeom prst="rect">
            <a:avLst/>
          </a:prstGeom>
          <a:noFill/>
        </p:spPr>
        <p:txBody>
          <a:bodyPr wrap="square">
            <a:spAutoFit/>
          </a:bodyPr>
          <a:lstStyle/>
          <a:p>
            <a:pPr algn="ctr"/>
            <a:r>
              <a:rPr lang="en-US" dirty="0"/>
              <a:t>relations database</a:t>
            </a:r>
            <a:endParaRPr lang="es-CO" dirty="0"/>
          </a:p>
        </p:txBody>
      </p:sp>
    </p:spTree>
    <p:extLst>
      <p:ext uri="{BB962C8B-B14F-4D97-AF65-F5344CB8AC3E}">
        <p14:creationId xmlns:p14="http://schemas.microsoft.com/office/powerpoint/2010/main" val="290565285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62972-3449-42D1-8185-B4BEFD52AB44}"/>
              </a:ext>
            </a:extLst>
          </p:cNvPr>
          <p:cNvSpPr>
            <a:spLocks noGrp="1"/>
          </p:cNvSpPr>
          <p:nvPr>
            <p:ph type="title"/>
          </p:nvPr>
        </p:nvSpPr>
        <p:spPr/>
        <p:txBody>
          <a:bodyPr/>
          <a:lstStyle/>
          <a:p>
            <a:r>
              <a:rPr lang="en-US" dirty="0"/>
              <a:t>Distant supervision</a:t>
            </a:r>
            <a:br>
              <a:rPr lang="en-US" dirty="0"/>
            </a:br>
            <a:r>
              <a:rPr lang="en-US" sz="2000" dirty="0"/>
              <a:t>Summary</a:t>
            </a:r>
            <a:endParaRPr lang="en-US" dirty="0"/>
          </a:p>
        </p:txBody>
      </p:sp>
      <p:sp>
        <p:nvSpPr>
          <p:cNvPr id="6" name="TextBox 5">
            <a:extLst>
              <a:ext uri="{FF2B5EF4-FFF2-40B4-BE49-F238E27FC236}">
                <a16:creationId xmlns:a16="http://schemas.microsoft.com/office/drawing/2014/main" id="{C9FE7FD6-24FA-4F20-B33E-B86B69FD1474}"/>
              </a:ext>
            </a:extLst>
          </p:cNvPr>
          <p:cNvSpPr txBox="1"/>
          <p:nvPr/>
        </p:nvSpPr>
        <p:spPr>
          <a:xfrm>
            <a:off x="581192" y="2091315"/>
            <a:ext cx="4908748" cy="523220"/>
          </a:xfrm>
          <a:prstGeom prst="rect">
            <a:avLst/>
          </a:prstGeom>
          <a:noFill/>
        </p:spPr>
        <p:txBody>
          <a:bodyPr wrap="square" rtlCol="0">
            <a:spAutoFit/>
          </a:bodyPr>
          <a:lstStyle/>
          <a:p>
            <a:pPr algn="ctr"/>
            <a:r>
              <a:rPr lang="en-US" sz="2800" b="1" dirty="0"/>
              <a:t>Supervised	Classification</a:t>
            </a:r>
            <a:endParaRPr lang="es-CO" sz="2800" b="1" dirty="0"/>
          </a:p>
        </p:txBody>
      </p:sp>
      <p:sp>
        <p:nvSpPr>
          <p:cNvPr id="7" name="Content Placeholder 6">
            <a:extLst>
              <a:ext uri="{FF2B5EF4-FFF2-40B4-BE49-F238E27FC236}">
                <a16:creationId xmlns:a16="http://schemas.microsoft.com/office/drawing/2014/main" id="{4F25A2DE-D2F2-4A2E-BE37-D5415373367A}"/>
              </a:ext>
            </a:extLst>
          </p:cNvPr>
          <p:cNvSpPr txBox="1">
            <a:spLocks/>
          </p:cNvSpPr>
          <p:nvPr/>
        </p:nvSpPr>
        <p:spPr>
          <a:xfrm>
            <a:off x="581191" y="3210227"/>
            <a:ext cx="5189683" cy="3251527"/>
          </a:xfrm>
          <a:prstGeom prst="rect">
            <a:avLst/>
          </a:prstGeom>
        </p:spPr>
        <p:txBody>
          <a:bodyPr vert="horz" lIns="91440" tIns="45720" rIns="91440" bIns="45720" rtlCol="0" anchor="ctr">
            <a:normAutofit/>
          </a:bodyPr>
          <a:lst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US" sz="2400" dirty="0"/>
              <a:t>Uses a classifier with lots of features</a:t>
            </a:r>
          </a:p>
          <a:p>
            <a:r>
              <a:rPr lang="en-US" sz="2400" dirty="0"/>
              <a:t>Supervised by detailed hand-created knowledge</a:t>
            </a:r>
          </a:p>
          <a:p>
            <a:r>
              <a:rPr lang="en-US" sz="2400" dirty="0"/>
              <a:t>Doesn’t require iteratively expanding patterns</a:t>
            </a:r>
            <a:endParaRPr lang="es-CO" sz="2400" dirty="0"/>
          </a:p>
        </p:txBody>
      </p:sp>
      <p:sp>
        <p:nvSpPr>
          <p:cNvPr id="8" name="TextBox 7">
            <a:extLst>
              <a:ext uri="{FF2B5EF4-FFF2-40B4-BE49-F238E27FC236}">
                <a16:creationId xmlns:a16="http://schemas.microsoft.com/office/drawing/2014/main" id="{11668210-6625-4198-99D0-9FFA0F4C2396}"/>
              </a:ext>
            </a:extLst>
          </p:cNvPr>
          <p:cNvSpPr txBox="1"/>
          <p:nvPr/>
        </p:nvSpPr>
        <p:spPr>
          <a:xfrm>
            <a:off x="6096000" y="2137931"/>
            <a:ext cx="5242582" cy="523220"/>
          </a:xfrm>
          <a:prstGeom prst="rect">
            <a:avLst/>
          </a:prstGeom>
          <a:noFill/>
        </p:spPr>
        <p:txBody>
          <a:bodyPr wrap="square" rtlCol="0">
            <a:spAutoFit/>
          </a:bodyPr>
          <a:lstStyle/>
          <a:p>
            <a:pPr algn="ctr"/>
            <a:r>
              <a:rPr lang="en-US" sz="2800" b="1" dirty="0"/>
              <a:t>Unsupervised Classification</a:t>
            </a:r>
            <a:endParaRPr lang="es-CO" sz="2800" b="1" dirty="0"/>
          </a:p>
        </p:txBody>
      </p:sp>
      <p:sp>
        <p:nvSpPr>
          <p:cNvPr id="9" name="Content Placeholder 6">
            <a:extLst>
              <a:ext uri="{FF2B5EF4-FFF2-40B4-BE49-F238E27FC236}">
                <a16:creationId xmlns:a16="http://schemas.microsoft.com/office/drawing/2014/main" id="{BFDD7E37-55B6-4623-9E1C-AF0CEB32589E}"/>
              </a:ext>
            </a:extLst>
          </p:cNvPr>
          <p:cNvSpPr txBox="1">
            <a:spLocks/>
          </p:cNvSpPr>
          <p:nvPr/>
        </p:nvSpPr>
        <p:spPr>
          <a:xfrm>
            <a:off x="6407421" y="2728517"/>
            <a:ext cx="5647419" cy="3251521"/>
          </a:xfrm>
          <a:prstGeom prst="rect">
            <a:avLst/>
          </a:prstGeom>
        </p:spPr>
        <p:txBody>
          <a:bodyPr vert="horz" lIns="91440" tIns="45720" rIns="91440" bIns="45720" rtlCol="0" anchor="ctr">
            <a:normAutofit/>
          </a:bodyPr>
          <a:lst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US" sz="2400" dirty="0"/>
              <a:t>Uses very large amounts of unlabeled data</a:t>
            </a:r>
          </a:p>
          <a:p>
            <a:r>
              <a:rPr lang="en-US" sz="2400" dirty="0"/>
              <a:t>Not sensitive to genre issues in training corpus</a:t>
            </a:r>
            <a:endParaRPr lang="es-CO" sz="2400" dirty="0"/>
          </a:p>
        </p:txBody>
      </p:sp>
      <p:cxnSp>
        <p:nvCxnSpPr>
          <p:cNvPr id="10" name="Straight Connector 9">
            <a:extLst>
              <a:ext uri="{FF2B5EF4-FFF2-40B4-BE49-F238E27FC236}">
                <a16:creationId xmlns:a16="http://schemas.microsoft.com/office/drawing/2014/main" id="{3880EDA9-A4B7-48A5-8F30-E6A31265AF9E}"/>
              </a:ext>
            </a:extLst>
          </p:cNvPr>
          <p:cNvCxnSpPr>
            <a:cxnSpLocks/>
          </p:cNvCxnSpPr>
          <p:nvPr/>
        </p:nvCxnSpPr>
        <p:spPr>
          <a:xfrm>
            <a:off x="6050280" y="2137931"/>
            <a:ext cx="0" cy="447622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3F0C1A93-EC08-4E61-AEEC-184AE059B8BB}"/>
              </a:ext>
            </a:extLst>
          </p:cNvPr>
          <p:cNvCxnSpPr>
            <a:cxnSpLocks/>
          </p:cNvCxnSpPr>
          <p:nvPr/>
        </p:nvCxnSpPr>
        <p:spPr>
          <a:xfrm>
            <a:off x="629920" y="2692400"/>
            <a:ext cx="10637520" cy="0"/>
          </a:xfrm>
          <a:prstGeom prst="line">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2867067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Arrow: Right 34">
            <a:extLst>
              <a:ext uri="{FF2B5EF4-FFF2-40B4-BE49-F238E27FC236}">
                <a16:creationId xmlns:a16="http://schemas.microsoft.com/office/drawing/2014/main" id="{993082DC-1964-4EF7-9BC4-47F777BAB96D}"/>
              </a:ext>
            </a:extLst>
          </p:cNvPr>
          <p:cNvSpPr/>
          <p:nvPr/>
        </p:nvSpPr>
        <p:spPr>
          <a:xfrm>
            <a:off x="4653653" y="3644022"/>
            <a:ext cx="2885484" cy="1044415"/>
          </a:xfrm>
          <a:prstGeom prst="rightArrow">
            <a:avLst>
              <a:gd name="adj1" fmla="val 67868"/>
              <a:gd name="adj2" fmla="val 6250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 name="Title 1">
            <a:extLst>
              <a:ext uri="{FF2B5EF4-FFF2-40B4-BE49-F238E27FC236}">
                <a16:creationId xmlns:a16="http://schemas.microsoft.com/office/drawing/2014/main" id="{5E562972-3449-42D1-8185-B4BEFD52AB44}"/>
              </a:ext>
            </a:extLst>
          </p:cNvPr>
          <p:cNvSpPr>
            <a:spLocks noGrp="1"/>
          </p:cNvSpPr>
          <p:nvPr>
            <p:ph type="title"/>
          </p:nvPr>
        </p:nvSpPr>
        <p:spPr>
          <a:xfrm>
            <a:off x="581192" y="702156"/>
            <a:ext cx="11029616" cy="908930"/>
          </a:xfrm>
        </p:spPr>
        <p:txBody>
          <a:bodyPr>
            <a:normAutofit fontScale="90000"/>
          </a:bodyPr>
          <a:lstStyle/>
          <a:p>
            <a:r>
              <a:rPr lang="en-US" dirty="0"/>
              <a:t>IMPLEMENTATION</a:t>
            </a:r>
            <a:br>
              <a:rPr lang="en-US" dirty="0"/>
            </a:br>
            <a:r>
              <a:rPr lang="en-US" dirty="0"/>
              <a:t>TEXT</a:t>
            </a:r>
          </a:p>
        </p:txBody>
      </p:sp>
      <p:sp>
        <p:nvSpPr>
          <p:cNvPr id="25" name="Rectangle 24">
            <a:extLst>
              <a:ext uri="{FF2B5EF4-FFF2-40B4-BE49-F238E27FC236}">
                <a16:creationId xmlns:a16="http://schemas.microsoft.com/office/drawing/2014/main" id="{F687ED82-E86B-4BCB-A683-32B3884768CA}"/>
              </a:ext>
            </a:extLst>
          </p:cNvPr>
          <p:cNvSpPr/>
          <p:nvPr/>
        </p:nvSpPr>
        <p:spPr>
          <a:xfrm>
            <a:off x="1141419" y="1987421"/>
            <a:ext cx="3388637" cy="4338734"/>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6" name="TextBox 25">
            <a:extLst>
              <a:ext uri="{FF2B5EF4-FFF2-40B4-BE49-F238E27FC236}">
                <a16:creationId xmlns:a16="http://schemas.microsoft.com/office/drawing/2014/main" id="{F6DB8C39-4590-40B4-BD1C-784E9F33CD54}"/>
              </a:ext>
            </a:extLst>
          </p:cNvPr>
          <p:cNvSpPr txBox="1"/>
          <p:nvPr/>
        </p:nvSpPr>
        <p:spPr>
          <a:xfrm>
            <a:off x="4623173" y="3852732"/>
            <a:ext cx="2885484" cy="646331"/>
          </a:xfrm>
          <a:prstGeom prst="rect">
            <a:avLst/>
          </a:prstGeom>
          <a:noFill/>
        </p:spPr>
        <p:txBody>
          <a:bodyPr wrap="square" rtlCol="0">
            <a:spAutoFit/>
          </a:bodyPr>
          <a:lstStyle/>
          <a:p>
            <a:r>
              <a:rPr lang="en-US" sz="1600" b="1" dirty="0">
                <a:solidFill>
                  <a:schemeClr val="bg1"/>
                </a:solidFill>
              </a:rPr>
              <a:t>Freebase Wikipedia Extraction</a:t>
            </a:r>
          </a:p>
          <a:p>
            <a:endParaRPr lang="en-US" sz="1100" dirty="0">
              <a:solidFill>
                <a:schemeClr val="bg1"/>
              </a:solidFill>
            </a:endParaRPr>
          </a:p>
          <a:p>
            <a:r>
              <a:rPr lang="es-CO" sz="900" dirty="0">
                <a:solidFill>
                  <a:schemeClr val="bg1"/>
                </a:solidFill>
              </a:rPr>
              <a:t>https://github.com/saleiro/Freebase-to-Wikipedia</a:t>
            </a:r>
          </a:p>
        </p:txBody>
      </p:sp>
      <p:sp>
        <p:nvSpPr>
          <p:cNvPr id="27" name="TextBox 26">
            <a:extLst>
              <a:ext uri="{FF2B5EF4-FFF2-40B4-BE49-F238E27FC236}">
                <a16:creationId xmlns:a16="http://schemas.microsoft.com/office/drawing/2014/main" id="{768C9866-F25E-4D0C-ADAA-9049BDBC7772}"/>
              </a:ext>
            </a:extLst>
          </p:cNvPr>
          <p:cNvSpPr txBox="1"/>
          <p:nvPr/>
        </p:nvSpPr>
        <p:spPr>
          <a:xfrm>
            <a:off x="1436145" y="2222460"/>
            <a:ext cx="2799184" cy="1292662"/>
          </a:xfrm>
          <a:prstGeom prst="rect">
            <a:avLst/>
          </a:prstGeom>
          <a:noFill/>
        </p:spPr>
        <p:txBody>
          <a:bodyPr wrap="square">
            <a:spAutoFit/>
          </a:bodyPr>
          <a:lstStyle/>
          <a:p>
            <a:pPr algn="ctr"/>
            <a:r>
              <a:rPr lang="en-US" sz="1800" dirty="0">
                <a:solidFill>
                  <a:schemeClr val="accent2"/>
                </a:solidFill>
              </a:rPr>
              <a:t>Wikipedia*</a:t>
            </a:r>
          </a:p>
          <a:p>
            <a:pPr algn="ctr"/>
            <a:endParaRPr lang="en-US" sz="1800" dirty="0">
              <a:solidFill>
                <a:schemeClr val="accent2"/>
              </a:solidFill>
            </a:endParaRPr>
          </a:p>
          <a:p>
            <a:r>
              <a:rPr lang="en-US" sz="1400" u="sng" dirty="0">
                <a:solidFill>
                  <a:schemeClr val="accent2"/>
                </a:solidFill>
              </a:rPr>
              <a:t>Articles</a:t>
            </a:r>
            <a:r>
              <a:rPr lang="en-US" sz="1400" dirty="0">
                <a:solidFill>
                  <a:schemeClr val="accent2"/>
                </a:solidFill>
              </a:rPr>
              <a:t>: 1.8 M</a:t>
            </a:r>
          </a:p>
          <a:p>
            <a:r>
              <a:rPr lang="en-US" sz="1400" u="sng" dirty="0">
                <a:solidFill>
                  <a:schemeClr val="accent2"/>
                </a:solidFill>
              </a:rPr>
              <a:t>Sentence per article</a:t>
            </a:r>
            <a:r>
              <a:rPr lang="en-US" sz="1400" dirty="0">
                <a:solidFill>
                  <a:schemeClr val="accent2"/>
                </a:solidFill>
              </a:rPr>
              <a:t>: 14.3 / article</a:t>
            </a:r>
          </a:p>
          <a:p>
            <a:r>
              <a:rPr lang="en-US" sz="1400" u="sng" dirty="0">
                <a:solidFill>
                  <a:schemeClr val="accent2"/>
                </a:solidFill>
              </a:rPr>
              <a:t>Words</a:t>
            </a:r>
            <a:r>
              <a:rPr lang="en-US" sz="1400" dirty="0">
                <a:solidFill>
                  <a:schemeClr val="accent2"/>
                </a:solidFill>
              </a:rPr>
              <a:t>: 601,600,703</a:t>
            </a:r>
            <a:endParaRPr lang="es-CO" sz="1400" dirty="0">
              <a:solidFill>
                <a:schemeClr val="accent2"/>
              </a:solidFill>
            </a:endParaRPr>
          </a:p>
        </p:txBody>
      </p:sp>
      <p:sp>
        <p:nvSpPr>
          <p:cNvPr id="28" name="TextBox 27">
            <a:extLst>
              <a:ext uri="{FF2B5EF4-FFF2-40B4-BE49-F238E27FC236}">
                <a16:creationId xmlns:a16="http://schemas.microsoft.com/office/drawing/2014/main" id="{3E1D30BE-3508-46C0-BE83-7B79EC4DD953}"/>
              </a:ext>
            </a:extLst>
          </p:cNvPr>
          <p:cNvSpPr txBox="1"/>
          <p:nvPr/>
        </p:nvSpPr>
        <p:spPr>
          <a:xfrm>
            <a:off x="2222668" y="6326155"/>
            <a:ext cx="2430985" cy="230832"/>
          </a:xfrm>
          <a:prstGeom prst="rect">
            <a:avLst/>
          </a:prstGeom>
          <a:noFill/>
        </p:spPr>
        <p:txBody>
          <a:bodyPr wrap="square">
            <a:spAutoFit/>
          </a:bodyPr>
          <a:lstStyle/>
          <a:p>
            <a:pPr algn="r"/>
            <a:r>
              <a:rPr lang="es-CO" sz="900" dirty="0"/>
              <a:t>*</a:t>
            </a:r>
            <a:r>
              <a:rPr lang="es-CO" sz="900" dirty="0" err="1"/>
              <a:t>not</a:t>
            </a:r>
            <a:r>
              <a:rPr lang="es-CO" sz="900" dirty="0"/>
              <a:t> </a:t>
            </a:r>
            <a:r>
              <a:rPr lang="es-CO" sz="900" dirty="0" err="1"/>
              <a:t>including</a:t>
            </a:r>
            <a:r>
              <a:rPr lang="es-CO" sz="900" dirty="0"/>
              <a:t> </a:t>
            </a:r>
            <a:r>
              <a:rPr lang="es-CO" sz="900" dirty="0" err="1"/>
              <a:t>discussion</a:t>
            </a:r>
            <a:r>
              <a:rPr lang="es-CO" sz="900" dirty="0"/>
              <a:t> </a:t>
            </a:r>
            <a:r>
              <a:rPr lang="es-CO" sz="900" dirty="0" err="1"/>
              <a:t>or</a:t>
            </a:r>
            <a:r>
              <a:rPr lang="es-CO" sz="900" dirty="0"/>
              <a:t> </a:t>
            </a:r>
            <a:r>
              <a:rPr lang="es-CO" sz="900" dirty="0" err="1"/>
              <a:t>user</a:t>
            </a:r>
            <a:r>
              <a:rPr lang="es-CO" sz="900" dirty="0"/>
              <a:t> </a:t>
            </a:r>
            <a:r>
              <a:rPr lang="es-CO" sz="900" dirty="0" err="1"/>
              <a:t>pages</a:t>
            </a:r>
            <a:r>
              <a:rPr lang="es-CO" sz="900" dirty="0"/>
              <a:t>.</a:t>
            </a:r>
          </a:p>
        </p:txBody>
      </p:sp>
      <p:grpSp>
        <p:nvGrpSpPr>
          <p:cNvPr id="44" name="Group 43">
            <a:extLst>
              <a:ext uri="{FF2B5EF4-FFF2-40B4-BE49-F238E27FC236}">
                <a16:creationId xmlns:a16="http://schemas.microsoft.com/office/drawing/2014/main" id="{F16C87B2-94E8-4082-BB4C-6F2A0999E5AB}"/>
              </a:ext>
            </a:extLst>
          </p:cNvPr>
          <p:cNvGrpSpPr/>
          <p:nvPr/>
        </p:nvGrpSpPr>
        <p:grpSpPr>
          <a:xfrm>
            <a:off x="9352614" y="606421"/>
            <a:ext cx="2643331" cy="1284100"/>
            <a:chOff x="8005665" y="634632"/>
            <a:chExt cx="3977980" cy="1932457"/>
          </a:xfrm>
        </p:grpSpPr>
        <p:pic>
          <p:nvPicPr>
            <p:cNvPr id="10" name="Picture 9">
              <a:extLst>
                <a:ext uri="{FF2B5EF4-FFF2-40B4-BE49-F238E27FC236}">
                  <a16:creationId xmlns:a16="http://schemas.microsoft.com/office/drawing/2014/main" id="{A5096062-1C93-42EC-B113-4E95E3E245F0}"/>
                </a:ext>
              </a:extLst>
            </p:cNvPr>
            <p:cNvPicPr>
              <a:picLocks noChangeAspect="1"/>
            </p:cNvPicPr>
            <p:nvPr/>
          </p:nvPicPr>
          <p:blipFill>
            <a:blip r:embed="rId3"/>
            <a:stretch>
              <a:fillRect/>
            </a:stretch>
          </p:blipFill>
          <p:spPr>
            <a:xfrm>
              <a:off x="8005665" y="634632"/>
              <a:ext cx="3827203" cy="1656217"/>
            </a:xfrm>
            <a:prstGeom prst="rect">
              <a:avLst/>
            </a:prstGeom>
          </p:spPr>
        </p:pic>
        <p:sp>
          <p:nvSpPr>
            <p:cNvPr id="29" name="TextBox 28">
              <a:extLst>
                <a:ext uri="{FF2B5EF4-FFF2-40B4-BE49-F238E27FC236}">
                  <a16:creationId xmlns:a16="http://schemas.microsoft.com/office/drawing/2014/main" id="{61F595C8-3796-4149-8174-57F8538AD6CE}"/>
                </a:ext>
              </a:extLst>
            </p:cNvPr>
            <p:cNvSpPr txBox="1"/>
            <p:nvPr/>
          </p:nvSpPr>
          <p:spPr>
            <a:xfrm>
              <a:off x="9228782" y="2266024"/>
              <a:ext cx="2754863" cy="301065"/>
            </a:xfrm>
            <a:prstGeom prst="rect">
              <a:avLst/>
            </a:prstGeom>
            <a:noFill/>
          </p:spPr>
          <p:txBody>
            <a:bodyPr wrap="square">
              <a:spAutoFit/>
            </a:bodyPr>
            <a:lstStyle/>
            <a:p>
              <a:pPr algn="r"/>
              <a:r>
                <a:rPr lang="es-CO" sz="700" dirty="0"/>
                <a:t>https://developers.google.com/freebase/</a:t>
              </a:r>
            </a:p>
          </p:txBody>
        </p:sp>
      </p:grpSp>
      <p:sp>
        <p:nvSpPr>
          <p:cNvPr id="30" name="Rectangle 29">
            <a:extLst>
              <a:ext uri="{FF2B5EF4-FFF2-40B4-BE49-F238E27FC236}">
                <a16:creationId xmlns:a16="http://schemas.microsoft.com/office/drawing/2014/main" id="{08F3B258-1AD2-4DE1-8628-70815719D903}"/>
              </a:ext>
            </a:extLst>
          </p:cNvPr>
          <p:cNvSpPr/>
          <p:nvPr/>
        </p:nvSpPr>
        <p:spPr>
          <a:xfrm>
            <a:off x="1205035" y="4544186"/>
            <a:ext cx="1606491" cy="1656218"/>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1" name="TextBox 30">
            <a:extLst>
              <a:ext uri="{FF2B5EF4-FFF2-40B4-BE49-F238E27FC236}">
                <a16:creationId xmlns:a16="http://schemas.microsoft.com/office/drawing/2014/main" id="{BC4B7090-DDB7-47BE-8FFB-787112F5CC96}"/>
              </a:ext>
            </a:extLst>
          </p:cNvPr>
          <p:cNvSpPr txBox="1"/>
          <p:nvPr/>
        </p:nvSpPr>
        <p:spPr>
          <a:xfrm>
            <a:off x="1205035" y="4978065"/>
            <a:ext cx="1626778" cy="800219"/>
          </a:xfrm>
          <a:prstGeom prst="rect">
            <a:avLst/>
          </a:prstGeom>
          <a:noFill/>
        </p:spPr>
        <p:txBody>
          <a:bodyPr wrap="square">
            <a:spAutoFit/>
          </a:bodyPr>
          <a:lstStyle/>
          <a:p>
            <a:pPr algn="ctr"/>
            <a:r>
              <a:rPr lang="en-US" sz="1800" dirty="0">
                <a:solidFill>
                  <a:schemeClr val="accent2"/>
                </a:solidFill>
              </a:rPr>
              <a:t>Training</a:t>
            </a:r>
          </a:p>
          <a:p>
            <a:pPr algn="ctr"/>
            <a:endParaRPr lang="en-US" sz="1400" dirty="0">
              <a:solidFill>
                <a:schemeClr val="accent2"/>
              </a:solidFill>
            </a:endParaRPr>
          </a:p>
          <a:p>
            <a:pPr algn="ctr"/>
            <a:r>
              <a:rPr lang="en-US" sz="1400" dirty="0">
                <a:solidFill>
                  <a:schemeClr val="accent2"/>
                </a:solidFill>
              </a:rPr>
              <a:t>800 K</a:t>
            </a:r>
            <a:endParaRPr lang="es-CO" sz="1400" dirty="0">
              <a:solidFill>
                <a:schemeClr val="accent2"/>
              </a:solidFill>
            </a:endParaRPr>
          </a:p>
        </p:txBody>
      </p:sp>
      <p:sp>
        <p:nvSpPr>
          <p:cNvPr id="32" name="Rectangle 31">
            <a:extLst>
              <a:ext uri="{FF2B5EF4-FFF2-40B4-BE49-F238E27FC236}">
                <a16:creationId xmlns:a16="http://schemas.microsoft.com/office/drawing/2014/main" id="{AB448A27-B7C7-46B0-BDB4-BA7D341097C3}"/>
              </a:ext>
            </a:extLst>
          </p:cNvPr>
          <p:cNvSpPr/>
          <p:nvPr/>
        </p:nvSpPr>
        <p:spPr>
          <a:xfrm>
            <a:off x="2858728" y="4875249"/>
            <a:ext cx="1626778" cy="944297"/>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3" name="TextBox 32">
            <a:extLst>
              <a:ext uri="{FF2B5EF4-FFF2-40B4-BE49-F238E27FC236}">
                <a16:creationId xmlns:a16="http://schemas.microsoft.com/office/drawing/2014/main" id="{EA0A67E0-B0F6-41BF-9659-3DAC33A45EA8}"/>
              </a:ext>
            </a:extLst>
          </p:cNvPr>
          <p:cNvSpPr txBox="1"/>
          <p:nvPr/>
        </p:nvSpPr>
        <p:spPr>
          <a:xfrm>
            <a:off x="2857701" y="4916510"/>
            <a:ext cx="1626778" cy="861774"/>
          </a:xfrm>
          <a:prstGeom prst="rect">
            <a:avLst/>
          </a:prstGeom>
          <a:noFill/>
        </p:spPr>
        <p:txBody>
          <a:bodyPr wrap="square">
            <a:spAutoFit/>
          </a:bodyPr>
          <a:lstStyle/>
          <a:p>
            <a:pPr algn="ctr"/>
            <a:r>
              <a:rPr lang="en-US" sz="1800" dirty="0">
                <a:solidFill>
                  <a:schemeClr val="accent2"/>
                </a:solidFill>
              </a:rPr>
              <a:t>Testing</a:t>
            </a:r>
          </a:p>
          <a:p>
            <a:pPr algn="ctr"/>
            <a:endParaRPr lang="en-US" sz="1800" dirty="0">
              <a:solidFill>
                <a:schemeClr val="accent2"/>
              </a:solidFill>
            </a:endParaRPr>
          </a:p>
          <a:p>
            <a:pPr algn="ctr"/>
            <a:r>
              <a:rPr lang="en-US" sz="1400" dirty="0">
                <a:solidFill>
                  <a:schemeClr val="accent2"/>
                </a:solidFill>
              </a:rPr>
              <a:t>400 K</a:t>
            </a:r>
            <a:endParaRPr lang="es-CO" sz="1400" dirty="0">
              <a:solidFill>
                <a:schemeClr val="accent2"/>
              </a:solidFill>
            </a:endParaRPr>
          </a:p>
        </p:txBody>
      </p:sp>
      <p:sp>
        <p:nvSpPr>
          <p:cNvPr id="34" name="TextBox 33">
            <a:extLst>
              <a:ext uri="{FF2B5EF4-FFF2-40B4-BE49-F238E27FC236}">
                <a16:creationId xmlns:a16="http://schemas.microsoft.com/office/drawing/2014/main" id="{5D1552F1-E885-48AB-A877-EAB9E7C51BB2}"/>
              </a:ext>
            </a:extLst>
          </p:cNvPr>
          <p:cNvSpPr txBox="1"/>
          <p:nvPr/>
        </p:nvSpPr>
        <p:spPr>
          <a:xfrm>
            <a:off x="1141419" y="1650210"/>
            <a:ext cx="2887492" cy="338554"/>
          </a:xfrm>
          <a:prstGeom prst="rect">
            <a:avLst/>
          </a:prstGeom>
          <a:noFill/>
        </p:spPr>
        <p:txBody>
          <a:bodyPr wrap="square" rtlCol="0">
            <a:spAutoFit/>
          </a:bodyPr>
          <a:lstStyle/>
          <a:p>
            <a:r>
              <a:rPr lang="en-US" sz="1600" b="1" dirty="0">
                <a:solidFill>
                  <a:schemeClr val="accent2"/>
                </a:solidFill>
              </a:rPr>
              <a:t>Unstructured</a:t>
            </a:r>
            <a:endParaRPr lang="es-CO" sz="1100" b="1" dirty="0">
              <a:solidFill>
                <a:schemeClr val="accent2"/>
              </a:solidFill>
            </a:endParaRPr>
          </a:p>
        </p:txBody>
      </p:sp>
      <p:sp>
        <p:nvSpPr>
          <p:cNvPr id="36" name="Rectangle 35">
            <a:extLst>
              <a:ext uri="{FF2B5EF4-FFF2-40B4-BE49-F238E27FC236}">
                <a16:creationId xmlns:a16="http://schemas.microsoft.com/office/drawing/2014/main" id="{155E5757-3787-4689-B93C-C350DC282ECE}"/>
              </a:ext>
            </a:extLst>
          </p:cNvPr>
          <p:cNvSpPr/>
          <p:nvPr/>
        </p:nvSpPr>
        <p:spPr>
          <a:xfrm>
            <a:off x="7682507" y="2967137"/>
            <a:ext cx="4313438" cy="2379306"/>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3" name="TextBox 42">
            <a:extLst>
              <a:ext uri="{FF2B5EF4-FFF2-40B4-BE49-F238E27FC236}">
                <a16:creationId xmlns:a16="http://schemas.microsoft.com/office/drawing/2014/main" id="{91C3D890-40A1-4C78-B9C6-78B1C9E2FB3F}"/>
              </a:ext>
            </a:extLst>
          </p:cNvPr>
          <p:cNvSpPr txBox="1"/>
          <p:nvPr/>
        </p:nvSpPr>
        <p:spPr>
          <a:xfrm>
            <a:off x="7616960" y="2554153"/>
            <a:ext cx="2887492" cy="338554"/>
          </a:xfrm>
          <a:prstGeom prst="rect">
            <a:avLst/>
          </a:prstGeom>
          <a:noFill/>
        </p:spPr>
        <p:txBody>
          <a:bodyPr wrap="square" rtlCol="0">
            <a:spAutoFit/>
          </a:bodyPr>
          <a:lstStyle/>
          <a:p>
            <a:r>
              <a:rPr lang="en-US" sz="1600" b="1" dirty="0">
                <a:solidFill>
                  <a:schemeClr val="accent2"/>
                </a:solidFill>
              </a:rPr>
              <a:t>Structured</a:t>
            </a:r>
            <a:endParaRPr lang="es-CO" sz="1100" b="1" dirty="0">
              <a:solidFill>
                <a:schemeClr val="accent2"/>
              </a:solidFill>
            </a:endParaRPr>
          </a:p>
        </p:txBody>
      </p:sp>
      <p:sp>
        <p:nvSpPr>
          <p:cNvPr id="45" name="TextBox 44">
            <a:extLst>
              <a:ext uri="{FF2B5EF4-FFF2-40B4-BE49-F238E27FC236}">
                <a16:creationId xmlns:a16="http://schemas.microsoft.com/office/drawing/2014/main" id="{BE063989-88CB-476D-9A5D-E206077BC6F5}"/>
              </a:ext>
            </a:extLst>
          </p:cNvPr>
          <p:cNvSpPr txBox="1"/>
          <p:nvPr/>
        </p:nvSpPr>
        <p:spPr>
          <a:xfrm>
            <a:off x="7753738" y="3121366"/>
            <a:ext cx="1455576" cy="1569660"/>
          </a:xfrm>
          <a:prstGeom prst="rect">
            <a:avLst/>
          </a:prstGeom>
          <a:noFill/>
          <a:ln>
            <a:solidFill>
              <a:srgbClr val="FFC000"/>
            </a:solidFill>
          </a:ln>
        </p:spPr>
        <p:txBody>
          <a:bodyPr wrap="square" rtlCol="0">
            <a:spAutoFit/>
          </a:bodyPr>
          <a:lstStyle/>
          <a:p>
            <a:r>
              <a:rPr lang="en-US" sz="1600" dirty="0">
                <a:solidFill>
                  <a:srgbClr val="FFC000"/>
                </a:solidFill>
              </a:rPr>
              <a:t>Relation 1</a:t>
            </a:r>
          </a:p>
          <a:p>
            <a:r>
              <a:rPr lang="en-US" sz="1600" dirty="0">
                <a:solidFill>
                  <a:srgbClr val="FFC000"/>
                </a:solidFill>
              </a:rPr>
              <a:t>Relation 2</a:t>
            </a:r>
            <a:endParaRPr lang="es-CO" sz="1600" dirty="0">
              <a:solidFill>
                <a:srgbClr val="FFC000"/>
              </a:solidFill>
            </a:endParaRPr>
          </a:p>
          <a:p>
            <a:r>
              <a:rPr lang="en-US" sz="1600" b="1" dirty="0">
                <a:solidFill>
                  <a:srgbClr val="FFC000"/>
                </a:solidFill>
              </a:rPr>
              <a:t>X study at Y</a:t>
            </a:r>
          </a:p>
          <a:p>
            <a:r>
              <a:rPr lang="en-US" sz="1600" dirty="0">
                <a:solidFill>
                  <a:srgbClr val="FFC000"/>
                </a:solidFill>
              </a:rPr>
              <a:t>…</a:t>
            </a:r>
            <a:endParaRPr lang="es-CO" sz="1600" dirty="0">
              <a:solidFill>
                <a:srgbClr val="FFC000"/>
              </a:solidFill>
            </a:endParaRPr>
          </a:p>
          <a:p>
            <a:r>
              <a:rPr lang="en-US" sz="1600" dirty="0">
                <a:solidFill>
                  <a:srgbClr val="FFC000"/>
                </a:solidFill>
              </a:rPr>
              <a:t>Relation n-1</a:t>
            </a:r>
            <a:endParaRPr lang="es-CO" sz="1600" dirty="0">
              <a:solidFill>
                <a:srgbClr val="FFC000"/>
              </a:solidFill>
            </a:endParaRPr>
          </a:p>
          <a:p>
            <a:r>
              <a:rPr lang="en-US" sz="1600" dirty="0">
                <a:solidFill>
                  <a:srgbClr val="FFC000"/>
                </a:solidFill>
              </a:rPr>
              <a:t>Relation n</a:t>
            </a:r>
            <a:endParaRPr lang="es-CO" sz="1600" dirty="0">
              <a:solidFill>
                <a:srgbClr val="FFC000"/>
              </a:solidFill>
            </a:endParaRPr>
          </a:p>
        </p:txBody>
      </p:sp>
      <p:sp>
        <p:nvSpPr>
          <p:cNvPr id="46" name="TextBox 45">
            <a:extLst>
              <a:ext uri="{FF2B5EF4-FFF2-40B4-BE49-F238E27FC236}">
                <a16:creationId xmlns:a16="http://schemas.microsoft.com/office/drawing/2014/main" id="{DF152953-9BA3-4D6A-B07F-9FB58D9D5BEF}"/>
              </a:ext>
            </a:extLst>
          </p:cNvPr>
          <p:cNvSpPr txBox="1"/>
          <p:nvPr/>
        </p:nvSpPr>
        <p:spPr>
          <a:xfrm>
            <a:off x="9314236" y="3121366"/>
            <a:ext cx="1257895" cy="2062103"/>
          </a:xfrm>
          <a:prstGeom prst="rect">
            <a:avLst/>
          </a:prstGeom>
          <a:noFill/>
          <a:ln>
            <a:solidFill>
              <a:schemeClr val="accent2"/>
            </a:solidFill>
          </a:ln>
        </p:spPr>
        <p:txBody>
          <a:bodyPr wrap="square" rtlCol="0">
            <a:spAutoFit/>
          </a:bodyPr>
          <a:lstStyle/>
          <a:p>
            <a:r>
              <a:rPr lang="en-US" sz="1600" dirty="0">
                <a:solidFill>
                  <a:schemeClr val="accent2"/>
                </a:solidFill>
              </a:rPr>
              <a:t>Feature 1</a:t>
            </a:r>
          </a:p>
          <a:p>
            <a:r>
              <a:rPr lang="en-US" sz="1600" dirty="0">
                <a:solidFill>
                  <a:schemeClr val="accent2"/>
                </a:solidFill>
              </a:rPr>
              <a:t>Feature 2</a:t>
            </a:r>
            <a:endParaRPr lang="es-CO" sz="1600" dirty="0">
              <a:solidFill>
                <a:schemeClr val="accent2"/>
              </a:solidFill>
            </a:endParaRPr>
          </a:p>
          <a:p>
            <a:r>
              <a:rPr lang="en-US" sz="1600" dirty="0">
                <a:solidFill>
                  <a:schemeClr val="accent2"/>
                </a:solidFill>
              </a:rPr>
              <a:t>Feature 3</a:t>
            </a:r>
          </a:p>
          <a:p>
            <a:r>
              <a:rPr lang="en-US" sz="1600" dirty="0">
                <a:solidFill>
                  <a:schemeClr val="accent2"/>
                </a:solidFill>
              </a:rPr>
              <a:t>…</a:t>
            </a:r>
            <a:endParaRPr lang="es-CO" sz="1600" dirty="0">
              <a:solidFill>
                <a:schemeClr val="accent2"/>
              </a:solidFill>
            </a:endParaRPr>
          </a:p>
          <a:p>
            <a:endParaRPr lang="en-US" sz="1600" dirty="0">
              <a:solidFill>
                <a:schemeClr val="accent2"/>
              </a:solidFill>
            </a:endParaRPr>
          </a:p>
          <a:p>
            <a:endParaRPr lang="en-US" sz="1600" dirty="0">
              <a:solidFill>
                <a:schemeClr val="accent2"/>
              </a:solidFill>
            </a:endParaRPr>
          </a:p>
          <a:p>
            <a:r>
              <a:rPr lang="en-US" sz="1600" dirty="0">
                <a:solidFill>
                  <a:schemeClr val="accent2"/>
                </a:solidFill>
              </a:rPr>
              <a:t>Feature n-1</a:t>
            </a:r>
            <a:endParaRPr lang="es-CO" sz="1600" dirty="0">
              <a:solidFill>
                <a:schemeClr val="accent2"/>
              </a:solidFill>
            </a:endParaRPr>
          </a:p>
          <a:p>
            <a:r>
              <a:rPr lang="en-US" sz="1600" dirty="0">
                <a:solidFill>
                  <a:schemeClr val="accent2"/>
                </a:solidFill>
              </a:rPr>
              <a:t>Feature n</a:t>
            </a:r>
            <a:endParaRPr lang="es-CO" sz="1600" dirty="0">
              <a:solidFill>
                <a:schemeClr val="accent2"/>
              </a:solidFill>
            </a:endParaRPr>
          </a:p>
        </p:txBody>
      </p:sp>
      <p:sp>
        <p:nvSpPr>
          <p:cNvPr id="47" name="TextBox 46">
            <a:extLst>
              <a:ext uri="{FF2B5EF4-FFF2-40B4-BE49-F238E27FC236}">
                <a16:creationId xmlns:a16="http://schemas.microsoft.com/office/drawing/2014/main" id="{B9256D19-91E6-442B-A950-3E119DB7D01A}"/>
              </a:ext>
            </a:extLst>
          </p:cNvPr>
          <p:cNvSpPr txBox="1"/>
          <p:nvPr/>
        </p:nvSpPr>
        <p:spPr>
          <a:xfrm>
            <a:off x="10677054" y="3121365"/>
            <a:ext cx="1257895" cy="2062103"/>
          </a:xfrm>
          <a:prstGeom prst="rect">
            <a:avLst/>
          </a:prstGeom>
          <a:noFill/>
          <a:ln>
            <a:solidFill>
              <a:srgbClr val="FF0000"/>
            </a:solidFill>
          </a:ln>
        </p:spPr>
        <p:txBody>
          <a:bodyPr wrap="square" rtlCol="0">
            <a:spAutoFit/>
          </a:bodyPr>
          <a:lstStyle/>
          <a:p>
            <a:r>
              <a:rPr lang="en-US" sz="1600" dirty="0">
                <a:solidFill>
                  <a:srgbClr val="FF0000"/>
                </a:solidFill>
              </a:rPr>
              <a:t>Entity 1</a:t>
            </a:r>
          </a:p>
          <a:p>
            <a:r>
              <a:rPr lang="en-US" sz="1600" dirty="0">
                <a:solidFill>
                  <a:srgbClr val="FF0000"/>
                </a:solidFill>
              </a:rPr>
              <a:t>Entity 2</a:t>
            </a:r>
            <a:endParaRPr lang="es-CO" sz="1600" dirty="0">
              <a:solidFill>
                <a:srgbClr val="FF0000"/>
              </a:solidFill>
            </a:endParaRPr>
          </a:p>
          <a:p>
            <a:r>
              <a:rPr lang="en-US" sz="1600" dirty="0">
                <a:solidFill>
                  <a:srgbClr val="FF0000"/>
                </a:solidFill>
              </a:rPr>
              <a:t>Entity 3</a:t>
            </a:r>
          </a:p>
          <a:p>
            <a:r>
              <a:rPr lang="en-US" sz="1600" dirty="0">
                <a:solidFill>
                  <a:srgbClr val="FF0000"/>
                </a:solidFill>
              </a:rPr>
              <a:t>…</a:t>
            </a:r>
            <a:endParaRPr lang="es-CO" sz="1600" dirty="0">
              <a:solidFill>
                <a:srgbClr val="FF0000"/>
              </a:solidFill>
            </a:endParaRPr>
          </a:p>
          <a:p>
            <a:endParaRPr lang="en-US" sz="1600" dirty="0">
              <a:solidFill>
                <a:srgbClr val="FF0000"/>
              </a:solidFill>
            </a:endParaRPr>
          </a:p>
          <a:p>
            <a:endParaRPr lang="en-US" sz="1600" dirty="0">
              <a:solidFill>
                <a:srgbClr val="FF0000"/>
              </a:solidFill>
            </a:endParaRPr>
          </a:p>
          <a:p>
            <a:r>
              <a:rPr lang="en-US" sz="1600" dirty="0">
                <a:solidFill>
                  <a:srgbClr val="FF0000"/>
                </a:solidFill>
              </a:rPr>
              <a:t>Entity n-1</a:t>
            </a:r>
            <a:endParaRPr lang="es-CO" sz="1600" dirty="0">
              <a:solidFill>
                <a:srgbClr val="FF0000"/>
              </a:solidFill>
            </a:endParaRPr>
          </a:p>
          <a:p>
            <a:r>
              <a:rPr lang="en-US" sz="1600" dirty="0">
                <a:solidFill>
                  <a:srgbClr val="FF0000"/>
                </a:solidFill>
              </a:rPr>
              <a:t>Entity n</a:t>
            </a:r>
            <a:endParaRPr lang="es-CO" sz="1600" dirty="0">
              <a:solidFill>
                <a:srgbClr val="FF0000"/>
              </a:solidFill>
            </a:endParaRPr>
          </a:p>
        </p:txBody>
      </p:sp>
      <p:sp>
        <p:nvSpPr>
          <p:cNvPr id="48" name="TextBox 47">
            <a:extLst>
              <a:ext uri="{FF2B5EF4-FFF2-40B4-BE49-F238E27FC236}">
                <a16:creationId xmlns:a16="http://schemas.microsoft.com/office/drawing/2014/main" id="{458B4975-15AE-4541-B204-453420CAAFD0}"/>
              </a:ext>
            </a:extLst>
          </p:cNvPr>
          <p:cNvSpPr txBox="1"/>
          <p:nvPr/>
        </p:nvSpPr>
        <p:spPr>
          <a:xfrm>
            <a:off x="4608076" y="4662138"/>
            <a:ext cx="2799184" cy="276999"/>
          </a:xfrm>
          <a:prstGeom prst="rect">
            <a:avLst/>
          </a:prstGeom>
          <a:noFill/>
        </p:spPr>
        <p:txBody>
          <a:bodyPr wrap="square">
            <a:spAutoFit/>
          </a:bodyPr>
          <a:lstStyle/>
          <a:p>
            <a:pPr algn="ctr"/>
            <a:r>
              <a:rPr lang="en-US" sz="1200" u="sng" dirty="0">
                <a:solidFill>
                  <a:schemeClr val="accent2"/>
                </a:solidFill>
              </a:rPr>
              <a:t>Training</a:t>
            </a:r>
            <a:r>
              <a:rPr lang="en-US" sz="1200" dirty="0">
                <a:solidFill>
                  <a:schemeClr val="accent2"/>
                </a:solidFill>
              </a:rPr>
              <a:t>: 900 K Instance relations**</a:t>
            </a:r>
            <a:endParaRPr lang="es-CO" sz="1050" dirty="0">
              <a:solidFill>
                <a:schemeClr val="accent2"/>
              </a:solidFill>
            </a:endParaRPr>
          </a:p>
        </p:txBody>
      </p:sp>
      <p:sp>
        <p:nvSpPr>
          <p:cNvPr id="49" name="TextBox 48">
            <a:extLst>
              <a:ext uri="{FF2B5EF4-FFF2-40B4-BE49-F238E27FC236}">
                <a16:creationId xmlns:a16="http://schemas.microsoft.com/office/drawing/2014/main" id="{31192B5C-B19D-4FE1-987C-594199DDA302}"/>
              </a:ext>
            </a:extLst>
          </p:cNvPr>
          <p:cNvSpPr txBox="1"/>
          <p:nvPr/>
        </p:nvSpPr>
        <p:spPr>
          <a:xfrm>
            <a:off x="4890789" y="6326155"/>
            <a:ext cx="2430985" cy="369332"/>
          </a:xfrm>
          <a:prstGeom prst="rect">
            <a:avLst/>
          </a:prstGeom>
          <a:noFill/>
        </p:spPr>
        <p:txBody>
          <a:bodyPr wrap="square">
            <a:spAutoFit/>
          </a:bodyPr>
          <a:lstStyle/>
          <a:p>
            <a:pPr algn="r"/>
            <a:r>
              <a:rPr lang="es-CO" sz="900" dirty="0"/>
              <a:t>** </a:t>
            </a:r>
            <a:r>
              <a:rPr lang="es-CO" sz="900" dirty="0" err="1"/>
              <a:t>originally</a:t>
            </a:r>
            <a:r>
              <a:rPr lang="es-CO" sz="900" dirty="0"/>
              <a:t> 1.8 M (</a:t>
            </a:r>
            <a:r>
              <a:rPr lang="es-CO" sz="900" dirty="0" err="1"/>
              <a:t>only</a:t>
            </a:r>
            <a:r>
              <a:rPr lang="es-CO" sz="900" dirty="0"/>
              <a:t> </a:t>
            </a:r>
            <a:r>
              <a:rPr lang="es-CO" sz="900" dirty="0" err="1"/>
              <a:t>used</a:t>
            </a:r>
            <a:r>
              <a:rPr lang="es-CO" sz="900" dirty="0"/>
              <a:t> </a:t>
            </a:r>
            <a:r>
              <a:rPr lang="es-CO" sz="900" dirty="0" err="1"/>
              <a:t>for</a:t>
            </a:r>
            <a:r>
              <a:rPr lang="es-CO" sz="900" dirty="0"/>
              <a:t> human </a:t>
            </a:r>
            <a:r>
              <a:rPr lang="es-CO" sz="900" dirty="0" err="1"/>
              <a:t>evaluation</a:t>
            </a:r>
            <a:r>
              <a:rPr lang="es-CO" sz="900" dirty="0"/>
              <a:t> </a:t>
            </a:r>
            <a:r>
              <a:rPr lang="es-CO" sz="900" dirty="0" err="1"/>
              <a:t>experiments</a:t>
            </a:r>
            <a:r>
              <a:rPr lang="es-CO" sz="900" dirty="0"/>
              <a:t> </a:t>
            </a:r>
            <a:r>
              <a:rPr lang="es-CO" sz="900" dirty="0" err="1"/>
              <a:t>during</a:t>
            </a:r>
            <a:r>
              <a:rPr lang="es-CO" sz="900" dirty="0"/>
              <a:t> training).</a:t>
            </a:r>
          </a:p>
        </p:txBody>
      </p:sp>
      <p:sp>
        <p:nvSpPr>
          <p:cNvPr id="50" name="TextBox 49">
            <a:extLst>
              <a:ext uri="{FF2B5EF4-FFF2-40B4-BE49-F238E27FC236}">
                <a16:creationId xmlns:a16="http://schemas.microsoft.com/office/drawing/2014/main" id="{1AF5EB22-94E6-4321-BC63-EEA2FFBD21B5}"/>
              </a:ext>
            </a:extLst>
          </p:cNvPr>
          <p:cNvSpPr txBox="1"/>
          <p:nvPr/>
        </p:nvSpPr>
        <p:spPr>
          <a:xfrm>
            <a:off x="8315823" y="5882698"/>
            <a:ext cx="1523403" cy="646331"/>
          </a:xfrm>
          <a:prstGeom prst="rect">
            <a:avLst/>
          </a:prstGeom>
          <a:noFill/>
        </p:spPr>
        <p:txBody>
          <a:bodyPr wrap="square">
            <a:spAutoFit/>
          </a:bodyPr>
          <a:lstStyle/>
          <a:p>
            <a:r>
              <a:rPr lang="en-US" sz="900" dirty="0"/>
              <a:t>extract relation instances that do not appear in our training data (</a:t>
            </a:r>
            <a:r>
              <a:rPr lang="es-CO" sz="900" dirty="0" err="1"/>
              <a:t>not</a:t>
            </a:r>
            <a:r>
              <a:rPr lang="es-CO" sz="900" dirty="0"/>
              <a:t> </a:t>
            </a:r>
            <a:r>
              <a:rPr lang="es-CO" sz="900" dirty="0" err="1"/>
              <a:t>already</a:t>
            </a:r>
            <a:r>
              <a:rPr lang="es-CO" sz="900" dirty="0"/>
              <a:t> in </a:t>
            </a:r>
            <a:r>
              <a:rPr lang="es-CO" sz="900" dirty="0" err="1"/>
              <a:t>Freebase</a:t>
            </a:r>
            <a:r>
              <a:rPr lang="es-CO" sz="900" dirty="0"/>
              <a:t>)</a:t>
            </a:r>
            <a:r>
              <a:rPr lang="en-US" sz="900" dirty="0"/>
              <a:t>.</a:t>
            </a:r>
            <a:endParaRPr lang="es-CO" sz="900" dirty="0"/>
          </a:p>
        </p:txBody>
      </p:sp>
      <p:cxnSp>
        <p:nvCxnSpPr>
          <p:cNvPr id="52" name="Connector: Curved 51">
            <a:extLst>
              <a:ext uri="{FF2B5EF4-FFF2-40B4-BE49-F238E27FC236}">
                <a16:creationId xmlns:a16="http://schemas.microsoft.com/office/drawing/2014/main" id="{B61DBD4D-3843-4573-A767-44684BFAEB00}"/>
              </a:ext>
            </a:extLst>
          </p:cNvPr>
          <p:cNvCxnSpPr>
            <a:cxnSpLocks/>
            <a:endCxn id="50" idx="0"/>
          </p:cNvCxnSpPr>
          <p:nvPr/>
        </p:nvCxnSpPr>
        <p:spPr>
          <a:xfrm rot="16200000" flipH="1">
            <a:off x="8377867" y="5183040"/>
            <a:ext cx="760572" cy="638743"/>
          </a:xfrm>
          <a:prstGeom prst="curved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E18E3049-DF52-4D0F-AF58-4B626DC0BDA0}"/>
              </a:ext>
            </a:extLst>
          </p:cNvPr>
          <p:cNvSpPr txBox="1"/>
          <p:nvPr/>
        </p:nvSpPr>
        <p:spPr>
          <a:xfrm>
            <a:off x="7753737" y="4789876"/>
            <a:ext cx="1455576" cy="338554"/>
          </a:xfrm>
          <a:prstGeom prst="rect">
            <a:avLst/>
          </a:prstGeom>
          <a:noFill/>
          <a:ln>
            <a:solidFill>
              <a:srgbClr val="FFC000"/>
            </a:solidFill>
          </a:ln>
        </p:spPr>
        <p:txBody>
          <a:bodyPr wrap="square" rtlCol="0">
            <a:spAutoFit/>
          </a:bodyPr>
          <a:lstStyle/>
          <a:p>
            <a:r>
              <a:rPr lang="en-US" sz="1600" b="1" dirty="0">
                <a:solidFill>
                  <a:srgbClr val="FFC000"/>
                </a:solidFill>
              </a:rPr>
              <a:t>NEW</a:t>
            </a:r>
            <a:r>
              <a:rPr lang="en-US" sz="1600" dirty="0">
                <a:solidFill>
                  <a:srgbClr val="FFC000"/>
                </a:solidFill>
              </a:rPr>
              <a:t> relation</a:t>
            </a:r>
            <a:endParaRPr lang="es-CO" sz="1600" dirty="0">
              <a:solidFill>
                <a:srgbClr val="FFC000"/>
              </a:solidFill>
            </a:endParaRPr>
          </a:p>
        </p:txBody>
      </p:sp>
    </p:spTree>
    <p:extLst>
      <p:ext uri="{BB962C8B-B14F-4D97-AF65-F5344CB8AC3E}">
        <p14:creationId xmlns:p14="http://schemas.microsoft.com/office/powerpoint/2010/main" val="413023650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62972-3449-42D1-8185-B4BEFD52AB44}"/>
              </a:ext>
            </a:extLst>
          </p:cNvPr>
          <p:cNvSpPr>
            <a:spLocks noGrp="1"/>
          </p:cNvSpPr>
          <p:nvPr>
            <p:ph type="title"/>
          </p:nvPr>
        </p:nvSpPr>
        <p:spPr>
          <a:xfrm>
            <a:off x="581192" y="702156"/>
            <a:ext cx="11029616" cy="908930"/>
          </a:xfrm>
        </p:spPr>
        <p:txBody>
          <a:bodyPr>
            <a:normAutofit/>
          </a:bodyPr>
          <a:lstStyle/>
          <a:p>
            <a:r>
              <a:rPr lang="en-US" dirty="0"/>
              <a:t>Freebase-WIKIPEDIA</a:t>
            </a:r>
          </a:p>
        </p:txBody>
      </p:sp>
      <p:pic>
        <p:nvPicPr>
          <p:cNvPr id="12" name="Content Placeholder 11">
            <a:extLst>
              <a:ext uri="{FF2B5EF4-FFF2-40B4-BE49-F238E27FC236}">
                <a16:creationId xmlns:a16="http://schemas.microsoft.com/office/drawing/2014/main" id="{CC720A08-5948-4C74-861C-15C83082DDDA}"/>
              </a:ext>
            </a:extLst>
          </p:cNvPr>
          <p:cNvPicPr>
            <a:picLocks noGrp="1" noChangeAspect="1"/>
          </p:cNvPicPr>
          <p:nvPr>
            <p:ph idx="1"/>
          </p:nvPr>
        </p:nvPicPr>
        <p:blipFill>
          <a:blip r:embed="rId3"/>
          <a:stretch>
            <a:fillRect/>
          </a:stretch>
        </p:blipFill>
        <p:spPr>
          <a:xfrm>
            <a:off x="6427278" y="943633"/>
            <a:ext cx="3627462" cy="667453"/>
          </a:xfrm>
        </p:spPr>
      </p:pic>
      <p:pic>
        <p:nvPicPr>
          <p:cNvPr id="6" name="Picture 5">
            <a:extLst>
              <a:ext uri="{FF2B5EF4-FFF2-40B4-BE49-F238E27FC236}">
                <a16:creationId xmlns:a16="http://schemas.microsoft.com/office/drawing/2014/main" id="{BBCE858C-4DEE-4A02-84FA-99964F849953}"/>
              </a:ext>
            </a:extLst>
          </p:cNvPr>
          <p:cNvPicPr>
            <a:picLocks noChangeAspect="1"/>
          </p:cNvPicPr>
          <p:nvPr/>
        </p:nvPicPr>
        <p:blipFill>
          <a:blip r:embed="rId4"/>
          <a:stretch>
            <a:fillRect/>
          </a:stretch>
        </p:blipFill>
        <p:spPr>
          <a:xfrm>
            <a:off x="10506066" y="427025"/>
            <a:ext cx="1328526" cy="1524121"/>
          </a:xfrm>
          <a:prstGeom prst="rect">
            <a:avLst/>
          </a:prstGeom>
        </p:spPr>
      </p:pic>
      <p:pic>
        <p:nvPicPr>
          <p:cNvPr id="15" name="Picture 14">
            <a:extLst>
              <a:ext uri="{FF2B5EF4-FFF2-40B4-BE49-F238E27FC236}">
                <a16:creationId xmlns:a16="http://schemas.microsoft.com/office/drawing/2014/main" id="{25BEEA86-8FEA-4DB4-8013-402DC70E8A7F}"/>
              </a:ext>
            </a:extLst>
          </p:cNvPr>
          <p:cNvPicPr>
            <a:picLocks noChangeAspect="1"/>
          </p:cNvPicPr>
          <p:nvPr/>
        </p:nvPicPr>
        <p:blipFill>
          <a:blip r:embed="rId5"/>
          <a:stretch>
            <a:fillRect/>
          </a:stretch>
        </p:blipFill>
        <p:spPr>
          <a:xfrm>
            <a:off x="6579782" y="2347926"/>
            <a:ext cx="1661227" cy="4195199"/>
          </a:xfrm>
          <a:prstGeom prst="rect">
            <a:avLst/>
          </a:prstGeom>
        </p:spPr>
      </p:pic>
      <p:grpSp>
        <p:nvGrpSpPr>
          <p:cNvPr id="17" name="Group 16">
            <a:extLst>
              <a:ext uri="{FF2B5EF4-FFF2-40B4-BE49-F238E27FC236}">
                <a16:creationId xmlns:a16="http://schemas.microsoft.com/office/drawing/2014/main" id="{CAFC1E2D-9759-409B-8C8E-EC5F57E7C665}"/>
              </a:ext>
            </a:extLst>
          </p:cNvPr>
          <p:cNvGrpSpPr/>
          <p:nvPr/>
        </p:nvGrpSpPr>
        <p:grpSpPr>
          <a:xfrm>
            <a:off x="205272" y="2305824"/>
            <a:ext cx="6222006" cy="4430255"/>
            <a:chOff x="205272" y="1879600"/>
            <a:chExt cx="6820612" cy="4856480"/>
          </a:xfrm>
        </p:grpSpPr>
        <p:pic>
          <p:nvPicPr>
            <p:cNvPr id="10" name="Picture 9">
              <a:extLst>
                <a:ext uri="{FF2B5EF4-FFF2-40B4-BE49-F238E27FC236}">
                  <a16:creationId xmlns:a16="http://schemas.microsoft.com/office/drawing/2014/main" id="{B4ED2F21-AADC-4BCC-93DA-DD597D6282D5}"/>
                </a:ext>
              </a:extLst>
            </p:cNvPr>
            <p:cNvPicPr>
              <a:picLocks noChangeAspect="1"/>
            </p:cNvPicPr>
            <p:nvPr/>
          </p:nvPicPr>
          <p:blipFill>
            <a:blip r:embed="rId6"/>
            <a:stretch>
              <a:fillRect/>
            </a:stretch>
          </p:blipFill>
          <p:spPr>
            <a:xfrm>
              <a:off x="205272" y="1879600"/>
              <a:ext cx="6820612" cy="4856480"/>
            </a:xfrm>
            <a:prstGeom prst="rect">
              <a:avLst/>
            </a:prstGeom>
          </p:spPr>
        </p:pic>
        <p:sp>
          <p:nvSpPr>
            <p:cNvPr id="16" name="Rectangle 15">
              <a:extLst>
                <a:ext uri="{FF2B5EF4-FFF2-40B4-BE49-F238E27FC236}">
                  <a16:creationId xmlns:a16="http://schemas.microsoft.com/office/drawing/2014/main" id="{9FCE7EF0-7EA7-459A-9B7D-C1D2321931C7}"/>
                </a:ext>
              </a:extLst>
            </p:cNvPr>
            <p:cNvSpPr/>
            <p:nvPr/>
          </p:nvSpPr>
          <p:spPr>
            <a:xfrm>
              <a:off x="5527040" y="2946400"/>
              <a:ext cx="1402080" cy="3556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grpSp>
      <p:sp>
        <p:nvSpPr>
          <p:cNvPr id="34" name="TextBox 33">
            <a:extLst>
              <a:ext uri="{FF2B5EF4-FFF2-40B4-BE49-F238E27FC236}">
                <a16:creationId xmlns:a16="http://schemas.microsoft.com/office/drawing/2014/main" id="{89AA4169-1A35-4FDF-8B49-BFDD2C65383F}"/>
              </a:ext>
            </a:extLst>
          </p:cNvPr>
          <p:cNvSpPr txBox="1"/>
          <p:nvPr/>
        </p:nvSpPr>
        <p:spPr>
          <a:xfrm>
            <a:off x="6572280" y="1996252"/>
            <a:ext cx="1878530" cy="338554"/>
          </a:xfrm>
          <a:prstGeom prst="rect">
            <a:avLst/>
          </a:prstGeom>
          <a:noFill/>
        </p:spPr>
        <p:txBody>
          <a:bodyPr wrap="square" rtlCol="0">
            <a:spAutoFit/>
          </a:bodyPr>
          <a:lstStyle/>
          <a:p>
            <a:r>
              <a:rPr lang="en-US" sz="1600" b="1" dirty="0"/>
              <a:t>Wikipedia	</a:t>
            </a:r>
            <a:r>
              <a:rPr lang="en-US" sz="1600" b="1" dirty="0" err="1"/>
              <a:t>Infobox</a:t>
            </a:r>
            <a:endParaRPr lang="en-US" sz="1600" b="1" dirty="0"/>
          </a:p>
        </p:txBody>
      </p:sp>
      <p:sp>
        <p:nvSpPr>
          <p:cNvPr id="38" name="TextBox 37">
            <a:extLst>
              <a:ext uri="{FF2B5EF4-FFF2-40B4-BE49-F238E27FC236}">
                <a16:creationId xmlns:a16="http://schemas.microsoft.com/office/drawing/2014/main" id="{7913D1DF-3CE5-4476-9138-488BCE020BC8}"/>
              </a:ext>
            </a:extLst>
          </p:cNvPr>
          <p:cNvSpPr txBox="1"/>
          <p:nvPr/>
        </p:nvSpPr>
        <p:spPr>
          <a:xfrm>
            <a:off x="340801" y="2009372"/>
            <a:ext cx="1878530" cy="338554"/>
          </a:xfrm>
          <a:prstGeom prst="rect">
            <a:avLst/>
          </a:prstGeom>
          <a:noFill/>
        </p:spPr>
        <p:txBody>
          <a:bodyPr wrap="square" rtlCol="0">
            <a:spAutoFit/>
          </a:bodyPr>
          <a:lstStyle/>
          <a:p>
            <a:r>
              <a:rPr lang="en-US" sz="1600" b="1" dirty="0"/>
              <a:t>Wikipedia</a:t>
            </a:r>
          </a:p>
        </p:txBody>
      </p:sp>
      <p:sp>
        <p:nvSpPr>
          <p:cNvPr id="39" name="TextBox 38">
            <a:extLst>
              <a:ext uri="{FF2B5EF4-FFF2-40B4-BE49-F238E27FC236}">
                <a16:creationId xmlns:a16="http://schemas.microsoft.com/office/drawing/2014/main" id="{20431C5A-C812-4068-904B-DFE608247A8F}"/>
              </a:ext>
            </a:extLst>
          </p:cNvPr>
          <p:cNvSpPr txBox="1"/>
          <p:nvPr/>
        </p:nvSpPr>
        <p:spPr>
          <a:xfrm>
            <a:off x="9291799" y="1985935"/>
            <a:ext cx="1878530" cy="338554"/>
          </a:xfrm>
          <a:prstGeom prst="rect">
            <a:avLst/>
          </a:prstGeom>
          <a:noFill/>
        </p:spPr>
        <p:txBody>
          <a:bodyPr wrap="square" rtlCol="0">
            <a:spAutoFit/>
          </a:bodyPr>
          <a:lstStyle/>
          <a:p>
            <a:pPr algn="ctr"/>
            <a:r>
              <a:rPr lang="en-US" sz="1600" b="1" dirty="0"/>
              <a:t>Relations</a:t>
            </a:r>
          </a:p>
        </p:txBody>
      </p:sp>
      <p:sp>
        <p:nvSpPr>
          <p:cNvPr id="40" name="Content Placeholder 4">
            <a:extLst>
              <a:ext uri="{FF2B5EF4-FFF2-40B4-BE49-F238E27FC236}">
                <a16:creationId xmlns:a16="http://schemas.microsoft.com/office/drawing/2014/main" id="{1DA9507C-14A4-4438-A6EB-516840741143}"/>
              </a:ext>
            </a:extLst>
          </p:cNvPr>
          <p:cNvSpPr txBox="1">
            <a:spLocks/>
          </p:cNvSpPr>
          <p:nvPr/>
        </p:nvSpPr>
        <p:spPr>
          <a:xfrm>
            <a:off x="8481039" y="3278997"/>
            <a:ext cx="3505689" cy="976776"/>
          </a:xfrm>
          <a:prstGeom prst="rect">
            <a:avLst/>
          </a:prstGeom>
        </p:spPr>
        <p:txBody>
          <a:bodyPr vert="horz" lIns="91440" tIns="45720" rIns="91440" bIns="45720" rtlCol="0" anchor="ctr">
            <a:normAutofit/>
          </a:bodyPr>
          <a:lst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None/>
            </a:pPr>
            <a:r>
              <a:rPr lang="en-US" sz="2400" b="1" dirty="0" err="1">
                <a:solidFill>
                  <a:srgbClr val="00B050"/>
                </a:solidFill>
              </a:rPr>
              <a:t>UniWien</a:t>
            </a:r>
            <a:r>
              <a:rPr lang="en-US" sz="2400" dirty="0"/>
              <a:t> location </a:t>
            </a:r>
            <a:r>
              <a:rPr lang="en-US" sz="2400" b="1" dirty="0">
                <a:solidFill>
                  <a:srgbClr val="FF0000"/>
                </a:solidFill>
              </a:rPr>
              <a:t>Vienna</a:t>
            </a:r>
          </a:p>
        </p:txBody>
      </p:sp>
      <p:sp>
        <p:nvSpPr>
          <p:cNvPr id="50" name="Content Placeholder 4">
            <a:extLst>
              <a:ext uri="{FF2B5EF4-FFF2-40B4-BE49-F238E27FC236}">
                <a16:creationId xmlns:a16="http://schemas.microsoft.com/office/drawing/2014/main" id="{952D211A-E3C7-4CF2-8BEF-A96CF8025FBC}"/>
              </a:ext>
            </a:extLst>
          </p:cNvPr>
          <p:cNvSpPr txBox="1">
            <a:spLocks/>
          </p:cNvSpPr>
          <p:nvPr/>
        </p:nvSpPr>
        <p:spPr>
          <a:xfrm>
            <a:off x="8393513" y="4102174"/>
            <a:ext cx="3593215" cy="1026473"/>
          </a:xfrm>
          <a:prstGeom prst="rect">
            <a:avLst/>
          </a:prstGeom>
        </p:spPr>
        <p:txBody>
          <a:bodyPr vert="horz" lIns="91440" tIns="45720" rIns="91440" bIns="45720" rtlCol="0" anchor="ctr">
            <a:normAutofit/>
          </a:bodyPr>
          <a:lst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ctr">
              <a:buFont typeface="Wingdings 2" panose="05020102010507070707" pitchFamily="18" charset="2"/>
              <a:buNone/>
            </a:pPr>
            <a:r>
              <a:rPr lang="en-US" sz="2400" b="1" dirty="0">
                <a:solidFill>
                  <a:srgbClr val="00B050"/>
                </a:solidFill>
              </a:rPr>
              <a:t>Organization</a:t>
            </a:r>
            <a:r>
              <a:rPr lang="en-US" sz="2400" b="1" dirty="0">
                <a:solidFill>
                  <a:srgbClr val="FF0000"/>
                </a:solidFill>
              </a:rPr>
              <a:t> </a:t>
            </a:r>
            <a:r>
              <a:rPr lang="en-US" sz="2400" b="1" dirty="0">
                <a:solidFill>
                  <a:schemeClr val="tx1"/>
                </a:solidFill>
              </a:rPr>
              <a:t>-</a:t>
            </a:r>
            <a:r>
              <a:rPr lang="en-US" sz="2400" b="1" dirty="0">
                <a:solidFill>
                  <a:srgbClr val="FF0000"/>
                </a:solidFill>
              </a:rPr>
              <a:t> Located</a:t>
            </a:r>
          </a:p>
        </p:txBody>
      </p:sp>
      <p:sp>
        <p:nvSpPr>
          <p:cNvPr id="51" name="TextBox 50">
            <a:extLst>
              <a:ext uri="{FF2B5EF4-FFF2-40B4-BE49-F238E27FC236}">
                <a16:creationId xmlns:a16="http://schemas.microsoft.com/office/drawing/2014/main" id="{42CA0FC2-0515-46CD-A4E1-F11149E167D5}"/>
              </a:ext>
            </a:extLst>
          </p:cNvPr>
          <p:cNvSpPr txBox="1"/>
          <p:nvPr/>
        </p:nvSpPr>
        <p:spPr>
          <a:xfrm>
            <a:off x="8654323" y="3101923"/>
            <a:ext cx="857671" cy="523220"/>
          </a:xfrm>
          <a:prstGeom prst="rect">
            <a:avLst/>
          </a:prstGeom>
          <a:noFill/>
        </p:spPr>
        <p:txBody>
          <a:bodyPr wrap="none" rtlCol="0">
            <a:spAutoFit/>
          </a:bodyPr>
          <a:lstStyle/>
          <a:p>
            <a:r>
              <a:rPr lang="en-US" sz="2800" b="1" dirty="0"/>
              <a:t>ORG</a:t>
            </a:r>
            <a:endParaRPr lang="es-CO" sz="2800" b="1" dirty="0"/>
          </a:p>
        </p:txBody>
      </p:sp>
      <p:sp>
        <p:nvSpPr>
          <p:cNvPr id="52" name="TextBox 51">
            <a:extLst>
              <a:ext uri="{FF2B5EF4-FFF2-40B4-BE49-F238E27FC236}">
                <a16:creationId xmlns:a16="http://schemas.microsoft.com/office/drawing/2014/main" id="{8CD12057-D503-48AD-90ED-5243D1C3136C}"/>
              </a:ext>
            </a:extLst>
          </p:cNvPr>
          <p:cNvSpPr txBox="1"/>
          <p:nvPr/>
        </p:nvSpPr>
        <p:spPr>
          <a:xfrm>
            <a:off x="10796161" y="3101923"/>
            <a:ext cx="814647" cy="523220"/>
          </a:xfrm>
          <a:prstGeom prst="rect">
            <a:avLst/>
          </a:prstGeom>
          <a:noFill/>
        </p:spPr>
        <p:txBody>
          <a:bodyPr wrap="none" rtlCol="0">
            <a:spAutoFit/>
          </a:bodyPr>
          <a:lstStyle/>
          <a:p>
            <a:r>
              <a:rPr lang="en-US" sz="2800" b="1" dirty="0"/>
              <a:t>GPE</a:t>
            </a:r>
            <a:endParaRPr lang="es-CO" sz="2800" b="1" dirty="0"/>
          </a:p>
        </p:txBody>
      </p:sp>
    </p:spTree>
    <p:extLst>
      <p:ext uri="{BB962C8B-B14F-4D97-AF65-F5344CB8AC3E}">
        <p14:creationId xmlns:p14="http://schemas.microsoft.com/office/powerpoint/2010/main" val="115810327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62972-3449-42D1-8185-B4BEFD52AB44}"/>
              </a:ext>
            </a:extLst>
          </p:cNvPr>
          <p:cNvSpPr>
            <a:spLocks noGrp="1"/>
          </p:cNvSpPr>
          <p:nvPr>
            <p:ph type="title"/>
          </p:nvPr>
        </p:nvSpPr>
        <p:spPr>
          <a:xfrm>
            <a:off x="581192" y="702156"/>
            <a:ext cx="11029616" cy="908930"/>
          </a:xfrm>
        </p:spPr>
        <p:txBody>
          <a:bodyPr>
            <a:normAutofit/>
          </a:bodyPr>
          <a:lstStyle/>
          <a:p>
            <a:r>
              <a:rPr lang="en-US" dirty="0"/>
              <a:t>CLASSIFICATION RESULTS</a:t>
            </a:r>
          </a:p>
        </p:txBody>
      </p:sp>
      <p:pic>
        <p:nvPicPr>
          <p:cNvPr id="4" name="Picture 3">
            <a:extLst>
              <a:ext uri="{FF2B5EF4-FFF2-40B4-BE49-F238E27FC236}">
                <a16:creationId xmlns:a16="http://schemas.microsoft.com/office/drawing/2014/main" id="{0DE2DBBC-08C4-404D-8BD1-5DDC29BBF047}"/>
              </a:ext>
            </a:extLst>
          </p:cNvPr>
          <p:cNvPicPr>
            <a:picLocks noChangeAspect="1"/>
          </p:cNvPicPr>
          <p:nvPr/>
        </p:nvPicPr>
        <p:blipFill>
          <a:blip r:embed="rId3"/>
          <a:stretch>
            <a:fillRect/>
          </a:stretch>
        </p:blipFill>
        <p:spPr>
          <a:xfrm>
            <a:off x="534537" y="1611086"/>
            <a:ext cx="8041822" cy="4592411"/>
          </a:xfrm>
          <a:prstGeom prst="rect">
            <a:avLst/>
          </a:prstGeom>
        </p:spPr>
      </p:pic>
      <p:sp>
        <p:nvSpPr>
          <p:cNvPr id="5" name="TextBox 4">
            <a:extLst>
              <a:ext uri="{FF2B5EF4-FFF2-40B4-BE49-F238E27FC236}">
                <a16:creationId xmlns:a16="http://schemas.microsoft.com/office/drawing/2014/main" id="{B629FC67-FBD6-497A-8B0C-11F89C8D27BB}"/>
              </a:ext>
            </a:extLst>
          </p:cNvPr>
          <p:cNvSpPr txBox="1"/>
          <p:nvPr/>
        </p:nvSpPr>
        <p:spPr>
          <a:xfrm>
            <a:off x="534537" y="6215567"/>
            <a:ext cx="7402154" cy="461665"/>
          </a:xfrm>
          <a:prstGeom prst="rect">
            <a:avLst/>
          </a:prstGeom>
          <a:noFill/>
        </p:spPr>
        <p:txBody>
          <a:bodyPr wrap="square">
            <a:spAutoFit/>
          </a:bodyPr>
          <a:lstStyle/>
          <a:p>
            <a:pPr lvl="0"/>
            <a:r>
              <a:rPr lang="en-US" sz="1400" dirty="0"/>
              <a:t> Examples of high-weight features for several relations</a:t>
            </a:r>
          </a:p>
          <a:p>
            <a:pPr lvl="0"/>
            <a:r>
              <a:rPr lang="en-US" sz="1000" dirty="0">
                <a:solidFill>
                  <a:schemeClr val="bg1">
                    <a:lumMod val="65000"/>
                  </a:schemeClr>
                </a:solidFill>
              </a:rPr>
              <a:t>[Source: Mintz et al., 2009, Distant supervision for relation extraction without labeled data</a:t>
            </a:r>
          </a:p>
        </p:txBody>
      </p:sp>
      <p:sp>
        <p:nvSpPr>
          <p:cNvPr id="6" name="TextBox 5">
            <a:extLst>
              <a:ext uri="{FF2B5EF4-FFF2-40B4-BE49-F238E27FC236}">
                <a16:creationId xmlns:a16="http://schemas.microsoft.com/office/drawing/2014/main" id="{7F998066-FEC3-4855-AB8B-B9835A5BDA78}"/>
              </a:ext>
            </a:extLst>
          </p:cNvPr>
          <p:cNvSpPr txBox="1"/>
          <p:nvPr/>
        </p:nvSpPr>
        <p:spPr>
          <a:xfrm>
            <a:off x="8679754" y="2021678"/>
            <a:ext cx="747908" cy="369332"/>
          </a:xfrm>
          <a:prstGeom prst="rect">
            <a:avLst/>
          </a:prstGeom>
          <a:noFill/>
          <a:ln>
            <a:solidFill>
              <a:schemeClr val="tx1"/>
            </a:solidFill>
          </a:ln>
        </p:spPr>
        <p:txBody>
          <a:bodyPr wrap="square">
            <a:spAutoFit/>
          </a:bodyPr>
          <a:lstStyle/>
          <a:p>
            <a:pPr algn="ctr"/>
            <a:r>
              <a:rPr lang="es-CO" dirty="0"/>
              <a:t>SYN</a:t>
            </a:r>
            <a:endParaRPr lang="en-US" dirty="0"/>
          </a:p>
        </p:txBody>
      </p:sp>
      <p:sp>
        <p:nvSpPr>
          <p:cNvPr id="7" name="TextBox 6">
            <a:extLst>
              <a:ext uri="{FF2B5EF4-FFF2-40B4-BE49-F238E27FC236}">
                <a16:creationId xmlns:a16="http://schemas.microsoft.com/office/drawing/2014/main" id="{7AC56A61-E1E5-43F4-9889-46C67BCAE47F}"/>
              </a:ext>
            </a:extLst>
          </p:cNvPr>
          <p:cNvSpPr txBox="1"/>
          <p:nvPr/>
        </p:nvSpPr>
        <p:spPr>
          <a:xfrm>
            <a:off x="8679754" y="2464581"/>
            <a:ext cx="747908" cy="369332"/>
          </a:xfrm>
          <a:prstGeom prst="rect">
            <a:avLst/>
          </a:prstGeom>
          <a:noFill/>
          <a:ln>
            <a:solidFill>
              <a:schemeClr val="tx1"/>
            </a:solidFill>
          </a:ln>
        </p:spPr>
        <p:txBody>
          <a:bodyPr wrap="square">
            <a:spAutoFit/>
          </a:bodyPr>
          <a:lstStyle/>
          <a:p>
            <a:pPr algn="ctr"/>
            <a:r>
              <a:rPr lang="es-CO"/>
              <a:t>LEX</a:t>
            </a:r>
            <a:endParaRPr lang="en-US" dirty="0"/>
          </a:p>
        </p:txBody>
      </p:sp>
      <p:sp>
        <p:nvSpPr>
          <p:cNvPr id="8" name="TextBox 7">
            <a:extLst>
              <a:ext uri="{FF2B5EF4-FFF2-40B4-BE49-F238E27FC236}">
                <a16:creationId xmlns:a16="http://schemas.microsoft.com/office/drawing/2014/main" id="{884C5810-0178-4C82-ACDB-1064F52BC846}"/>
              </a:ext>
            </a:extLst>
          </p:cNvPr>
          <p:cNvSpPr txBox="1"/>
          <p:nvPr/>
        </p:nvSpPr>
        <p:spPr>
          <a:xfrm>
            <a:off x="8679754" y="2907484"/>
            <a:ext cx="747908" cy="369332"/>
          </a:xfrm>
          <a:prstGeom prst="rect">
            <a:avLst/>
          </a:prstGeom>
          <a:noFill/>
          <a:ln>
            <a:solidFill>
              <a:schemeClr val="tx1"/>
            </a:solidFill>
          </a:ln>
        </p:spPr>
        <p:txBody>
          <a:bodyPr wrap="square">
            <a:spAutoFit/>
          </a:bodyPr>
          <a:lstStyle/>
          <a:p>
            <a:pPr algn="ctr"/>
            <a:endParaRPr lang="en-US" dirty="0"/>
          </a:p>
        </p:txBody>
      </p:sp>
      <p:sp>
        <p:nvSpPr>
          <p:cNvPr id="9" name="TextBox 8">
            <a:extLst>
              <a:ext uri="{FF2B5EF4-FFF2-40B4-BE49-F238E27FC236}">
                <a16:creationId xmlns:a16="http://schemas.microsoft.com/office/drawing/2014/main" id="{8EF5C151-D730-4DE6-BA66-A8B69615C1D9}"/>
              </a:ext>
            </a:extLst>
          </p:cNvPr>
          <p:cNvSpPr txBox="1"/>
          <p:nvPr/>
        </p:nvSpPr>
        <p:spPr>
          <a:xfrm>
            <a:off x="8679754" y="3366341"/>
            <a:ext cx="747908" cy="369332"/>
          </a:xfrm>
          <a:prstGeom prst="rect">
            <a:avLst/>
          </a:prstGeom>
          <a:noFill/>
          <a:ln>
            <a:solidFill>
              <a:schemeClr val="tx1"/>
            </a:solidFill>
          </a:ln>
        </p:spPr>
        <p:txBody>
          <a:bodyPr wrap="square">
            <a:spAutoFit/>
          </a:bodyPr>
          <a:lstStyle/>
          <a:p>
            <a:pPr algn="ctr"/>
            <a:r>
              <a:rPr lang="es-CO" dirty="0"/>
              <a:t>NE#</a:t>
            </a:r>
            <a:endParaRPr lang="en-US" dirty="0"/>
          </a:p>
        </p:txBody>
      </p:sp>
      <p:pic>
        <p:nvPicPr>
          <p:cNvPr id="22" name="Picture 21">
            <a:extLst>
              <a:ext uri="{FF2B5EF4-FFF2-40B4-BE49-F238E27FC236}">
                <a16:creationId xmlns:a16="http://schemas.microsoft.com/office/drawing/2014/main" id="{0BA8F2E5-FB9A-41D6-880F-D1DE54AFEEA1}"/>
              </a:ext>
            </a:extLst>
          </p:cNvPr>
          <p:cNvPicPr>
            <a:picLocks noChangeAspect="1"/>
          </p:cNvPicPr>
          <p:nvPr/>
        </p:nvPicPr>
        <p:blipFill>
          <a:blip r:embed="rId4">
            <a:extLst>
              <a:ext uri="{BEBA8EAE-BF5A-486C-A8C5-ECC9F3942E4B}">
                <a14:imgProps xmlns:a14="http://schemas.microsoft.com/office/drawing/2010/main">
                  <a14:imgLayer r:embed="rId5">
                    <a14:imgEffect>
                      <a14:saturation sat="0"/>
                    </a14:imgEffect>
                  </a14:imgLayer>
                </a14:imgProps>
              </a:ext>
            </a:extLst>
          </a:blip>
          <a:stretch>
            <a:fillRect/>
          </a:stretch>
        </p:blipFill>
        <p:spPr>
          <a:xfrm flipH="1" flipV="1">
            <a:off x="8710602" y="2964809"/>
            <a:ext cx="686212" cy="292005"/>
          </a:xfrm>
          <a:prstGeom prst="rect">
            <a:avLst/>
          </a:prstGeom>
        </p:spPr>
      </p:pic>
      <p:sp>
        <p:nvSpPr>
          <p:cNvPr id="24" name="TextBox 23">
            <a:extLst>
              <a:ext uri="{FF2B5EF4-FFF2-40B4-BE49-F238E27FC236}">
                <a16:creationId xmlns:a16="http://schemas.microsoft.com/office/drawing/2014/main" id="{7F9283C9-EE28-46AE-8F0E-676875C68455}"/>
              </a:ext>
            </a:extLst>
          </p:cNvPr>
          <p:cNvSpPr txBox="1"/>
          <p:nvPr/>
        </p:nvSpPr>
        <p:spPr>
          <a:xfrm>
            <a:off x="9427662" y="2898584"/>
            <a:ext cx="1485900" cy="369332"/>
          </a:xfrm>
          <a:prstGeom prst="rect">
            <a:avLst/>
          </a:prstGeom>
          <a:noFill/>
        </p:spPr>
        <p:txBody>
          <a:bodyPr wrap="square">
            <a:spAutoFit/>
          </a:bodyPr>
          <a:lstStyle/>
          <a:p>
            <a:r>
              <a:rPr lang="es-CO"/>
              <a:t>reversed</a:t>
            </a:r>
            <a:endParaRPr lang="es-CO" dirty="0"/>
          </a:p>
        </p:txBody>
      </p:sp>
      <p:sp>
        <p:nvSpPr>
          <p:cNvPr id="26" name="TextBox 25">
            <a:extLst>
              <a:ext uri="{FF2B5EF4-FFF2-40B4-BE49-F238E27FC236}">
                <a16:creationId xmlns:a16="http://schemas.microsoft.com/office/drawing/2014/main" id="{3403F190-B6F0-44C3-B725-0327E66157E9}"/>
              </a:ext>
            </a:extLst>
          </p:cNvPr>
          <p:cNvSpPr txBox="1"/>
          <p:nvPr/>
        </p:nvSpPr>
        <p:spPr>
          <a:xfrm>
            <a:off x="9427662" y="1996824"/>
            <a:ext cx="2036406" cy="369332"/>
          </a:xfrm>
          <a:prstGeom prst="rect">
            <a:avLst/>
          </a:prstGeom>
          <a:noFill/>
        </p:spPr>
        <p:txBody>
          <a:bodyPr wrap="square">
            <a:spAutoFit/>
          </a:bodyPr>
          <a:lstStyle/>
          <a:p>
            <a:r>
              <a:rPr lang="es-CO"/>
              <a:t>syntactic feature</a:t>
            </a:r>
            <a:endParaRPr lang="es-CO" dirty="0"/>
          </a:p>
        </p:txBody>
      </p:sp>
      <p:sp>
        <p:nvSpPr>
          <p:cNvPr id="28" name="TextBox 27">
            <a:extLst>
              <a:ext uri="{FF2B5EF4-FFF2-40B4-BE49-F238E27FC236}">
                <a16:creationId xmlns:a16="http://schemas.microsoft.com/office/drawing/2014/main" id="{17130980-0F0B-41BD-BB3C-832A67E271EE}"/>
              </a:ext>
            </a:extLst>
          </p:cNvPr>
          <p:cNvSpPr txBox="1"/>
          <p:nvPr/>
        </p:nvSpPr>
        <p:spPr>
          <a:xfrm>
            <a:off x="9427662" y="2492467"/>
            <a:ext cx="1551214" cy="369332"/>
          </a:xfrm>
          <a:prstGeom prst="rect">
            <a:avLst/>
          </a:prstGeom>
          <a:noFill/>
        </p:spPr>
        <p:txBody>
          <a:bodyPr wrap="square">
            <a:spAutoFit/>
          </a:bodyPr>
          <a:lstStyle/>
          <a:p>
            <a:r>
              <a:rPr lang="es-CO" dirty="0"/>
              <a:t>lexical </a:t>
            </a:r>
            <a:r>
              <a:rPr lang="es-CO" dirty="0" err="1"/>
              <a:t>feature</a:t>
            </a:r>
            <a:endParaRPr lang="es-CO" dirty="0"/>
          </a:p>
        </p:txBody>
      </p:sp>
      <p:sp>
        <p:nvSpPr>
          <p:cNvPr id="30" name="TextBox 29">
            <a:extLst>
              <a:ext uri="{FF2B5EF4-FFF2-40B4-BE49-F238E27FC236}">
                <a16:creationId xmlns:a16="http://schemas.microsoft.com/office/drawing/2014/main" id="{AF1FB1E8-314A-49A8-B84F-20A0AC2921F9}"/>
              </a:ext>
            </a:extLst>
          </p:cNvPr>
          <p:cNvSpPr txBox="1"/>
          <p:nvPr/>
        </p:nvSpPr>
        <p:spPr>
          <a:xfrm>
            <a:off x="9427662" y="3366771"/>
            <a:ext cx="2655481" cy="369332"/>
          </a:xfrm>
          <a:prstGeom prst="rect">
            <a:avLst/>
          </a:prstGeom>
          <a:noFill/>
        </p:spPr>
        <p:txBody>
          <a:bodyPr wrap="square">
            <a:spAutoFit/>
          </a:bodyPr>
          <a:lstStyle/>
          <a:p>
            <a:r>
              <a:rPr lang="en-US" dirty="0"/>
              <a:t>named entity tag of entity</a:t>
            </a:r>
            <a:endParaRPr lang="es-CO" dirty="0"/>
          </a:p>
        </p:txBody>
      </p:sp>
    </p:spTree>
    <p:extLst>
      <p:ext uri="{BB962C8B-B14F-4D97-AF65-F5344CB8AC3E}">
        <p14:creationId xmlns:p14="http://schemas.microsoft.com/office/powerpoint/2010/main" val="189000202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62972-3449-42D1-8185-B4BEFD52AB44}"/>
              </a:ext>
            </a:extLst>
          </p:cNvPr>
          <p:cNvSpPr>
            <a:spLocks noGrp="1"/>
          </p:cNvSpPr>
          <p:nvPr>
            <p:ph type="title"/>
          </p:nvPr>
        </p:nvSpPr>
        <p:spPr>
          <a:xfrm>
            <a:off x="581192" y="702156"/>
            <a:ext cx="11029616" cy="908930"/>
          </a:xfrm>
        </p:spPr>
        <p:txBody>
          <a:bodyPr>
            <a:normAutofit fontScale="90000"/>
          </a:bodyPr>
          <a:lstStyle/>
          <a:p>
            <a:r>
              <a:rPr lang="en-US" dirty="0"/>
              <a:t>IMPLEMENTATION</a:t>
            </a:r>
            <a:br>
              <a:rPr lang="en-US" dirty="0"/>
            </a:br>
            <a:r>
              <a:rPr lang="en-US" dirty="0"/>
              <a:t>PARSING AND CHUNKING</a:t>
            </a:r>
          </a:p>
        </p:txBody>
      </p:sp>
      <p:sp>
        <p:nvSpPr>
          <p:cNvPr id="21" name="TextBox 20">
            <a:extLst>
              <a:ext uri="{FF2B5EF4-FFF2-40B4-BE49-F238E27FC236}">
                <a16:creationId xmlns:a16="http://schemas.microsoft.com/office/drawing/2014/main" id="{9DD43195-001B-462F-B167-63823D6B6388}"/>
              </a:ext>
            </a:extLst>
          </p:cNvPr>
          <p:cNvSpPr txBox="1"/>
          <p:nvPr/>
        </p:nvSpPr>
        <p:spPr>
          <a:xfrm>
            <a:off x="378933" y="4732815"/>
            <a:ext cx="1498899" cy="369332"/>
          </a:xfrm>
          <a:prstGeom prst="rect">
            <a:avLst/>
          </a:prstGeom>
          <a:noFill/>
          <a:ln>
            <a:solidFill>
              <a:schemeClr val="tx1"/>
            </a:solidFill>
          </a:ln>
        </p:spPr>
        <p:txBody>
          <a:bodyPr wrap="square">
            <a:spAutoFit/>
          </a:bodyPr>
          <a:lstStyle/>
          <a:p>
            <a:pPr algn="ctr"/>
            <a:r>
              <a:rPr lang="en-US" dirty="0"/>
              <a:t>Astronomer</a:t>
            </a:r>
          </a:p>
        </p:txBody>
      </p:sp>
      <p:sp>
        <p:nvSpPr>
          <p:cNvPr id="22" name="TextBox 21">
            <a:extLst>
              <a:ext uri="{FF2B5EF4-FFF2-40B4-BE49-F238E27FC236}">
                <a16:creationId xmlns:a16="http://schemas.microsoft.com/office/drawing/2014/main" id="{F61D7E99-0299-42F0-867C-552D13E1D65E}"/>
              </a:ext>
            </a:extLst>
          </p:cNvPr>
          <p:cNvSpPr txBox="1"/>
          <p:nvPr/>
        </p:nvSpPr>
        <p:spPr>
          <a:xfrm>
            <a:off x="2293775" y="4732815"/>
            <a:ext cx="1808584" cy="369332"/>
          </a:xfrm>
          <a:prstGeom prst="rect">
            <a:avLst/>
          </a:prstGeom>
          <a:noFill/>
          <a:ln>
            <a:solidFill>
              <a:srgbClr val="FF0000"/>
            </a:solidFill>
          </a:ln>
        </p:spPr>
        <p:txBody>
          <a:bodyPr wrap="square">
            <a:spAutoFit/>
          </a:bodyPr>
          <a:lstStyle/>
          <a:p>
            <a:pPr algn="ctr"/>
            <a:r>
              <a:rPr lang="en-US" dirty="0"/>
              <a:t>Edwin Hubble</a:t>
            </a:r>
          </a:p>
        </p:txBody>
      </p:sp>
      <p:sp>
        <p:nvSpPr>
          <p:cNvPr id="23" name="TextBox 22">
            <a:extLst>
              <a:ext uri="{FF2B5EF4-FFF2-40B4-BE49-F238E27FC236}">
                <a16:creationId xmlns:a16="http://schemas.microsoft.com/office/drawing/2014/main" id="{68574590-AC60-4826-8692-116216A7D55D}"/>
              </a:ext>
            </a:extLst>
          </p:cNvPr>
          <p:cNvSpPr txBox="1"/>
          <p:nvPr/>
        </p:nvSpPr>
        <p:spPr>
          <a:xfrm>
            <a:off x="4518302" y="4732863"/>
            <a:ext cx="747908" cy="369332"/>
          </a:xfrm>
          <a:prstGeom prst="rect">
            <a:avLst/>
          </a:prstGeom>
          <a:noFill/>
          <a:ln>
            <a:solidFill>
              <a:schemeClr val="tx1"/>
            </a:solidFill>
          </a:ln>
        </p:spPr>
        <p:txBody>
          <a:bodyPr wrap="square">
            <a:spAutoFit/>
          </a:bodyPr>
          <a:lstStyle/>
          <a:p>
            <a:pPr algn="ctr"/>
            <a:r>
              <a:rPr lang="en-US" dirty="0"/>
              <a:t>was</a:t>
            </a:r>
          </a:p>
        </p:txBody>
      </p:sp>
      <p:sp>
        <p:nvSpPr>
          <p:cNvPr id="24" name="TextBox 23">
            <a:extLst>
              <a:ext uri="{FF2B5EF4-FFF2-40B4-BE49-F238E27FC236}">
                <a16:creationId xmlns:a16="http://schemas.microsoft.com/office/drawing/2014/main" id="{85E1D55D-565D-45A8-BE43-1AD5F26C6853}"/>
              </a:ext>
            </a:extLst>
          </p:cNvPr>
          <p:cNvSpPr txBox="1"/>
          <p:nvPr/>
        </p:nvSpPr>
        <p:spPr>
          <a:xfrm>
            <a:off x="5682153" y="4732815"/>
            <a:ext cx="747908" cy="369332"/>
          </a:xfrm>
          <a:prstGeom prst="rect">
            <a:avLst/>
          </a:prstGeom>
          <a:noFill/>
          <a:ln>
            <a:solidFill>
              <a:schemeClr val="tx1"/>
            </a:solidFill>
          </a:ln>
        </p:spPr>
        <p:txBody>
          <a:bodyPr wrap="square">
            <a:spAutoFit/>
          </a:bodyPr>
          <a:lstStyle/>
          <a:p>
            <a:pPr algn="ctr"/>
            <a:r>
              <a:rPr lang="en-US" dirty="0"/>
              <a:t>born</a:t>
            </a:r>
          </a:p>
        </p:txBody>
      </p:sp>
      <p:sp>
        <p:nvSpPr>
          <p:cNvPr id="37" name="TextBox 36">
            <a:extLst>
              <a:ext uri="{FF2B5EF4-FFF2-40B4-BE49-F238E27FC236}">
                <a16:creationId xmlns:a16="http://schemas.microsoft.com/office/drawing/2014/main" id="{3E1C5008-1EBA-4322-A648-C25780A83A23}"/>
              </a:ext>
            </a:extLst>
          </p:cNvPr>
          <p:cNvSpPr txBox="1"/>
          <p:nvPr/>
        </p:nvSpPr>
        <p:spPr>
          <a:xfrm>
            <a:off x="6846004" y="4732019"/>
            <a:ext cx="543503" cy="369332"/>
          </a:xfrm>
          <a:prstGeom prst="rect">
            <a:avLst/>
          </a:prstGeom>
          <a:noFill/>
          <a:ln>
            <a:solidFill>
              <a:schemeClr val="tx1"/>
            </a:solidFill>
          </a:ln>
        </p:spPr>
        <p:txBody>
          <a:bodyPr wrap="square">
            <a:spAutoFit/>
          </a:bodyPr>
          <a:lstStyle/>
          <a:p>
            <a:pPr algn="ctr"/>
            <a:r>
              <a:rPr lang="en-US" dirty="0"/>
              <a:t>in</a:t>
            </a:r>
          </a:p>
        </p:txBody>
      </p:sp>
      <p:sp>
        <p:nvSpPr>
          <p:cNvPr id="38" name="TextBox 37">
            <a:extLst>
              <a:ext uri="{FF2B5EF4-FFF2-40B4-BE49-F238E27FC236}">
                <a16:creationId xmlns:a16="http://schemas.microsoft.com/office/drawing/2014/main" id="{624704CB-6199-4725-AFF7-5411F5CBD8C6}"/>
              </a:ext>
            </a:extLst>
          </p:cNvPr>
          <p:cNvSpPr txBox="1"/>
          <p:nvPr/>
        </p:nvSpPr>
        <p:spPr>
          <a:xfrm>
            <a:off x="7805450" y="4731621"/>
            <a:ext cx="1498899" cy="369332"/>
          </a:xfrm>
          <a:prstGeom prst="rect">
            <a:avLst/>
          </a:prstGeom>
          <a:noFill/>
          <a:ln>
            <a:solidFill>
              <a:srgbClr val="FF0000"/>
            </a:solidFill>
          </a:ln>
        </p:spPr>
        <p:txBody>
          <a:bodyPr wrap="square">
            <a:spAutoFit/>
          </a:bodyPr>
          <a:lstStyle/>
          <a:p>
            <a:pPr algn="ctr"/>
            <a:r>
              <a:rPr lang="en-US" dirty="0"/>
              <a:t>Marshfield</a:t>
            </a:r>
          </a:p>
        </p:txBody>
      </p:sp>
      <p:sp>
        <p:nvSpPr>
          <p:cNvPr id="39" name="TextBox 38">
            <a:extLst>
              <a:ext uri="{FF2B5EF4-FFF2-40B4-BE49-F238E27FC236}">
                <a16:creationId xmlns:a16="http://schemas.microsoft.com/office/drawing/2014/main" id="{F23F496B-01DF-4149-B47D-C0634AFCE4E6}"/>
              </a:ext>
            </a:extLst>
          </p:cNvPr>
          <p:cNvSpPr txBox="1"/>
          <p:nvPr/>
        </p:nvSpPr>
        <p:spPr>
          <a:xfrm>
            <a:off x="9720292" y="4731621"/>
            <a:ext cx="436985" cy="369332"/>
          </a:xfrm>
          <a:prstGeom prst="rect">
            <a:avLst/>
          </a:prstGeom>
          <a:noFill/>
          <a:ln>
            <a:solidFill>
              <a:schemeClr val="tx1"/>
            </a:solidFill>
          </a:ln>
        </p:spPr>
        <p:txBody>
          <a:bodyPr wrap="square">
            <a:spAutoFit/>
          </a:bodyPr>
          <a:lstStyle/>
          <a:p>
            <a:pPr algn="ctr"/>
            <a:r>
              <a:rPr lang="en-US" dirty="0"/>
              <a:t>,</a:t>
            </a:r>
          </a:p>
        </p:txBody>
      </p:sp>
      <p:sp>
        <p:nvSpPr>
          <p:cNvPr id="40" name="TextBox 39">
            <a:extLst>
              <a:ext uri="{FF2B5EF4-FFF2-40B4-BE49-F238E27FC236}">
                <a16:creationId xmlns:a16="http://schemas.microsoft.com/office/drawing/2014/main" id="{7E7CCBD2-FB88-4EB9-A833-3B568BDDDB36}"/>
              </a:ext>
            </a:extLst>
          </p:cNvPr>
          <p:cNvSpPr txBox="1"/>
          <p:nvPr/>
        </p:nvSpPr>
        <p:spPr>
          <a:xfrm>
            <a:off x="10573217" y="4731621"/>
            <a:ext cx="1498899" cy="369332"/>
          </a:xfrm>
          <a:prstGeom prst="rect">
            <a:avLst/>
          </a:prstGeom>
          <a:noFill/>
          <a:ln>
            <a:solidFill>
              <a:srgbClr val="FF0000"/>
            </a:solidFill>
          </a:ln>
        </p:spPr>
        <p:txBody>
          <a:bodyPr wrap="square">
            <a:spAutoFit/>
          </a:bodyPr>
          <a:lstStyle/>
          <a:p>
            <a:pPr algn="ctr"/>
            <a:r>
              <a:rPr lang="en-US" dirty="0"/>
              <a:t>Missouri</a:t>
            </a:r>
          </a:p>
        </p:txBody>
      </p:sp>
      <p:sp>
        <p:nvSpPr>
          <p:cNvPr id="54" name="TextBox 53">
            <a:extLst>
              <a:ext uri="{FF2B5EF4-FFF2-40B4-BE49-F238E27FC236}">
                <a16:creationId xmlns:a16="http://schemas.microsoft.com/office/drawing/2014/main" id="{7875671B-DE2E-40A3-8016-791E114932B3}"/>
              </a:ext>
            </a:extLst>
          </p:cNvPr>
          <p:cNvSpPr txBox="1"/>
          <p:nvPr/>
        </p:nvSpPr>
        <p:spPr>
          <a:xfrm>
            <a:off x="378933" y="3047997"/>
            <a:ext cx="1498899" cy="369332"/>
          </a:xfrm>
          <a:prstGeom prst="rect">
            <a:avLst/>
          </a:prstGeom>
          <a:noFill/>
          <a:ln>
            <a:solidFill>
              <a:schemeClr val="tx1"/>
            </a:solidFill>
          </a:ln>
        </p:spPr>
        <p:txBody>
          <a:bodyPr wrap="square">
            <a:spAutoFit/>
          </a:bodyPr>
          <a:lstStyle/>
          <a:p>
            <a:pPr algn="ctr"/>
            <a:r>
              <a:rPr lang="en-US" dirty="0"/>
              <a:t>Astronomer</a:t>
            </a:r>
          </a:p>
        </p:txBody>
      </p:sp>
      <p:sp>
        <p:nvSpPr>
          <p:cNvPr id="55" name="TextBox 54">
            <a:extLst>
              <a:ext uri="{FF2B5EF4-FFF2-40B4-BE49-F238E27FC236}">
                <a16:creationId xmlns:a16="http://schemas.microsoft.com/office/drawing/2014/main" id="{5BCAEB2F-66AE-469D-96D7-740D5276744B}"/>
              </a:ext>
            </a:extLst>
          </p:cNvPr>
          <p:cNvSpPr txBox="1"/>
          <p:nvPr/>
        </p:nvSpPr>
        <p:spPr>
          <a:xfrm>
            <a:off x="2181803" y="3047997"/>
            <a:ext cx="849138" cy="369332"/>
          </a:xfrm>
          <a:prstGeom prst="rect">
            <a:avLst/>
          </a:prstGeom>
          <a:noFill/>
          <a:ln>
            <a:solidFill>
              <a:srgbClr val="FF0000"/>
            </a:solidFill>
          </a:ln>
        </p:spPr>
        <p:txBody>
          <a:bodyPr wrap="square">
            <a:spAutoFit/>
          </a:bodyPr>
          <a:lstStyle/>
          <a:p>
            <a:pPr algn="ctr"/>
            <a:r>
              <a:rPr lang="en-US" dirty="0"/>
              <a:t>Edwin</a:t>
            </a:r>
          </a:p>
        </p:txBody>
      </p:sp>
      <p:sp>
        <p:nvSpPr>
          <p:cNvPr id="56" name="TextBox 55">
            <a:extLst>
              <a:ext uri="{FF2B5EF4-FFF2-40B4-BE49-F238E27FC236}">
                <a16:creationId xmlns:a16="http://schemas.microsoft.com/office/drawing/2014/main" id="{15B9871B-625E-4068-9A00-89C6D8FAF9DE}"/>
              </a:ext>
            </a:extLst>
          </p:cNvPr>
          <p:cNvSpPr txBox="1"/>
          <p:nvPr/>
        </p:nvSpPr>
        <p:spPr>
          <a:xfrm>
            <a:off x="4518302" y="3048045"/>
            <a:ext cx="747908" cy="369332"/>
          </a:xfrm>
          <a:prstGeom prst="rect">
            <a:avLst/>
          </a:prstGeom>
          <a:noFill/>
          <a:ln>
            <a:solidFill>
              <a:schemeClr val="tx1"/>
            </a:solidFill>
          </a:ln>
        </p:spPr>
        <p:txBody>
          <a:bodyPr wrap="square">
            <a:spAutoFit/>
          </a:bodyPr>
          <a:lstStyle/>
          <a:p>
            <a:pPr algn="ctr"/>
            <a:r>
              <a:rPr lang="en-US" dirty="0"/>
              <a:t>was</a:t>
            </a:r>
          </a:p>
        </p:txBody>
      </p:sp>
      <p:sp>
        <p:nvSpPr>
          <p:cNvPr id="57" name="TextBox 56">
            <a:extLst>
              <a:ext uri="{FF2B5EF4-FFF2-40B4-BE49-F238E27FC236}">
                <a16:creationId xmlns:a16="http://schemas.microsoft.com/office/drawing/2014/main" id="{B0B64064-02CC-4103-9FC6-89959BD3DC0E}"/>
              </a:ext>
            </a:extLst>
          </p:cNvPr>
          <p:cNvSpPr txBox="1"/>
          <p:nvPr/>
        </p:nvSpPr>
        <p:spPr>
          <a:xfrm>
            <a:off x="5682153" y="3047997"/>
            <a:ext cx="747908" cy="369332"/>
          </a:xfrm>
          <a:prstGeom prst="rect">
            <a:avLst/>
          </a:prstGeom>
          <a:noFill/>
          <a:ln>
            <a:solidFill>
              <a:schemeClr val="tx1"/>
            </a:solidFill>
          </a:ln>
        </p:spPr>
        <p:txBody>
          <a:bodyPr wrap="square">
            <a:spAutoFit/>
          </a:bodyPr>
          <a:lstStyle/>
          <a:p>
            <a:pPr algn="ctr"/>
            <a:r>
              <a:rPr lang="en-US" dirty="0"/>
              <a:t>born</a:t>
            </a:r>
          </a:p>
        </p:txBody>
      </p:sp>
      <p:sp>
        <p:nvSpPr>
          <p:cNvPr id="58" name="TextBox 57">
            <a:extLst>
              <a:ext uri="{FF2B5EF4-FFF2-40B4-BE49-F238E27FC236}">
                <a16:creationId xmlns:a16="http://schemas.microsoft.com/office/drawing/2014/main" id="{85A35443-E916-4582-925D-274091C36639}"/>
              </a:ext>
            </a:extLst>
          </p:cNvPr>
          <p:cNvSpPr txBox="1"/>
          <p:nvPr/>
        </p:nvSpPr>
        <p:spPr>
          <a:xfrm>
            <a:off x="6846004" y="3047201"/>
            <a:ext cx="543503" cy="369332"/>
          </a:xfrm>
          <a:prstGeom prst="rect">
            <a:avLst/>
          </a:prstGeom>
          <a:noFill/>
          <a:ln>
            <a:solidFill>
              <a:schemeClr val="tx1"/>
            </a:solidFill>
          </a:ln>
        </p:spPr>
        <p:txBody>
          <a:bodyPr wrap="square">
            <a:spAutoFit/>
          </a:bodyPr>
          <a:lstStyle/>
          <a:p>
            <a:pPr algn="ctr"/>
            <a:r>
              <a:rPr lang="en-US" dirty="0"/>
              <a:t>in</a:t>
            </a:r>
          </a:p>
        </p:txBody>
      </p:sp>
      <p:sp>
        <p:nvSpPr>
          <p:cNvPr id="59" name="TextBox 58">
            <a:extLst>
              <a:ext uri="{FF2B5EF4-FFF2-40B4-BE49-F238E27FC236}">
                <a16:creationId xmlns:a16="http://schemas.microsoft.com/office/drawing/2014/main" id="{4E34D1D6-8B83-487E-BCB6-66666452AAB8}"/>
              </a:ext>
            </a:extLst>
          </p:cNvPr>
          <p:cNvSpPr txBox="1"/>
          <p:nvPr/>
        </p:nvSpPr>
        <p:spPr>
          <a:xfrm>
            <a:off x="7805450" y="3046803"/>
            <a:ext cx="1498899" cy="369332"/>
          </a:xfrm>
          <a:prstGeom prst="rect">
            <a:avLst/>
          </a:prstGeom>
          <a:noFill/>
          <a:ln>
            <a:solidFill>
              <a:srgbClr val="FF0000"/>
            </a:solidFill>
          </a:ln>
        </p:spPr>
        <p:txBody>
          <a:bodyPr wrap="square">
            <a:spAutoFit/>
          </a:bodyPr>
          <a:lstStyle/>
          <a:p>
            <a:pPr algn="ctr"/>
            <a:r>
              <a:rPr lang="en-US" dirty="0"/>
              <a:t>Marshfield</a:t>
            </a:r>
          </a:p>
        </p:txBody>
      </p:sp>
      <p:sp>
        <p:nvSpPr>
          <p:cNvPr id="60" name="TextBox 59">
            <a:extLst>
              <a:ext uri="{FF2B5EF4-FFF2-40B4-BE49-F238E27FC236}">
                <a16:creationId xmlns:a16="http://schemas.microsoft.com/office/drawing/2014/main" id="{090874AA-AF59-4882-B312-B14E83729EC6}"/>
              </a:ext>
            </a:extLst>
          </p:cNvPr>
          <p:cNvSpPr txBox="1"/>
          <p:nvPr/>
        </p:nvSpPr>
        <p:spPr>
          <a:xfrm>
            <a:off x="9720292" y="3046803"/>
            <a:ext cx="436985" cy="369332"/>
          </a:xfrm>
          <a:prstGeom prst="rect">
            <a:avLst/>
          </a:prstGeom>
          <a:noFill/>
          <a:ln>
            <a:solidFill>
              <a:schemeClr val="tx1"/>
            </a:solidFill>
          </a:ln>
        </p:spPr>
        <p:txBody>
          <a:bodyPr wrap="square">
            <a:spAutoFit/>
          </a:bodyPr>
          <a:lstStyle/>
          <a:p>
            <a:pPr algn="ctr"/>
            <a:r>
              <a:rPr lang="en-US" dirty="0"/>
              <a:t>,</a:t>
            </a:r>
          </a:p>
        </p:txBody>
      </p:sp>
      <p:sp>
        <p:nvSpPr>
          <p:cNvPr id="61" name="TextBox 60">
            <a:extLst>
              <a:ext uri="{FF2B5EF4-FFF2-40B4-BE49-F238E27FC236}">
                <a16:creationId xmlns:a16="http://schemas.microsoft.com/office/drawing/2014/main" id="{D80D1177-A3B1-4249-B93B-EE005D06B7F7}"/>
              </a:ext>
            </a:extLst>
          </p:cNvPr>
          <p:cNvSpPr txBox="1"/>
          <p:nvPr/>
        </p:nvSpPr>
        <p:spPr>
          <a:xfrm>
            <a:off x="10573217" y="3046803"/>
            <a:ext cx="1498899" cy="369332"/>
          </a:xfrm>
          <a:prstGeom prst="rect">
            <a:avLst/>
          </a:prstGeom>
          <a:noFill/>
          <a:ln>
            <a:solidFill>
              <a:srgbClr val="FF0000"/>
            </a:solidFill>
          </a:ln>
        </p:spPr>
        <p:txBody>
          <a:bodyPr wrap="square">
            <a:spAutoFit/>
          </a:bodyPr>
          <a:lstStyle/>
          <a:p>
            <a:pPr algn="ctr"/>
            <a:r>
              <a:rPr lang="en-US" dirty="0"/>
              <a:t>Missouri</a:t>
            </a:r>
          </a:p>
        </p:txBody>
      </p:sp>
      <p:sp>
        <p:nvSpPr>
          <p:cNvPr id="62" name="TextBox 61">
            <a:extLst>
              <a:ext uri="{FF2B5EF4-FFF2-40B4-BE49-F238E27FC236}">
                <a16:creationId xmlns:a16="http://schemas.microsoft.com/office/drawing/2014/main" id="{E25227D7-15BD-4FE2-951C-3DF8609B32DC}"/>
              </a:ext>
            </a:extLst>
          </p:cNvPr>
          <p:cNvSpPr txBox="1"/>
          <p:nvPr/>
        </p:nvSpPr>
        <p:spPr>
          <a:xfrm>
            <a:off x="3226017" y="3046803"/>
            <a:ext cx="1053581" cy="369332"/>
          </a:xfrm>
          <a:prstGeom prst="rect">
            <a:avLst/>
          </a:prstGeom>
          <a:noFill/>
          <a:ln>
            <a:solidFill>
              <a:srgbClr val="FF0000"/>
            </a:solidFill>
          </a:ln>
        </p:spPr>
        <p:txBody>
          <a:bodyPr wrap="square">
            <a:spAutoFit/>
          </a:bodyPr>
          <a:lstStyle/>
          <a:p>
            <a:pPr algn="ctr"/>
            <a:r>
              <a:rPr lang="en-US" dirty="0"/>
              <a:t>Hubble</a:t>
            </a:r>
            <a:endParaRPr lang="es-CO" dirty="0"/>
          </a:p>
        </p:txBody>
      </p:sp>
      <p:sp>
        <p:nvSpPr>
          <p:cNvPr id="4" name="Rectangle 3">
            <a:extLst>
              <a:ext uri="{FF2B5EF4-FFF2-40B4-BE49-F238E27FC236}">
                <a16:creationId xmlns:a16="http://schemas.microsoft.com/office/drawing/2014/main" id="{22E51769-45F0-4F2B-A4F8-D6BCAA711356}"/>
              </a:ext>
            </a:extLst>
          </p:cNvPr>
          <p:cNvSpPr/>
          <p:nvPr/>
        </p:nvSpPr>
        <p:spPr>
          <a:xfrm>
            <a:off x="2034722" y="2780524"/>
            <a:ext cx="2382349" cy="90892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 name="Arrow: Down 4">
            <a:extLst>
              <a:ext uri="{FF2B5EF4-FFF2-40B4-BE49-F238E27FC236}">
                <a16:creationId xmlns:a16="http://schemas.microsoft.com/office/drawing/2014/main" id="{98BBE064-81C9-4B63-8303-F83458C5F638}"/>
              </a:ext>
            </a:extLst>
          </p:cNvPr>
          <p:cNvSpPr/>
          <p:nvPr/>
        </p:nvSpPr>
        <p:spPr>
          <a:xfrm>
            <a:off x="3030941" y="3778900"/>
            <a:ext cx="392332" cy="69761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63" name="TextBox 62">
            <a:extLst>
              <a:ext uri="{FF2B5EF4-FFF2-40B4-BE49-F238E27FC236}">
                <a16:creationId xmlns:a16="http://schemas.microsoft.com/office/drawing/2014/main" id="{711EAE60-48BD-461C-BF38-43F329C1FCD4}"/>
              </a:ext>
            </a:extLst>
          </p:cNvPr>
          <p:cNvSpPr txBox="1"/>
          <p:nvPr/>
        </p:nvSpPr>
        <p:spPr>
          <a:xfrm>
            <a:off x="2072908" y="2826551"/>
            <a:ext cx="1130895" cy="261610"/>
          </a:xfrm>
          <a:prstGeom prst="rect">
            <a:avLst/>
          </a:prstGeom>
          <a:noFill/>
        </p:spPr>
        <p:txBody>
          <a:bodyPr wrap="square" rtlCol="0">
            <a:spAutoFit/>
          </a:bodyPr>
          <a:lstStyle/>
          <a:p>
            <a:pPr algn="ctr"/>
            <a:r>
              <a:rPr lang="en-US" sz="1050" dirty="0">
                <a:solidFill>
                  <a:srgbClr val="FF0000"/>
                </a:solidFill>
              </a:rPr>
              <a:t>Edwin/PERSON</a:t>
            </a:r>
            <a:endParaRPr lang="es-CO" sz="1050" dirty="0">
              <a:solidFill>
                <a:srgbClr val="FF0000"/>
              </a:solidFill>
            </a:endParaRPr>
          </a:p>
        </p:txBody>
      </p:sp>
      <p:sp>
        <p:nvSpPr>
          <p:cNvPr id="64" name="TextBox 63">
            <a:extLst>
              <a:ext uri="{FF2B5EF4-FFF2-40B4-BE49-F238E27FC236}">
                <a16:creationId xmlns:a16="http://schemas.microsoft.com/office/drawing/2014/main" id="{1E32AEF8-DE44-4131-B3D8-469D2D78B5C4}"/>
              </a:ext>
            </a:extLst>
          </p:cNvPr>
          <p:cNvSpPr txBox="1"/>
          <p:nvPr/>
        </p:nvSpPr>
        <p:spPr>
          <a:xfrm>
            <a:off x="3204276" y="2826551"/>
            <a:ext cx="1130895" cy="261610"/>
          </a:xfrm>
          <a:prstGeom prst="rect">
            <a:avLst/>
          </a:prstGeom>
          <a:noFill/>
        </p:spPr>
        <p:txBody>
          <a:bodyPr wrap="square" rtlCol="0">
            <a:spAutoFit/>
          </a:bodyPr>
          <a:lstStyle/>
          <a:p>
            <a:pPr algn="ctr"/>
            <a:r>
              <a:rPr lang="en-US" sz="1050" dirty="0">
                <a:solidFill>
                  <a:srgbClr val="FF0000"/>
                </a:solidFill>
              </a:rPr>
              <a:t>Hubble/PERSON</a:t>
            </a:r>
            <a:endParaRPr lang="es-CO" sz="1050" dirty="0">
              <a:solidFill>
                <a:srgbClr val="FF0000"/>
              </a:solidFill>
            </a:endParaRPr>
          </a:p>
        </p:txBody>
      </p:sp>
      <p:sp>
        <p:nvSpPr>
          <p:cNvPr id="65" name="TextBox 64">
            <a:extLst>
              <a:ext uri="{FF2B5EF4-FFF2-40B4-BE49-F238E27FC236}">
                <a16:creationId xmlns:a16="http://schemas.microsoft.com/office/drawing/2014/main" id="{94AE57C1-0A6D-4F72-9316-2883A431829E}"/>
              </a:ext>
            </a:extLst>
          </p:cNvPr>
          <p:cNvSpPr txBox="1"/>
          <p:nvPr/>
        </p:nvSpPr>
        <p:spPr>
          <a:xfrm>
            <a:off x="2293772" y="4477705"/>
            <a:ext cx="1808587" cy="253916"/>
          </a:xfrm>
          <a:prstGeom prst="rect">
            <a:avLst/>
          </a:prstGeom>
          <a:noFill/>
        </p:spPr>
        <p:txBody>
          <a:bodyPr wrap="square" rtlCol="0">
            <a:spAutoFit/>
          </a:bodyPr>
          <a:lstStyle/>
          <a:p>
            <a:pPr algn="ctr"/>
            <a:r>
              <a:rPr lang="en-US" sz="1050" dirty="0">
                <a:solidFill>
                  <a:srgbClr val="FF0000"/>
                </a:solidFill>
              </a:rPr>
              <a:t>[Edwin Hubble] /PERSON</a:t>
            </a:r>
            <a:endParaRPr lang="es-CO" sz="1050" dirty="0">
              <a:solidFill>
                <a:srgbClr val="FF0000"/>
              </a:solidFill>
            </a:endParaRPr>
          </a:p>
        </p:txBody>
      </p:sp>
      <p:sp>
        <p:nvSpPr>
          <p:cNvPr id="66" name="TextBox 65">
            <a:extLst>
              <a:ext uri="{FF2B5EF4-FFF2-40B4-BE49-F238E27FC236}">
                <a16:creationId xmlns:a16="http://schemas.microsoft.com/office/drawing/2014/main" id="{ADD2755D-AFBE-4800-9DA0-90A0410B8C84}"/>
              </a:ext>
            </a:extLst>
          </p:cNvPr>
          <p:cNvSpPr txBox="1"/>
          <p:nvPr/>
        </p:nvSpPr>
        <p:spPr>
          <a:xfrm>
            <a:off x="338404" y="2170298"/>
            <a:ext cx="2887492" cy="338554"/>
          </a:xfrm>
          <a:prstGeom prst="rect">
            <a:avLst/>
          </a:prstGeom>
          <a:noFill/>
        </p:spPr>
        <p:txBody>
          <a:bodyPr wrap="square" rtlCol="0">
            <a:spAutoFit/>
          </a:bodyPr>
          <a:lstStyle/>
          <a:p>
            <a:r>
              <a:rPr lang="en-US" sz="1600" b="1" dirty="0" err="1"/>
              <a:t>PreProcessing</a:t>
            </a:r>
            <a:endParaRPr lang="es-CO" sz="1100" b="1" dirty="0"/>
          </a:p>
        </p:txBody>
      </p:sp>
      <p:sp>
        <p:nvSpPr>
          <p:cNvPr id="67" name="TextBox 66">
            <a:extLst>
              <a:ext uri="{FF2B5EF4-FFF2-40B4-BE49-F238E27FC236}">
                <a16:creationId xmlns:a16="http://schemas.microsoft.com/office/drawing/2014/main" id="{DC7738C8-CA36-4B66-8220-BC6A4D40CD3F}"/>
              </a:ext>
            </a:extLst>
          </p:cNvPr>
          <p:cNvSpPr txBox="1"/>
          <p:nvPr/>
        </p:nvSpPr>
        <p:spPr>
          <a:xfrm>
            <a:off x="8452473" y="6581001"/>
            <a:ext cx="3739527" cy="276999"/>
          </a:xfrm>
          <a:prstGeom prst="rect">
            <a:avLst/>
          </a:prstGeom>
          <a:noFill/>
        </p:spPr>
        <p:txBody>
          <a:bodyPr wrap="square">
            <a:spAutoFit/>
          </a:bodyPr>
          <a:lstStyle/>
          <a:p>
            <a:r>
              <a:rPr lang="en-US" sz="1200" dirty="0"/>
              <a:t>*restricted by the dependency parse of the sentence.</a:t>
            </a:r>
            <a:endParaRPr lang="es-CO" sz="1200" dirty="0"/>
          </a:p>
        </p:txBody>
      </p:sp>
      <p:sp>
        <p:nvSpPr>
          <p:cNvPr id="68" name="TextBox 67">
            <a:extLst>
              <a:ext uri="{FF2B5EF4-FFF2-40B4-BE49-F238E27FC236}">
                <a16:creationId xmlns:a16="http://schemas.microsoft.com/office/drawing/2014/main" id="{6AE1976F-4F3E-4826-BAB1-9D68A83D7CE6}"/>
              </a:ext>
            </a:extLst>
          </p:cNvPr>
          <p:cNvSpPr txBox="1"/>
          <p:nvPr/>
        </p:nvSpPr>
        <p:spPr>
          <a:xfrm>
            <a:off x="3286394" y="3857208"/>
            <a:ext cx="1317992" cy="369332"/>
          </a:xfrm>
          <a:prstGeom prst="rect">
            <a:avLst/>
          </a:prstGeom>
          <a:noFill/>
        </p:spPr>
        <p:txBody>
          <a:bodyPr wrap="square">
            <a:spAutoFit/>
          </a:bodyPr>
          <a:lstStyle/>
          <a:p>
            <a:r>
              <a:rPr lang="es-CO" dirty="0" err="1">
                <a:solidFill>
                  <a:schemeClr val="accent1"/>
                </a:solidFill>
              </a:rPr>
              <a:t>Chunking</a:t>
            </a:r>
            <a:r>
              <a:rPr lang="es-CO" dirty="0">
                <a:solidFill>
                  <a:schemeClr val="accent1"/>
                </a:solidFill>
              </a:rPr>
              <a:t>*</a:t>
            </a:r>
          </a:p>
        </p:txBody>
      </p:sp>
    </p:spTree>
    <p:extLst>
      <p:ext uri="{BB962C8B-B14F-4D97-AF65-F5344CB8AC3E}">
        <p14:creationId xmlns:p14="http://schemas.microsoft.com/office/powerpoint/2010/main" val="128336480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46F2B6-FE6A-4DC2-91F3-3FC40DD8E48C}"/>
              </a:ext>
            </a:extLst>
          </p:cNvPr>
          <p:cNvSpPr>
            <a:spLocks noGrp="1"/>
          </p:cNvSpPr>
          <p:nvPr>
            <p:ph type="title"/>
          </p:nvPr>
        </p:nvSpPr>
        <p:spPr/>
        <p:txBody>
          <a:bodyPr/>
          <a:lstStyle/>
          <a:p>
            <a:r>
              <a:rPr lang="en-US" dirty="0"/>
              <a:t>RECENT WORK</a:t>
            </a:r>
            <a:endParaRPr lang="es-CO" dirty="0"/>
          </a:p>
        </p:txBody>
      </p:sp>
      <p:sp>
        <p:nvSpPr>
          <p:cNvPr id="4" name="Text Placeholder 3">
            <a:extLst>
              <a:ext uri="{FF2B5EF4-FFF2-40B4-BE49-F238E27FC236}">
                <a16:creationId xmlns:a16="http://schemas.microsoft.com/office/drawing/2014/main" id="{E13716B0-4BC0-49AB-BC98-EEBD5C413531}"/>
              </a:ext>
            </a:extLst>
          </p:cNvPr>
          <p:cNvSpPr>
            <a:spLocks noGrp="1"/>
          </p:cNvSpPr>
          <p:nvPr>
            <p:ph type="body" sz="half" idx="2"/>
          </p:nvPr>
        </p:nvSpPr>
        <p:spPr/>
        <p:txBody>
          <a:bodyPr/>
          <a:lstStyle/>
          <a:p>
            <a:r>
              <a:rPr lang="en-US" dirty="0"/>
              <a:t>GAN Driven Semi-distant Supervision for Relation Extraction</a:t>
            </a:r>
          </a:p>
          <a:p>
            <a:r>
              <a:rPr lang="en-US" u="sng" dirty="0"/>
              <a:t>Author</a:t>
            </a:r>
            <a:r>
              <a:rPr lang="en-US" dirty="0"/>
              <a:t>: Shanghai Jiao Tong University</a:t>
            </a:r>
          </a:p>
        </p:txBody>
      </p:sp>
      <p:grpSp>
        <p:nvGrpSpPr>
          <p:cNvPr id="3" name="Group 2">
            <a:extLst>
              <a:ext uri="{FF2B5EF4-FFF2-40B4-BE49-F238E27FC236}">
                <a16:creationId xmlns:a16="http://schemas.microsoft.com/office/drawing/2014/main" id="{2CF26CA9-EF12-4203-8333-900373CEBE42}"/>
              </a:ext>
            </a:extLst>
          </p:cNvPr>
          <p:cNvGrpSpPr/>
          <p:nvPr/>
        </p:nvGrpSpPr>
        <p:grpSpPr>
          <a:xfrm>
            <a:off x="4258173" y="1110905"/>
            <a:ext cx="7863021" cy="4823170"/>
            <a:chOff x="4258173" y="558455"/>
            <a:chExt cx="7863021" cy="3798941"/>
          </a:xfrm>
        </p:grpSpPr>
        <p:sp>
          <p:nvSpPr>
            <p:cNvPr id="6" name="TextBox 5">
              <a:extLst>
                <a:ext uri="{FF2B5EF4-FFF2-40B4-BE49-F238E27FC236}">
                  <a16:creationId xmlns:a16="http://schemas.microsoft.com/office/drawing/2014/main" id="{26E8335B-0BB7-446C-BA4B-8ABA607A4430}"/>
                </a:ext>
              </a:extLst>
            </p:cNvPr>
            <p:cNvSpPr txBox="1"/>
            <p:nvPr/>
          </p:nvSpPr>
          <p:spPr>
            <a:xfrm>
              <a:off x="4258645" y="797633"/>
              <a:ext cx="1255748" cy="337663"/>
            </a:xfrm>
            <a:prstGeom prst="rect">
              <a:avLst/>
            </a:prstGeom>
            <a:solidFill>
              <a:schemeClr val="bg1">
                <a:lumMod val="65000"/>
              </a:schemeClr>
            </a:solidFill>
            <a:ln>
              <a:solidFill>
                <a:srgbClr val="FF0000"/>
              </a:solidFill>
            </a:ln>
          </p:spPr>
          <p:txBody>
            <a:bodyPr wrap="square">
              <a:spAutoFit/>
            </a:bodyPr>
            <a:lstStyle/>
            <a:p>
              <a:pPr algn="ctr"/>
              <a:r>
                <a:rPr lang="en-US" dirty="0">
                  <a:solidFill>
                    <a:schemeClr val="bg1"/>
                  </a:solidFill>
                </a:rPr>
                <a:t>Steve Jobs</a:t>
              </a:r>
            </a:p>
          </p:txBody>
        </p:sp>
        <p:sp>
          <p:nvSpPr>
            <p:cNvPr id="7" name="TextBox 6">
              <a:extLst>
                <a:ext uri="{FF2B5EF4-FFF2-40B4-BE49-F238E27FC236}">
                  <a16:creationId xmlns:a16="http://schemas.microsoft.com/office/drawing/2014/main" id="{1A99C720-8A8D-4001-81C1-6E720C827C2F}"/>
                </a:ext>
              </a:extLst>
            </p:cNvPr>
            <p:cNvSpPr txBox="1"/>
            <p:nvPr/>
          </p:nvSpPr>
          <p:spPr>
            <a:xfrm>
              <a:off x="5620136" y="797633"/>
              <a:ext cx="609089" cy="337663"/>
            </a:xfrm>
            <a:prstGeom prst="rect">
              <a:avLst/>
            </a:prstGeom>
            <a:noFill/>
            <a:ln>
              <a:solidFill>
                <a:schemeClr val="tx1"/>
              </a:solidFill>
            </a:ln>
          </p:spPr>
          <p:txBody>
            <a:bodyPr wrap="square">
              <a:spAutoFit/>
            </a:bodyPr>
            <a:lstStyle/>
            <a:p>
              <a:pPr algn="ctr"/>
              <a:r>
                <a:rPr lang="en-US" dirty="0"/>
                <a:t>was</a:t>
              </a:r>
            </a:p>
          </p:txBody>
        </p:sp>
        <p:sp>
          <p:nvSpPr>
            <p:cNvPr id="8" name="TextBox 7">
              <a:extLst>
                <a:ext uri="{FF2B5EF4-FFF2-40B4-BE49-F238E27FC236}">
                  <a16:creationId xmlns:a16="http://schemas.microsoft.com/office/drawing/2014/main" id="{E9B2F95D-78ED-4B41-8D45-4A2D53852A4D}"/>
                </a:ext>
              </a:extLst>
            </p:cNvPr>
            <p:cNvSpPr txBox="1"/>
            <p:nvPr/>
          </p:nvSpPr>
          <p:spPr>
            <a:xfrm>
              <a:off x="6306981" y="797633"/>
              <a:ext cx="609089" cy="337663"/>
            </a:xfrm>
            <a:prstGeom prst="rect">
              <a:avLst/>
            </a:prstGeom>
            <a:noFill/>
            <a:ln>
              <a:solidFill>
                <a:schemeClr val="tx1"/>
              </a:solidFill>
            </a:ln>
          </p:spPr>
          <p:txBody>
            <a:bodyPr wrap="square">
              <a:spAutoFit/>
            </a:bodyPr>
            <a:lstStyle/>
            <a:p>
              <a:pPr algn="ctr"/>
              <a:r>
                <a:rPr lang="en-US" dirty="0"/>
                <a:t>the</a:t>
              </a:r>
            </a:p>
          </p:txBody>
        </p:sp>
        <p:sp>
          <p:nvSpPr>
            <p:cNvPr id="9" name="TextBox 8">
              <a:extLst>
                <a:ext uri="{FF2B5EF4-FFF2-40B4-BE49-F238E27FC236}">
                  <a16:creationId xmlns:a16="http://schemas.microsoft.com/office/drawing/2014/main" id="{56E00837-29EC-4B53-AEB4-6191A3D8A394}"/>
                </a:ext>
              </a:extLst>
            </p:cNvPr>
            <p:cNvSpPr txBox="1"/>
            <p:nvPr/>
          </p:nvSpPr>
          <p:spPr>
            <a:xfrm>
              <a:off x="6993826" y="797633"/>
              <a:ext cx="1217110" cy="337663"/>
            </a:xfrm>
            <a:prstGeom prst="rect">
              <a:avLst/>
            </a:prstGeom>
            <a:noFill/>
            <a:ln>
              <a:solidFill>
                <a:schemeClr val="tx1"/>
              </a:solidFill>
            </a:ln>
          </p:spPr>
          <p:txBody>
            <a:bodyPr wrap="square">
              <a:spAutoFit/>
            </a:bodyPr>
            <a:lstStyle/>
            <a:p>
              <a:pPr algn="ctr"/>
              <a:r>
                <a:rPr lang="en-US" dirty="0"/>
                <a:t>chairman</a:t>
              </a:r>
            </a:p>
          </p:txBody>
        </p:sp>
        <p:sp>
          <p:nvSpPr>
            <p:cNvPr id="10" name="TextBox 9">
              <a:extLst>
                <a:ext uri="{FF2B5EF4-FFF2-40B4-BE49-F238E27FC236}">
                  <a16:creationId xmlns:a16="http://schemas.microsoft.com/office/drawing/2014/main" id="{97E4D147-0DA6-4C7A-920D-6F2FC4DF695E}"/>
                </a:ext>
              </a:extLst>
            </p:cNvPr>
            <p:cNvSpPr txBox="1"/>
            <p:nvPr/>
          </p:nvSpPr>
          <p:spPr>
            <a:xfrm>
              <a:off x="8288692" y="797633"/>
              <a:ext cx="609089" cy="337663"/>
            </a:xfrm>
            <a:prstGeom prst="rect">
              <a:avLst/>
            </a:prstGeom>
            <a:noFill/>
            <a:ln>
              <a:solidFill>
                <a:schemeClr val="tx1"/>
              </a:solidFill>
            </a:ln>
          </p:spPr>
          <p:txBody>
            <a:bodyPr wrap="square">
              <a:spAutoFit/>
            </a:bodyPr>
            <a:lstStyle/>
            <a:p>
              <a:pPr algn="ctr"/>
              <a:r>
                <a:rPr lang="en-US" dirty="0"/>
                <a:t>and</a:t>
              </a:r>
            </a:p>
          </p:txBody>
        </p:sp>
        <p:sp>
          <p:nvSpPr>
            <p:cNvPr id="11" name="TextBox 10">
              <a:extLst>
                <a:ext uri="{FF2B5EF4-FFF2-40B4-BE49-F238E27FC236}">
                  <a16:creationId xmlns:a16="http://schemas.microsoft.com/office/drawing/2014/main" id="{91B38376-34A8-4103-A0B4-5D2187364FD0}"/>
                </a:ext>
              </a:extLst>
            </p:cNvPr>
            <p:cNvSpPr txBox="1"/>
            <p:nvPr/>
          </p:nvSpPr>
          <p:spPr>
            <a:xfrm>
              <a:off x="8975537" y="797633"/>
              <a:ext cx="1217110" cy="337663"/>
            </a:xfrm>
            <a:prstGeom prst="rect">
              <a:avLst/>
            </a:prstGeom>
            <a:noFill/>
            <a:ln>
              <a:solidFill>
                <a:schemeClr val="tx1"/>
              </a:solidFill>
            </a:ln>
          </p:spPr>
          <p:txBody>
            <a:bodyPr wrap="square">
              <a:spAutoFit/>
            </a:bodyPr>
            <a:lstStyle/>
            <a:p>
              <a:pPr algn="ctr"/>
              <a:r>
                <a:rPr lang="en-US" dirty="0"/>
                <a:t>co-founder</a:t>
              </a:r>
            </a:p>
          </p:txBody>
        </p:sp>
        <p:sp>
          <p:nvSpPr>
            <p:cNvPr id="12" name="TextBox 11">
              <a:extLst>
                <a:ext uri="{FF2B5EF4-FFF2-40B4-BE49-F238E27FC236}">
                  <a16:creationId xmlns:a16="http://schemas.microsoft.com/office/drawing/2014/main" id="{C1CF14DB-FA38-440A-804D-D8A100948CBE}"/>
                </a:ext>
              </a:extLst>
            </p:cNvPr>
            <p:cNvSpPr txBox="1"/>
            <p:nvPr/>
          </p:nvSpPr>
          <p:spPr>
            <a:xfrm>
              <a:off x="10270403" y="797633"/>
              <a:ext cx="456689" cy="337663"/>
            </a:xfrm>
            <a:prstGeom prst="rect">
              <a:avLst/>
            </a:prstGeom>
            <a:noFill/>
            <a:ln>
              <a:solidFill>
                <a:schemeClr val="tx1"/>
              </a:solidFill>
            </a:ln>
          </p:spPr>
          <p:txBody>
            <a:bodyPr wrap="square">
              <a:spAutoFit/>
            </a:bodyPr>
            <a:lstStyle/>
            <a:p>
              <a:pPr algn="ctr"/>
              <a:r>
                <a:rPr lang="en-US" dirty="0"/>
                <a:t>of</a:t>
              </a:r>
            </a:p>
          </p:txBody>
        </p:sp>
        <p:sp>
          <p:nvSpPr>
            <p:cNvPr id="13" name="TextBox 12">
              <a:extLst>
                <a:ext uri="{FF2B5EF4-FFF2-40B4-BE49-F238E27FC236}">
                  <a16:creationId xmlns:a16="http://schemas.microsoft.com/office/drawing/2014/main" id="{1C1F3856-F955-4BA7-B33E-9601F2AE146E}"/>
                </a:ext>
              </a:extLst>
            </p:cNvPr>
            <p:cNvSpPr txBox="1"/>
            <p:nvPr/>
          </p:nvSpPr>
          <p:spPr>
            <a:xfrm>
              <a:off x="10796269" y="797633"/>
              <a:ext cx="1255748" cy="337663"/>
            </a:xfrm>
            <a:prstGeom prst="rect">
              <a:avLst/>
            </a:prstGeom>
            <a:solidFill>
              <a:schemeClr val="bg1">
                <a:lumMod val="65000"/>
              </a:schemeClr>
            </a:solidFill>
            <a:ln>
              <a:solidFill>
                <a:srgbClr val="FF0000"/>
              </a:solidFill>
            </a:ln>
          </p:spPr>
          <p:txBody>
            <a:bodyPr wrap="square">
              <a:spAutoFit/>
            </a:bodyPr>
            <a:lstStyle/>
            <a:p>
              <a:pPr algn="ctr"/>
              <a:r>
                <a:rPr lang="en-US" dirty="0">
                  <a:solidFill>
                    <a:schemeClr val="bg1"/>
                  </a:solidFill>
                </a:rPr>
                <a:t>Apple Inc.</a:t>
              </a:r>
            </a:p>
          </p:txBody>
        </p:sp>
        <p:sp>
          <p:nvSpPr>
            <p:cNvPr id="14" name="TextBox 13">
              <a:extLst>
                <a:ext uri="{FF2B5EF4-FFF2-40B4-BE49-F238E27FC236}">
                  <a16:creationId xmlns:a16="http://schemas.microsoft.com/office/drawing/2014/main" id="{C40CAF78-8E25-4DAE-A199-8C665728AA67}"/>
                </a:ext>
              </a:extLst>
            </p:cNvPr>
            <p:cNvSpPr txBox="1"/>
            <p:nvPr/>
          </p:nvSpPr>
          <p:spPr>
            <a:xfrm>
              <a:off x="4986932" y="558455"/>
              <a:ext cx="596638" cy="239178"/>
            </a:xfrm>
            <a:prstGeom prst="rect">
              <a:avLst/>
            </a:prstGeom>
            <a:noFill/>
          </p:spPr>
          <p:txBody>
            <a:bodyPr wrap="none" rtlCol="0">
              <a:spAutoFit/>
            </a:bodyPr>
            <a:lstStyle/>
            <a:p>
              <a:r>
                <a:rPr lang="en-US" sz="1100" dirty="0">
                  <a:solidFill>
                    <a:srgbClr val="FF0000"/>
                  </a:solidFill>
                </a:rPr>
                <a:t>entity1</a:t>
              </a:r>
              <a:endParaRPr lang="es-CO" sz="1100" dirty="0">
                <a:solidFill>
                  <a:srgbClr val="FF0000"/>
                </a:solidFill>
              </a:endParaRPr>
            </a:p>
          </p:txBody>
        </p:sp>
        <p:sp>
          <p:nvSpPr>
            <p:cNvPr id="15" name="TextBox 14">
              <a:extLst>
                <a:ext uri="{FF2B5EF4-FFF2-40B4-BE49-F238E27FC236}">
                  <a16:creationId xmlns:a16="http://schemas.microsoft.com/office/drawing/2014/main" id="{DA59EF2C-1111-4BE7-A789-1F68B9CCECEA}"/>
                </a:ext>
              </a:extLst>
            </p:cNvPr>
            <p:cNvSpPr txBox="1"/>
            <p:nvPr/>
          </p:nvSpPr>
          <p:spPr>
            <a:xfrm>
              <a:off x="11524556" y="558455"/>
              <a:ext cx="596638" cy="239178"/>
            </a:xfrm>
            <a:prstGeom prst="rect">
              <a:avLst/>
            </a:prstGeom>
            <a:noFill/>
          </p:spPr>
          <p:txBody>
            <a:bodyPr wrap="none" rtlCol="0">
              <a:spAutoFit/>
            </a:bodyPr>
            <a:lstStyle/>
            <a:p>
              <a:r>
                <a:rPr lang="en-US" sz="1100" dirty="0">
                  <a:solidFill>
                    <a:srgbClr val="FF0000"/>
                  </a:solidFill>
                </a:rPr>
                <a:t>entity2</a:t>
              </a:r>
              <a:endParaRPr lang="es-CO" sz="1100" dirty="0">
                <a:solidFill>
                  <a:srgbClr val="FF0000"/>
                </a:solidFill>
              </a:endParaRPr>
            </a:p>
          </p:txBody>
        </p:sp>
        <p:cxnSp>
          <p:nvCxnSpPr>
            <p:cNvPr id="18" name="Connector: Curved 17">
              <a:extLst>
                <a:ext uri="{FF2B5EF4-FFF2-40B4-BE49-F238E27FC236}">
                  <a16:creationId xmlns:a16="http://schemas.microsoft.com/office/drawing/2014/main" id="{CC73208A-BD77-4077-8EA0-62BE27284519}"/>
                </a:ext>
              </a:extLst>
            </p:cNvPr>
            <p:cNvCxnSpPr>
              <a:cxnSpLocks/>
              <a:stCxn id="6" idx="2"/>
              <a:endCxn id="13" idx="2"/>
            </p:cNvCxnSpPr>
            <p:nvPr/>
          </p:nvCxnSpPr>
          <p:spPr>
            <a:xfrm rot="16200000" flipH="1">
              <a:off x="8155875" y="-2133517"/>
              <a:ext cx="11611" cy="6537624"/>
            </a:xfrm>
            <a:prstGeom prst="curvedConnector3">
              <a:avLst>
                <a:gd name="adj1" fmla="val 1800000"/>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52718D5A-3533-45B1-85B4-D659284B8A0B}"/>
                </a:ext>
              </a:extLst>
            </p:cNvPr>
            <p:cNvSpPr txBox="1"/>
            <p:nvPr/>
          </p:nvSpPr>
          <p:spPr>
            <a:xfrm>
              <a:off x="6173113" y="1340678"/>
              <a:ext cx="4231157" cy="337663"/>
            </a:xfrm>
            <a:prstGeom prst="rect">
              <a:avLst/>
            </a:prstGeom>
            <a:noFill/>
            <a:ln>
              <a:noFill/>
            </a:ln>
          </p:spPr>
          <p:txBody>
            <a:bodyPr wrap="square">
              <a:spAutoFit/>
            </a:bodyPr>
            <a:lstStyle/>
            <a:p>
              <a:pPr algn="ctr"/>
              <a:r>
                <a:rPr lang="en-US" dirty="0">
                  <a:solidFill>
                    <a:schemeClr val="bg1">
                      <a:lumMod val="65000"/>
                    </a:schemeClr>
                  </a:solidFill>
                </a:rPr>
                <a:t>[Steve Jobs, founder, Apple Inc.]</a:t>
              </a:r>
            </a:p>
          </p:txBody>
        </p:sp>
        <p:sp>
          <p:nvSpPr>
            <p:cNvPr id="21" name="TextBox 20">
              <a:extLst>
                <a:ext uri="{FF2B5EF4-FFF2-40B4-BE49-F238E27FC236}">
                  <a16:creationId xmlns:a16="http://schemas.microsoft.com/office/drawing/2014/main" id="{C69389AA-E9BC-46A9-B5FA-A3E8AB77218C}"/>
                </a:ext>
              </a:extLst>
            </p:cNvPr>
            <p:cNvSpPr txBox="1"/>
            <p:nvPr/>
          </p:nvSpPr>
          <p:spPr>
            <a:xfrm>
              <a:off x="4258645" y="2225075"/>
              <a:ext cx="1255748" cy="337663"/>
            </a:xfrm>
            <a:prstGeom prst="rect">
              <a:avLst/>
            </a:prstGeom>
            <a:solidFill>
              <a:schemeClr val="bg1">
                <a:lumMod val="65000"/>
              </a:schemeClr>
            </a:solidFill>
            <a:ln>
              <a:solidFill>
                <a:srgbClr val="FF0000"/>
              </a:solidFill>
            </a:ln>
          </p:spPr>
          <p:txBody>
            <a:bodyPr wrap="square">
              <a:spAutoFit/>
            </a:bodyPr>
            <a:lstStyle/>
            <a:p>
              <a:pPr algn="ctr"/>
              <a:r>
                <a:rPr lang="en-US" dirty="0">
                  <a:solidFill>
                    <a:schemeClr val="bg1"/>
                  </a:solidFill>
                </a:rPr>
                <a:t>Steve Jobs</a:t>
              </a:r>
            </a:p>
          </p:txBody>
        </p:sp>
        <p:sp>
          <p:nvSpPr>
            <p:cNvPr id="22" name="TextBox 21">
              <a:extLst>
                <a:ext uri="{FF2B5EF4-FFF2-40B4-BE49-F238E27FC236}">
                  <a16:creationId xmlns:a16="http://schemas.microsoft.com/office/drawing/2014/main" id="{3AC2604F-35AE-408B-A45C-9A58CADA32F3}"/>
                </a:ext>
              </a:extLst>
            </p:cNvPr>
            <p:cNvSpPr txBox="1"/>
            <p:nvPr/>
          </p:nvSpPr>
          <p:spPr>
            <a:xfrm>
              <a:off x="5548961" y="2225075"/>
              <a:ext cx="1081480" cy="337663"/>
            </a:xfrm>
            <a:prstGeom prst="rect">
              <a:avLst/>
            </a:prstGeom>
            <a:noFill/>
            <a:ln>
              <a:solidFill>
                <a:schemeClr val="tx1"/>
              </a:solidFill>
            </a:ln>
          </p:spPr>
          <p:txBody>
            <a:bodyPr wrap="square">
              <a:spAutoFit/>
            </a:bodyPr>
            <a:lstStyle/>
            <a:p>
              <a:pPr algn="ctr"/>
              <a:r>
                <a:rPr lang="en-US" dirty="0"/>
                <a:t>resigned</a:t>
              </a:r>
            </a:p>
          </p:txBody>
        </p:sp>
        <p:sp>
          <p:nvSpPr>
            <p:cNvPr id="23" name="TextBox 22">
              <a:extLst>
                <a:ext uri="{FF2B5EF4-FFF2-40B4-BE49-F238E27FC236}">
                  <a16:creationId xmlns:a16="http://schemas.microsoft.com/office/drawing/2014/main" id="{2364621C-6AAB-4140-8B2A-CEB1FC63357D}"/>
                </a:ext>
              </a:extLst>
            </p:cNvPr>
            <p:cNvSpPr txBox="1"/>
            <p:nvPr/>
          </p:nvSpPr>
          <p:spPr>
            <a:xfrm>
              <a:off x="6665009" y="2225075"/>
              <a:ext cx="609089" cy="337663"/>
            </a:xfrm>
            <a:prstGeom prst="rect">
              <a:avLst/>
            </a:prstGeom>
            <a:noFill/>
            <a:ln>
              <a:solidFill>
                <a:schemeClr val="tx1"/>
              </a:solidFill>
            </a:ln>
          </p:spPr>
          <p:txBody>
            <a:bodyPr wrap="square">
              <a:spAutoFit/>
            </a:bodyPr>
            <a:lstStyle/>
            <a:p>
              <a:pPr algn="ctr"/>
              <a:r>
                <a:rPr lang="en-US" dirty="0"/>
                <a:t>as</a:t>
              </a:r>
            </a:p>
          </p:txBody>
        </p:sp>
        <p:sp>
          <p:nvSpPr>
            <p:cNvPr id="24" name="TextBox 23">
              <a:extLst>
                <a:ext uri="{FF2B5EF4-FFF2-40B4-BE49-F238E27FC236}">
                  <a16:creationId xmlns:a16="http://schemas.microsoft.com/office/drawing/2014/main" id="{5FE72820-A411-4C99-B674-1BAACA843350}"/>
                </a:ext>
              </a:extLst>
            </p:cNvPr>
            <p:cNvSpPr txBox="1"/>
            <p:nvPr/>
          </p:nvSpPr>
          <p:spPr>
            <a:xfrm>
              <a:off x="7308666" y="2225075"/>
              <a:ext cx="510387" cy="337663"/>
            </a:xfrm>
            <a:prstGeom prst="rect">
              <a:avLst/>
            </a:prstGeom>
            <a:noFill/>
            <a:ln>
              <a:solidFill>
                <a:schemeClr val="tx1"/>
              </a:solidFill>
            </a:ln>
          </p:spPr>
          <p:txBody>
            <a:bodyPr wrap="square">
              <a:spAutoFit/>
            </a:bodyPr>
            <a:lstStyle/>
            <a:p>
              <a:pPr algn="ctr"/>
              <a:r>
                <a:rPr lang="en-US" dirty="0"/>
                <a:t>the</a:t>
              </a:r>
            </a:p>
          </p:txBody>
        </p:sp>
        <p:sp>
          <p:nvSpPr>
            <p:cNvPr id="25" name="TextBox 24">
              <a:extLst>
                <a:ext uri="{FF2B5EF4-FFF2-40B4-BE49-F238E27FC236}">
                  <a16:creationId xmlns:a16="http://schemas.microsoft.com/office/drawing/2014/main" id="{F383CD35-F08D-443A-9EAB-E5E47F996042}"/>
                </a:ext>
              </a:extLst>
            </p:cNvPr>
            <p:cNvSpPr txBox="1"/>
            <p:nvPr/>
          </p:nvSpPr>
          <p:spPr>
            <a:xfrm>
              <a:off x="7869877" y="2225075"/>
              <a:ext cx="609089" cy="337663"/>
            </a:xfrm>
            <a:prstGeom prst="rect">
              <a:avLst/>
            </a:prstGeom>
            <a:noFill/>
            <a:ln>
              <a:solidFill>
                <a:schemeClr val="tx1"/>
              </a:solidFill>
            </a:ln>
          </p:spPr>
          <p:txBody>
            <a:bodyPr wrap="square">
              <a:spAutoFit/>
            </a:bodyPr>
            <a:lstStyle/>
            <a:p>
              <a:pPr algn="ctr"/>
              <a:r>
                <a:rPr lang="en-US" dirty="0"/>
                <a:t>CEO</a:t>
              </a:r>
            </a:p>
          </p:txBody>
        </p:sp>
        <p:sp>
          <p:nvSpPr>
            <p:cNvPr id="27" name="TextBox 26">
              <a:extLst>
                <a:ext uri="{FF2B5EF4-FFF2-40B4-BE49-F238E27FC236}">
                  <a16:creationId xmlns:a16="http://schemas.microsoft.com/office/drawing/2014/main" id="{A86D35C5-EAEA-46DE-AA82-A29644917062}"/>
                </a:ext>
              </a:extLst>
            </p:cNvPr>
            <p:cNvSpPr txBox="1"/>
            <p:nvPr/>
          </p:nvSpPr>
          <p:spPr>
            <a:xfrm>
              <a:off x="8513534" y="2225075"/>
              <a:ext cx="456689" cy="337663"/>
            </a:xfrm>
            <a:prstGeom prst="rect">
              <a:avLst/>
            </a:prstGeom>
            <a:noFill/>
            <a:ln>
              <a:solidFill>
                <a:schemeClr val="tx1"/>
              </a:solidFill>
            </a:ln>
          </p:spPr>
          <p:txBody>
            <a:bodyPr wrap="square">
              <a:spAutoFit/>
            </a:bodyPr>
            <a:lstStyle/>
            <a:p>
              <a:pPr algn="ctr"/>
              <a:r>
                <a:rPr lang="en-US" dirty="0"/>
                <a:t>of</a:t>
              </a:r>
            </a:p>
          </p:txBody>
        </p:sp>
        <p:sp>
          <p:nvSpPr>
            <p:cNvPr id="28" name="TextBox 27">
              <a:extLst>
                <a:ext uri="{FF2B5EF4-FFF2-40B4-BE49-F238E27FC236}">
                  <a16:creationId xmlns:a16="http://schemas.microsoft.com/office/drawing/2014/main" id="{D4FE808D-CBAF-42BC-8DD0-432D585CD934}"/>
                </a:ext>
              </a:extLst>
            </p:cNvPr>
            <p:cNvSpPr txBox="1"/>
            <p:nvPr/>
          </p:nvSpPr>
          <p:spPr>
            <a:xfrm>
              <a:off x="9004789" y="2225075"/>
              <a:ext cx="1255748" cy="337663"/>
            </a:xfrm>
            <a:prstGeom prst="rect">
              <a:avLst/>
            </a:prstGeom>
            <a:solidFill>
              <a:schemeClr val="bg1">
                <a:lumMod val="65000"/>
              </a:schemeClr>
            </a:solidFill>
            <a:ln>
              <a:solidFill>
                <a:srgbClr val="FF0000"/>
              </a:solidFill>
            </a:ln>
          </p:spPr>
          <p:txBody>
            <a:bodyPr wrap="square">
              <a:spAutoFit/>
            </a:bodyPr>
            <a:lstStyle/>
            <a:p>
              <a:pPr algn="ctr"/>
              <a:r>
                <a:rPr lang="en-US" dirty="0">
                  <a:solidFill>
                    <a:schemeClr val="bg1"/>
                  </a:solidFill>
                </a:rPr>
                <a:t>Apple Inc.</a:t>
              </a:r>
            </a:p>
          </p:txBody>
        </p:sp>
        <p:sp>
          <p:nvSpPr>
            <p:cNvPr id="29" name="TextBox 28">
              <a:extLst>
                <a:ext uri="{FF2B5EF4-FFF2-40B4-BE49-F238E27FC236}">
                  <a16:creationId xmlns:a16="http://schemas.microsoft.com/office/drawing/2014/main" id="{E40BA2B5-B635-4E82-82B2-EF2DB505A521}"/>
                </a:ext>
              </a:extLst>
            </p:cNvPr>
            <p:cNvSpPr txBox="1"/>
            <p:nvPr/>
          </p:nvSpPr>
          <p:spPr>
            <a:xfrm>
              <a:off x="4986932" y="1985898"/>
              <a:ext cx="596638" cy="239178"/>
            </a:xfrm>
            <a:prstGeom prst="rect">
              <a:avLst/>
            </a:prstGeom>
            <a:noFill/>
          </p:spPr>
          <p:txBody>
            <a:bodyPr wrap="none" rtlCol="0">
              <a:spAutoFit/>
            </a:bodyPr>
            <a:lstStyle/>
            <a:p>
              <a:r>
                <a:rPr lang="en-US" sz="1100" dirty="0">
                  <a:solidFill>
                    <a:srgbClr val="FF0000"/>
                  </a:solidFill>
                </a:rPr>
                <a:t>entity1</a:t>
              </a:r>
              <a:endParaRPr lang="es-CO" sz="1100" dirty="0">
                <a:solidFill>
                  <a:srgbClr val="FF0000"/>
                </a:solidFill>
              </a:endParaRPr>
            </a:p>
          </p:txBody>
        </p:sp>
        <p:sp>
          <p:nvSpPr>
            <p:cNvPr id="30" name="TextBox 29">
              <a:extLst>
                <a:ext uri="{FF2B5EF4-FFF2-40B4-BE49-F238E27FC236}">
                  <a16:creationId xmlns:a16="http://schemas.microsoft.com/office/drawing/2014/main" id="{D7640C92-F725-4B7D-9A11-340BA3CC1530}"/>
                </a:ext>
              </a:extLst>
            </p:cNvPr>
            <p:cNvSpPr txBox="1"/>
            <p:nvPr/>
          </p:nvSpPr>
          <p:spPr>
            <a:xfrm>
              <a:off x="9667759" y="1985898"/>
              <a:ext cx="596638" cy="239178"/>
            </a:xfrm>
            <a:prstGeom prst="rect">
              <a:avLst/>
            </a:prstGeom>
            <a:noFill/>
          </p:spPr>
          <p:txBody>
            <a:bodyPr wrap="none" rtlCol="0">
              <a:spAutoFit/>
            </a:bodyPr>
            <a:lstStyle/>
            <a:p>
              <a:r>
                <a:rPr lang="en-US" sz="1100" dirty="0">
                  <a:solidFill>
                    <a:srgbClr val="FF0000"/>
                  </a:solidFill>
                </a:rPr>
                <a:t>entity2</a:t>
              </a:r>
              <a:endParaRPr lang="es-CO" sz="1100" dirty="0">
                <a:solidFill>
                  <a:srgbClr val="FF0000"/>
                </a:solidFill>
              </a:endParaRPr>
            </a:p>
          </p:txBody>
        </p:sp>
        <p:cxnSp>
          <p:nvCxnSpPr>
            <p:cNvPr id="31" name="Connector: Curved 30">
              <a:extLst>
                <a:ext uri="{FF2B5EF4-FFF2-40B4-BE49-F238E27FC236}">
                  <a16:creationId xmlns:a16="http://schemas.microsoft.com/office/drawing/2014/main" id="{ACE68D3F-C240-40AD-AEB2-65EE06FB80D5}"/>
                </a:ext>
              </a:extLst>
            </p:cNvPr>
            <p:cNvCxnSpPr>
              <a:cxnSpLocks/>
              <a:stCxn id="21" idx="2"/>
              <a:endCxn id="28" idx="2"/>
            </p:cNvCxnSpPr>
            <p:nvPr/>
          </p:nvCxnSpPr>
          <p:spPr>
            <a:xfrm rot="16200000" flipH="1">
              <a:off x="7260135" y="189666"/>
              <a:ext cx="11611" cy="4746144"/>
            </a:xfrm>
            <a:prstGeom prst="curvedConnector3">
              <a:avLst>
                <a:gd name="adj1" fmla="val 1800000"/>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ACF1A7E5-3463-4937-B7E8-755D381E8A8A}"/>
                </a:ext>
              </a:extLst>
            </p:cNvPr>
            <p:cNvSpPr txBox="1"/>
            <p:nvPr/>
          </p:nvSpPr>
          <p:spPr>
            <a:xfrm>
              <a:off x="6173113" y="2768120"/>
              <a:ext cx="4231157" cy="337663"/>
            </a:xfrm>
            <a:prstGeom prst="rect">
              <a:avLst/>
            </a:prstGeom>
            <a:noFill/>
            <a:ln>
              <a:noFill/>
            </a:ln>
          </p:spPr>
          <p:txBody>
            <a:bodyPr wrap="square">
              <a:spAutoFit/>
            </a:bodyPr>
            <a:lstStyle/>
            <a:p>
              <a:pPr algn="ctr"/>
              <a:r>
                <a:rPr lang="en-US" dirty="0">
                  <a:solidFill>
                    <a:schemeClr val="bg1">
                      <a:lumMod val="65000"/>
                    </a:schemeClr>
                  </a:solidFill>
                </a:rPr>
                <a:t>[Steve Jobs, founder, Apple Inc.]</a:t>
              </a:r>
            </a:p>
          </p:txBody>
        </p:sp>
        <p:sp>
          <p:nvSpPr>
            <p:cNvPr id="33" name="TextBox 32">
              <a:extLst>
                <a:ext uri="{FF2B5EF4-FFF2-40B4-BE49-F238E27FC236}">
                  <a16:creationId xmlns:a16="http://schemas.microsoft.com/office/drawing/2014/main" id="{184CDB81-445E-40B6-A5CF-419A427B22D7}"/>
                </a:ext>
              </a:extLst>
            </p:cNvPr>
            <p:cNvSpPr txBox="1"/>
            <p:nvPr/>
          </p:nvSpPr>
          <p:spPr>
            <a:xfrm>
              <a:off x="4258645" y="1631018"/>
              <a:ext cx="2581576" cy="309524"/>
            </a:xfrm>
            <a:prstGeom prst="rect">
              <a:avLst/>
            </a:prstGeom>
            <a:noFill/>
          </p:spPr>
          <p:txBody>
            <a:bodyPr wrap="square" rtlCol="0">
              <a:spAutoFit/>
            </a:bodyPr>
            <a:lstStyle/>
            <a:p>
              <a:r>
                <a:rPr lang="en-US" sz="1600" b="1" dirty="0">
                  <a:solidFill>
                    <a:schemeClr val="accent2"/>
                  </a:solidFill>
                </a:rPr>
                <a:t>False Positive </a:t>
              </a:r>
              <a:r>
                <a:rPr lang="en-US" sz="1600" b="1" dirty="0" err="1">
                  <a:solidFill>
                    <a:schemeClr val="accent2"/>
                  </a:solidFill>
                </a:rPr>
                <a:t>Intances</a:t>
              </a:r>
              <a:endParaRPr lang="es-CO" sz="1100" b="1" dirty="0">
                <a:solidFill>
                  <a:schemeClr val="accent2"/>
                </a:solidFill>
              </a:endParaRPr>
            </a:p>
          </p:txBody>
        </p:sp>
        <p:sp>
          <p:nvSpPr>
            <p:cNvPr id="34" name="TextBox 33">
              <a:extLst>
                <a:ext uri="{FF2B5EF4-FFF2-40B4-BE49-F238E27FC236}">
                  <a16:creationId xmlns:a16="http://schemas.microsoft.com/office/drawing/2014/main" id="{81DA7D78-C2D3-45D4-9FCA-DF357703CE41}"/>
                </a:ext>
              </a:extLst>
            </p:cNvPr>
            <p:cNvSpPr txBox="1"/>
            <p:nvPr/>
          </p:nvSpPr>
          <p:spPr>
            <a:xfrm>
              <a:off x="10322837" y="2230881"/>
              <a:ext cx="609089" cy="337663"/>
            </a:xfrm>
            <a:prstGeom prst="rect">
              <a:avLst/>
            </a:prstGeom>
            <a:noFill/>
            <a:ln>
              <a:solidFill>
                <a:schemeClr val="tx1"/>
              </a:solidFill>
            </a:ln>
          </p:spPr>
          <p:txBody>
            <a:bodyPr wrap="square">
              <a:spAutoFit/>
            </a:bodyPr>
            <a:lstStyle/>
            <a:p>
              <a:pPr algn="ctr"/>
              <a:r>
                <a:rPr lang="en-US" dirty="0"/>
                <a:t>in</a:t>
              </a:r>
            </a:p>
          </p:txBody>
        </p:sp>
        <p:sp>
          <p:nvSpPr>
            <p:cNvPr id="35" name="TextBox 34">
              <a:extLst>
                <a:ext uri="{FF2B5EF4-FFF2-40B4-BE49-F238E27FC236}">
                  <a16:creationId xmlns:a16="http://schemas.microsoft.com/office/drawing/2014/main" id="{A6141A9D-D0BA-4337-A726-2A4FE081892E}"/>
                </a:ext>
              </a:extLst>
            </p:cNvPr>
            <p:cNvSpPr txBox="1"/>
            <p:nvPr/>
          </p:nvSpPr>
          <p:spPr>
            <a:xfrm>
              <a:off x="10966494" y="2230881"/>
              <a:ext cx="762086" cy="337663"/>
            </a:xfrm>
            <a:prstGeom prst="rect">
              <a:avLst/>
            </a:prstGeom>
            <a:noFill/>
            <a:ln>
              <a:solidFill>
                <a:schemeClr val="tx1"/>
              </a:solidFill>
            </a:ln>
          </p:spPr>
          <p:txBody>
            <a:bodyPr wrap="square">
              <a:spAutoFit/>
            </a:bodyPr>
            <a:lstStyle/>
            <a:p>
              <a:pPr algn="ctr"/>
              <a:r>
                <a:rPr lang="en-US" dirty="0"/>
                <a:t>2011</a:t>
              </a:r>
            </a:p>
          </p:txBody>
        </p:sp>
        <p:pic>
          <p:nvPicPr>
            <p:cNvPr id="38" name="Graphic 37" descr="Close with solid fill">
              <a:extLst>
                <a:ext uri="{FF2B5EF4-FFF2-40B4-BE49-F238E27FC236}">
                  <a16:creationId xmlns:a16="http://schemas.microsoft.com/office/drawing/2014/main" id="{7DFDF193-6216-4930-982B-9BE5A77399E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801192" y="2684546"/>
              <a:ext cx="547879" cy="500900"/>
            </a:xfrm>
            <a:prstGeom prst="rect">
              <a:avLst/>
            </a:prstGeom>
          </p:spPr>
        </p:pic>
        <p:sp>
          <p:nvSpPr>
            <p:cNvPr id="39" name="TextBox 38">
              <a:extLst>
                <a:ext uri="{FF2B5EF4-FFF2-40B4-BE49-F238E27FC236}">
                  <a16:creationId xmlns:a16="http://schemas.microsoft.com/office/drawing/2014/main" id="{0FD64A6A-63D1-455F-918F-79CC91334DC5}"/>
                </a:ext>
              </a:extLst>
            </p:cNvPr>
            <p:cNvSpPr txBox="1"/>
            <p:nvPr/>
          </p:nvSpPr>
          <p:spPr>
            <a:xfrm>
              <a:off x="4258173" y="2943746"/>
              <a:ext cx="2581576" cy="309524"/>
            </a:xfrm>
            <a:prstGeom prst="rect">
              <a:avLst/>
            </a:prstGeom>
            <a:noFill/>
          </p:spPr>
          <p:txBody>
            <a:bodyPr wrap="square" rtlCol="0">
              <a:spAutoFit/>
            </a:bodyPr>
            <a:lstStyle/>
            <a:p>
              <a:r>
                <a:rPr lang="en-US" sz="1600" b="1" dirty="0">
                  <a:solidFill>
                    <a:schemeClr val="accent2"/>
                  </a:solidFill>
                </a:rPr>
                <a:t>Assumption</a:t>
              </a:r>
              <a:endParaRPr lang="es-CO" sz="1100" b="1" dirty="0">
                <a:solidFill>
                  <a:schemeClr val="accent2"/>
                </a:solidFill>
              </a:endParaRPr>
            </a:p>
          </p:txBody>
        </p:sp>
        <p:sp>
          <p:nvSpPr>
            <p:cNvPr id="40" name="TextBox 39">
              <a:extLst>
                <a:ext uri="{FF2B5EF4-FFF2-40B4-BE49-F238E27FC236}">
                  <a16:creationId xmlns:a16="http://schemas.microsoft.com/office/drawing/2014/main" id="{1F5DBADD-38B2-42D3-A103-5BDFB393BB03}"/>
                </a:ext>
              </a:extLst>
            </p:cNvPr>
            <p:cNvSpPr txBox="1"/>
            <p:nvPr/>
          </p:nvSpPr>
          <p:spPr>
            <a:xfrm>
              <a:off x="4385135" y="3210548"/>
              <a:ext cx="7666882" cy="647187"/>
            </a:xfrm>
            <a:prstGeom prst="rect">
              <a:avLst/>
            </a:prstGeom>
            <a:noFill/>
            <a:ln>
              <a:solidFill>
                <a:schemeClr val="tx2"/>
              </a:solidFill>
            </a:ln>
          </p:spPr>
          <p:txBody>
            <a:bodyPr wrap="square" rtlCol="0">
              <a:spAutoFit/>
            </a:bodyPr>
            <a:lstStyle/>
            <a:p>
              <a:r>
                <a:rPr lang="en-US" sz="2000" b="1" dirty="0">
                  <a:solidFill>
                    <a:schemeClr val="tx2"/>
                  </a:solidFill>
                </a:rPr>
                <a:t>If an entity relevant to another entity, its name is possibly mentioned in the description of the other entity.</a:t>
              </a:r>
            </a:p>
          </p:txBody>
        </p:sp>
        <p:pic>
          <p:nvPicPr>
            <p:cNvPr id="41" name="Graphic 40" descr="Checkmark with solid fill">
              <a:extLst>
                <a:ext uri="{FF2B5EF4-FFF2-40B4-BE49-F238E27FC236}">
                  <a16:creationId xmlns:a16="http://schemas.microsoft.com/office/drawing/2014/main" id="{3A3AA5A6-6DA6-4A54-88F5-72E2E86DC09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837190" y="1264233"/>
              <a:ext cx="438241" cy="400663"/>
            </a:xfrm>
            <a:prstGeom prst="rect">
              <a:avLst/>
            </a:prstGeom>
          </p:spPr>
        </p:pic>
        <p:sp>
          <p:nvSpPr>
            <p:cNvPr id="42" name="TextBox 41">
              <a:extLst>
                <a:ext uri="{FF2B5EF4-FFF2-40B4-BE49-F238E27FC236}">
                  <a16:creationId xmlns:a16="http://schemas.microsoft.com/office/drawing/2014/main" id="{269BC9D1-E812-4E12-990E-3B075A02C432}"/>
                </a:ext>
              </a:extLst>
            </p:cNvPr>
            <p:cNvSpPr txBox="1"/>
            <p:nvPr/>
          </p:nvSpPr>
          <p:spPr>
            <a:xfrm>
              <a:off x="4435050" y="4019733"/>
              <a:ext cx="1255748" cy="337663"/>
            </a:xfrm>
            <a:prstGeom prst="rect">
              <a:avLst/>
            </a:prstGeom>
            <a:solidFill>
              <a:schemeClr val="bg1">
                <a:lumMod val="65000"/>
              </a:schemeClr>
            </a:solidFill>
            <a:ln>
              <a:solidFill>
                <a:srgbClr val="FF0000"/>
              </a:solidFill>
            </a:ln>
          </p:spPr>
          <p:txBody>
            <a:bodyPr wrap="square">
              <a:spAutoFit/>
            </a:bodyPr>
            <a:lstStyle/>
            <a:p>
              <a:pPr algn="ctr"/>
              <a:r>
                <a:rPr lang="en-US" dirty="0">
                  <a:solidFill>
                    <a:schemeClr val="bg1"/>
                  </a:solidFill>
                </a:rPr>
                <a:t>Steve Jobs</a:t>
              </a:r>
            </a:p>
          </p:txBody>
        </p:sp>
        <p:sp>
          <p:nvSpPr>
            <p:cNvPr id="43" name="TextBox 42">
              <a:extLst>
                <a:ext uri="{FF2B5EF4-FFF2-40B4-BE49-F238E27FC236}">
                  <a16:creationId xmlns:a16="http://schemas.microsoft.com/office/drawing/2014/main" id="{1C6026CB-1A8E-4A01-961D-79A36302EE81}"/>
                </a:ext>
              </a:extLst>
            </p:cNvPr>
            <p:cNvSpPr txBox="1"/>
            <p:nvPr/>
          </p:nvSpPr>
          <p:spPr>
            <a:xfrm>
              <a:off x="6604286" y="4019733"/>
              <a:ext cx="1255748" cy="337663"/>
            </a:xfrm>
            <a:prstGeom prst="rect">
              <a:avLst/>
            </a:prstGeom>
            <a:solidFill>
              <a:schemeClr val="bg1">
                <a:lumMod val="65000"/>
              </a:schemeClr>
            </a:solidFill>
            <a:ln>
              <a:solidFill>
                <a:srgbClr val="FF0000"/>
              </a:solidFill>
            </a:ln>
          </p:spPr>
          <p:txBody>
            <a:bodyPr wrap="square">
              <a:spAutoFit/>
            </a:bodyPr>
            <a:lstStyle/>
            <a:p>
              <a:pPr algn="ctr"/>
              <a:r>
                <a:rPr lang="en-US" dirty="0">
                  <a:solidFill>
                    <a:schemeClr val="bg1"/>
                  </a:solidFill>
                </a:rPr>
                <a:t>Apple Inc.</a:t>
              </a:r>
            </a:p>
          </p:txBody>
        </p:sp>
        <p:cxnSp>
          <p:nvCxnSpPr>
            <p:cNvPr id="45" name="Straight Arrow Connector 44">
              <a:extLst>
                <a:ext uri="{FF2B5EF4-FFF2-40B4-BE49-F238E27FC236}">
                  <a16:creationId xmlns:a16="http://schemas.microsoft.com/office/drawing/2014/main" id="{B61BF09E-1C0D-4A9B-B576-D48A8226C2CA}"/>
                </a:ext>
              </a:extLst>
            </p:cNvPr>
            <p:cNvCxnSpPr/>
            <p:nvPr/>
          </p:nvCxnSpPr>
          <p:spPr>
            <a:xfrm>
              <a:off x="5825796" y="4084599"/>
              <a:ext cx="59782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543C9B69-3C8F-4D88-BB7F-6B06B485ED82}"/>
                </a:ext>
              </a:extLst>
            </p:cNvPr>
            <p:cNvCxnSpPr>
              <a:cxnSpLocks/>
            </p:cNvCxnSpPr>
            <p:nvPr/>
          </p:nvCxnSpPr>
          <p:spPr>
            <a:xfrm flipH="1">
              <a:off x="5825796" y="4275825"/>
              <a:ext cx="61593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8CCA593E-AECF-43C2-9448-42164915FB23}"/>
                </a:ext>
              </a:extLst>
            </p:cNvPr>
            <p:cNvSpPr txBox="1"/>
            <p:nvPr/>
          </p:nvSpPr>
          <p:spPr>
            <a:xfrm>
              <a:off x="8627033" y="4019733"/>
              <a:ext cx="1255748" cy="337663"/>
            </a:xfrm>
            <a:prstGeom prst="rect">
              <a:avLst/>
            </a:prstGeom>
            <a:solidFill>
              <a:schemeClr val="bg1">
                <a:lumMod val="65000"/>
              </a:schemeClr>
            </a:solidFill>
            <a:ln>
              <a:solidFill>
                <a:srgbClr val="FF0000"/>
              </a:solidFill>
            </a:ln>
          </p:spPr>
          <p:txBody>
            <a:bodyPr wrap="square">
              <a:spAutoFit/>
            </a:bodyPr>
            <a:lstStyle/>
            <a:p>
              <a:pPr algn="ctr"/>
              <a:r>
                <a:rPr lang="en-US" dirty="0">
                  <a:solidFill>
                    <a:schemeClr val="bg1"/>
                  </a:solidFill>
                </a:rPr>
                <a:t>Steve Jobs</a:t>
              </a:r>
            </a:p>
          </p:txBody>
        </p:sp>
        <p:sp>
          <p:nvSpPr>
            <p:cNvPr id="50" name="TextBox 49">
              <a:extLst>
                <a:ext uri="{FF2B5EF4-FFF2-40B4-BE49-F238E27FC236}">
                  <a16:creationId xmlns:a16="http://schemas.microsoft.com/office/drawing/2014/main" id="{31FEA961-2847-4DD8-9DE3-97668343F41A}"/>
                </a:ext>
              </a:extLst>
            </p:cNvPr>
            <p:cNvSpPr txBox="1"/>
            <p:nvPr/>
          </p:nvSpPr>
          <p:spPr>
            <a:xfrm>
              <a:off x="10796269" y="4019733"/>
              <a:ext cx="1255748" cy="337663"/>
            </a:xfrm>
            <a:prstGeom prst="rect">
              <a:avLst/>
            </a:prstGeom>
            <a:solidFill>
              <a:schemeClr val="bg1">
                <a:lumMod val="65000"/>
              </a:schemeClr>
            </a:solidFill>
            <a:ln>
              <a:solidFill>
                <a:srgbClr val="FF0000"/>
              </a:solidFill>
            </a:ln>
          </p:spPr>
          <p:txBody>
            <a:bodyPr wrap="square">
              <a:spAutoFit/>
            </a:bodyPr>
            <a:lstStyle/>
            <a:p>
              <a:pPr algn="ctr"/>
              <a:r>
                <a:rPr lang="en-US" dirty="0">
                  <a:solidFill>
                    <a:schemeClr val="bg1"/>
                  </a:solidFill>
                </a:rPr>
                <a:t>USA</a:t>
              </a:r>
            </a:p>
          </p:txBody>
        </p:sp>
        <p:cxnSp>
          <p:nvCxnSpPr>
            <p:cNvPr id="51" name="Straight Arrow Connector 50">
              <a:extLst>
                <a:ext uri="{FF2B5EF4-FFF2-40B4-BE49-F238E27FC236}">
                  <a16:creationId xmlns:a16="http://schemas.microsoft.com/office/drawing/2014/main" id="{FE881C47-1370-49B5-AD70-A2B2CB9EF754}"/>
                </a:ext>
              </a:extLst>
            </p:cNvPr>
            <p:cNvCxnSpPr/>
            <p:nvPr/>
          </p:nvCxnSpPr>
          <p:spPr>
            <a:xfrm>
              <a:off x="10056311" y="4164218"/>
              <a:ext cx="59782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005277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46F2B6-FE6A-4DC2-91F3-3FC40DD8E48C}"/>
              </a:ext>
            </a:extLst>
          </p:cNvPr>
          <p:cNvSpPr>
            <a:spLocks noGrp="1"/>
          </p:cNvSpPr>
          <p:nvPr>
            <p:ph type="title"/>
          </p:nvPr>
        </p:nvSpPr>
        <p:spPr/>
        <p:txBody>
          <a:bodyPr/>
          <a:lstStyle/>
          <a:p>
            <a:r>
              <a:rPr lang="en-US" dirty="0"/>
              <a:t>RECENT WORK</a:t>
            </a:r>
            <a:endParaRPr lang="es-CO" dirty="0"/>
          </a:p>
        </p:txBody>
      </p:sp>
      <p:sp>
        <p:nvSpPr>
          <p:cNvPr id="4" name="Text Placeholder 3">
            <a:extLst>
              <a:ext uri="{FF2B5EF4-FFF2-40B4-BE49-F238E27FC236}">
                <a16:creationId xmlns:a16="http://schemas.microsoft.com/office/drawing/2014/main" id="{E13716B0-4BC0-49AB-BC98-EEBD5C413531}"/>
              </a:ext>
            </a:extLst>
          </p:cNvPr>
          <p:cNvSpPr>
            <a:spLocks noGrp="1"/>
          </p:cNvSpPr>
          <p:nvPr>
            <p:ph type="body" sz="half" idx="2"/>
          </p:nvPr>
        </p:nvSpPr>
        <p:spPr/>
        <p:txBody>
          <a:bodyPr/>
          <a:lstStyle/>
          <a:p>
            <a:r>
              <a:rPr lang="en-US" dirty="0"/>
              <a:t>GAN Driven Semi-distant Supervision for Relation Extraction</a:t>
            </a:r>
          </a:p>
          <a:p>
            <a:r>
              <a:rPr lang="en-US" u="sng" dirty="0"/>
              <a:t>Author</a:t>
            </a:r>
            <a:r>
              <a:rPr lang="en-US" dirty="0"/>
              <a:t>: Shanghai Jiao Tong University</a:t>
            </a:r>
          </a:p>
        </p:txBody>
      </p:sp>
      <p:pic>
        <p:nvPicPr>
          <p:cNvPr id="56" name="Picture 55">
            <a:extLst>
              <a:ext uri="{FF2B5EF4-FFF2-40B4-BE49-F238E27FC236}">
                <a16:creationId xmlns:a16="http://schemas.microsoft.com/office/drawing/2014/main" id="{C15630C1-8857-44E4-8C62-7629BAD54E7D}"/>
              </a:ext>
            </a:extLst>
          </p:cNvPr>
          <p:cNvPicPr>
            <a:picLocks noChangeAspect="1"/>
          </p:cNvPicPr>
          <p:nvPr/>
        </p:nvPicPr>
        <p:blipFill>
          <a:blip r:embed="rId3"/>
          <a:stretch>
            <a:fillRect/>
          </a:stretch>
        </p:blipFill>
        <p:spPr>
          <a:xfrm>
            <a:off x="5276863" y="802410"/>
            <a:ext cx="5991211" cy="5740707"/>
          </a:xfrm>
          <a:prstGeom prst="rect">
            <a:avLst/>
          </a:prstGeom>
        </p:spPr>
      </p:pic>
    </p:spTree>
    <p:extLst>
      <p:ext uri="{BB962C8B-B14F-4D97-AF65-F5344CB8AC3E}">
        <p14:creationId xmlns:p14="http://schemas.microsoft.com/office/powerpoint/2010/main" val="149299535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46F2B6-FE6A-4DC2-91F3-3FC40DD8E48C}"/>
              </a:ext>
            </a:extLst>
          </p:cNvPr>
          <p:cNvSpPr>
            <a:spLocks noGrp="1"/>
          </p:cNvSpPr>
          <p:nvPr>
            <p:ph type="title"/>
          </p:nvPr>
        </p:nvSpPr>
        <p:spPr/>
        <p:txBody>
          <a:bodyPr/>
          <a:lstStyle/>
          <a:p>
            <a:r>
              <a:rPr lang="en-US" dirty="0"/>
              <a:t>RECENT WORK</a:t>
            </a:r>
            <a:endParaRPr lang="es-CO" dirty="0"/>
          </a:p>
        </p:txBody>
      </p:sp>
      <p:sp>
        <p:nvSpPr>
          <p:cNvPr id="4" name="Text Placeholder 3">
            <a:extLst>
              <a:ext uri="{FF2B5EF4-FFF2-40B4-BE49-F238E27FC236}">
                <a16:creationId xmlns:a16="http://schemas.microsoft.com/office/drawing/2014/main" id="{E13716B0-4BC0-49AB-BC98-EEBD5C413531}"/>
              </a:ext>
            </a:extLst>
          </p:cNvPr>
          <p:cNvSpPr>
            <a:spLocks noGrp="1"/>
          </p:cNvSpPr>
          <p:nvPr>
            <p:ph type="body" sz="half" idx="2"/>
          </p:nvPr>
        </p:nvSpPr>
        <p:spPr/>
        <p:txBody>
          <a:bodyPr/>
          <a:lstStyle/>
          <a:p>
            <a:r>
              <a:rPr lang="en-US" dirty="0"/>
              <a:t>GAN Driven Semi-distant Supervision for Relation Extraction</a:t>
            </a:r>
          </a:p>
          <a:p>
            <a:r>
              <a:rPr lang="en-US" u="sng" dirty="0"/>
              <a:t>Author</a:t>
            </a:r>
            <a:r>
              <a:rPr lang="en-US" dirty="0"/>
              <a:t>: Shanghai Jiao Tong University</a:t>
            </a:r>
          </a:p>
        </p:txBody>
      </p:sp>
      <p:pic>
        <p:nvPicPr>
          <p:cNvPr id="5" name="Picture 4">
            <a:extLst>
              <a:ext uri="{FF2B5EF4-FFF2-40B4-BE49-F238E27FC236}">
                <a16:creationId xmlns:a16="http://schemas.microsoft.com/office/drawing/2014/main" id="{DABC5A89-420F-4CCD-947B-92133F78AD0B}"/>
              </a:ext>
            </a:extLst>
          </p:cNvPr>
          <p:cNvPicPr>
            <a:picLocks noChangeAspect="1"/>
          </p:cNvPicPr>
          <p:nvPr/>
        </p:nvPicPr>
        <p:blipFill>
          <a:blip r:embed="rId3"/>
          <a:stretch>
            <a:fillRect/>
          </a:stretch>
        </p:blipFill>
        <p:spPr>
          <a:xfrm>
            <a:off x="4135430" y="1057275"/>
            <a:ext cx="3491473" cy="4566848"/>
          </a:xfrm>
          <a:prstGeom prst="rect">
            <a:avLst/>
          </a:prstGeom>
        </p:spPr>
      </p:pic>
      <p:pic>
        <p:nvPicPr>
          <p:cNvPr id="6" name="Picture 5">
            <a:extLst>
              <a:ext uri="{FF2B5EF4-FFF2-40B4-BE49-F238E27FC236}">
                <a16:creationId xmlns:a16="http://schemas.microsoft.com/office/drawing/2014/main" id="{6E1945BF-18CC-4138-8466-B4181287CD5D}"/>
              </a:ext>
            </a:extLst>
          </p:cNvPr>
          <p:cNvPicPr>
            <a:picLocks noChangeAspect="1"/>
          </p:cNvPicPr>
          <p:nvPr/>
        </p:nvPicPr>
        <p:blipFill>
          <a:blip r:embed="rId4"/>
          <a:stretch>
            <a:fillRect/>
          </a:stretch>
        </p:blipFill>
        <p:spPr>
          <a:xfrm>
            <a:off x="7829550" y="933450"/>
            <a:ext cx="3797823" cy="3771900"/>
          </a:xfrm>
          <a:prstGeom prst="rect">
            <a:avLst/>
          </a:prstGeom>
        </p:spPr>
      </p:pic>
      <p:sp>
        <p:nvSpPr>
          <p:cNvPr id="8" name="TextBox 7">
            <a:extLst>
              <a:ext uri="{FF2B5EF4-FFF2-40B4-BE49-F238E27FC236}">
                <a16:creationId xmlns:a16="http://schemas.microsoft.com/office/drawing/2014/main" id="{8AA924EB-CB67-4E17-A40E-09491B713A81}"/>
              </a:ext>
            </a:extLst>
          </p:cNvPr>
          <p:cNvSpPr txBox="1"/>
          <p:nvPr/>
        </p:nvSpPr>
        <p:spPr>
          <a:xfrm>
            <a:off x="7626903" y="540476"/>
            <a:ext cx="2581576" cy="338554"/>
          </a:xfrm>
          <a:prstGeom prst="rect">
            <a:avLst/>
          </a:prstGeom>
          <a:noFill/>
        </p:spPr>
        <p:txBody>
          <a:bodyPr wrap="square" rtlCol="0">
            <a:spAutoFit/>
          </a:bodyPr>
          <a:lstStyle/>
          <a:p>
            <a:r>
              <a:rPr lang="en-US" sz="1600" b="1" dirty="0">
                <a:solidFill>
                  <a:schemeClr val="accent2"/>
                </a:solidFill>
              </a:rPr>
              <a:t>Datasets</a:t>
            </a:r>
            <a:endParaRPr lang="es-CO" sz="1100" b="1" dirty="0">
              <a:solidFill>
                <a:schemeClr val="accent2"/>
              </a:solidFill>
            </a:endParaRPr>
          </a:p>
        </p:txBody>
      </p:sp>
      <p:pic>
        <p:nvPicPr>
          <p:cNvPr id="9" name="Picture 8">
            <a:extLst>
              <a:ext uri="{FF2B5EF4-FFF2-40B4-BE49-F238E27FC236}">
                <a16:creationId xmlns:a16="http://schemas.microsoft.com/office/drawing/2014/main" id="{65C9C7FF-CD53-403B-B499-D6CA042350DC}"/>
              </a:ext>
            </a:extLst>
          </p:cNvPr>
          <p:cNvPicPr>
            <a:picLocks noChangeAspect="1"/>
          </p:cNvPicPr>
          <p:nvPr/>
        </p:nvPicPr>
        <p:blipFill>
          <a:blip r:embed="rId5"/>
          <a:stretch>
            <a:fillRect/>
          </a:stretch>
        </p:blipFill>
        <p:spPr>
          <a:xfrm>
            <a:off x="7829550" y="5057845"/>
            <a:ext cx="3750870" cy="1676330"/>
          </a:xfrm>
          <a:prstGeom prst="rect">
            <a:avLst/>
          </a:prstGeom>
        </p:spPr>
      </p:pic>
      <p:sp>
        <p:nvSpPr>
          <p:cNvPr id="11" name="TextBox 10">
            <a:extLst>
              <a:ext uri="{FF2B5EF4-FFF2-40B4-BE49-F238E27FC236}">
                <a16:creationId xmlns:a16="http://schemas.microsoft.com/office/drawing/2014/main" id="{2B888640-AE70-4997-92E3-1A0553CF5A03}"/>
              </a:ext>
            </a:extLst>
          </p:cNvPr>
          <p:cNvSpPr txBox="1"/>
          <p:nvPr/>
        </p:nvSpPr>
        <p:spPr>
          <a:xfrm>
            <a:off x="7782693" y="4766846"/>
            <a:ext cx="2581576" cy="338554"/>
          </a:xfrm>
          <a:prstGeom prst="rect">
            <a:avLst/>
          </a:prstGeom>
          <a:noFill/>
        </p:spPr>
        <p:txBody>
          <a:bodyPr wrap="square" rtlCol="0">
            <a:spAutoFit/>
          </a:bodyPr>
          <a:lstStyle/>
          <a:p>
            <a:r>
              <a:rPr lang="en-US" sz="1600" b="1" dirty="0">
                <a:solidFill>
                  <a:schemeClr val="accent2"/>
                </a:solidFill>
              </a:rPr>
              <a:t>Results</a:t>
            </a:r>
            <a:endParaRPr lang="es-CO" sz="1100" b="1" dirty="0">
              <a:solidFill>
                <a:schemeClr val="accent2"/>
              </a:solidFill>
            </a:endParaRPr>
          </a:p>
        </p:txBody>
      </p:sp>
    </p:spTree>
    <p:extLst>
      <p:ext uri="{BB962C8B-B14F-4D97-AF65-F5344CB8AC3E}">
        <p14:creationId xmlns:p14="http://schemas.microsoft.com/office/powerpoint/2010/main" val="240554058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62972-3449-42D1-8185-B4BEFD52AB44}"/>
              </a:ext>
            </a:extLst>
          </p:cNvPr>
          <p:cNvSpPr>
            <a:spLocks noGrp="1"/>
          </p:cNvSpPr>
          <p:nvPr>
            <p:ph type="title"/>
          </p:nvPr>
        </p:nvSpPr>
        <p:spPr/>
        <p:txBody>
          <a:bodyPr/>
          <a:lstStyle/>
          <a:p>
            <a:r>
              <a:rPr lang="en-US" dirty="0"/>
              <a:t>Distant supervision</a:t>
            </a:r>
            <a:br>
              <a:rPr lang="en-US" dirty="0"/>
            </a:br>
            <a:r>
              <a:rPr lang="en-US" sz="2000" dirty="0"/>
              <a:t>hypernym (is – a)</a:t>
            </a:r>
            <a:endParaRPr lang="en-US" dirty="0"/>
          </a:p>
        </p:txBody>
      </p:sp>
      <p:grpSp>
        <p:nvGrpSpPr>
          <p:cNvPr id="6" name="Group 5">
            <a:extLst>
              <a:ext uri="{FF2B5EF4-FFF2-40B4-BE49-F238E27FC236}">
                <a16:creationId xmlns:a16="http://schemas.microsoft.com/office/drawing/2014/main" id="{22A88713-D36E-49A5-B46B-FC09A8C4218B}"/>
              </a:ext>
            </a:extLst>
          </p:cNvPr>
          <p:cNvGrpSpPr/>
          <p:nvPr/>
        </p:nvGrpSpPr>
        <p:grpSpPr>
          <a:xfrm>
            <a:off x="4593385" y="2170724"/>
            <a:ext cx="3005230" cy="426496"/>
            <a:chOff x="4012359" y="1919235"/>
            <a:chExt cx="3005230" cy="426496"/>
          </a:xfrm>
          <a:noFill/>
        </p:grpSpPr>
        <p:sp>
          <p:nvSpPr>
            <p:cNvPr id="7" name="Rectangle 6">
              <a:extLst>
                <a:ext uri="{FF2B5EF4-FFF2-40B4-BE49-F238E27FC236}">
                  <a16:creationId xmlns:a16="http://schemas.microsoft.com/office/drawing/2014/main" id="{5D667A14-7AB1-4B63-98CE-F97165875544}"/>
                </a:ext>
              </a:extLst>
            </p:cNvPr>
            <p:cNvSpPr/>
            <p:nvPr/>
          </p:nvSpPr>
          <p:spPr>
            <a:xfrm>
              <a:off x="4012359" y="1919235"/>
              <a:ext cx="3005230" cy="426496"/>
            </a:xfrm>
            <a:prstGeom prst="rect">
              <a:avLst/>
            </a:prstGeom>
            <a:grpFill/>
          </p:spPr>
          <p:style>
            <a:lnRef idx="2">
              <a:schemeClr val="accent1">
                <a:shade val="80000"/>
                <a:hueOff val="223096"/>
                <a:satOff val="-4529"/>
                <a:lumOff val="15339"/>
                <a:alphaOff val="0"/>
              </a:schemeClr>
            </a:lnRef>
            <a:fillRef idx="1">
              <a:schemeClr val="accent1">
                <a:shade val="80000"/>
                <a:hueOff val="223096"/>
                <a:satOff val="-4529"/>
                <a:lumOff val="15339"/>
                <a:alphaOff val="0"/>
              </a:schemeClr>
            </a:fillRef>
            <a:effectRef idx="0">
              <a:schemeClr val="accent1">
                <a:shade val="80000"/>
                <a:hueOff val="223096"/>
                <a:satOff val="-4529"/>
                <a:lumOff val="15339"/>
                <a:alphaOff val="0"/>
              </a:schemeClr>
            </a:effectRef>
            <a:fontRef idx="minor">
              <a:schemeClr val="lt1"/>
            </a:fontRef>
          </p:style>
        </p:sp>
        <p:sp>
          <p:nvSpPr>
            <p:cNvPr id="8" name="TextBox 7">
              <a:extLst>
                <a:ext uri="{FF2B5EF4-FFF2-40B4-BE49-F238E27FC236}">
                  <a16:creationId xmlns:a16="http://schemas.microsoft.com/office/drawing/2014/main" id="{ED1A49B2-76A3-485A-B252-858226CE095A}"/>
                </a:ext>
              </a:extLst>
            </p:cNvPr>
            <p:cNvSpPr txBox="1"/>
            <p:nvPr/>
          </p:nvSpPr>
          <p:spPr>
            <a:xfrm>
              <a:off x="4012359" y="1919235"/>
              <a:ext cx="3005230" cy="426496"/>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137160" tIns="137160" rIns="137160" bIns="137160" numCol="1" spcCol="1270" anchor="ctr" anchorCtr="1">
              <a:noAutofit/>
            </a:bodyPr>
            <a:lstStyle/>
            <a:p>
              <a:pPr marL="0" lvl="0" indent="0" algn="ctr" defTabSz="800100">
                <a:lnSpc>
                  <a:spcPct val="90000"/>
                </a:lnSpc>
                <a:spcBef>
                  <a:spcPct val="0"/>
                </a:spcBef>
                <a:spcAft>
                  <a:spcPct val="35000"/>
                </a:spcAft>
                <a:buNone/>
              </a:pPr>
              <a:r>
                <a:rPr lang="en-US" sz="1800" kern="1200" dirty="0">
                  <a:solidFill>
                    <a:schemeClr val="tx1"/>
                  </a:solidFill>
                </a:rPr>
                <a:t>Color</a:t>
              </a:r>
            </a:p>
          </p:txBody>
        </p:sp>
      </p:grpSp>
      <p:cxnSp>
        <p:nvCxnSpPr>
          <p:cNvPr id="10" name="Straight Arrow Connector 9">
            <a:extLst>
              <a:ext uri="{FF2B5EF4-FFF2-40B4-BE49-F238E27FC236}">
                <a16:creationId xmlns:a16="http://schemas.microsoft.com/office/drawing/2014/main" id="{7824CF4F-8551-491C-BECD-465B10CA11C8}"/>
              </a:ext>
            </a:extLst>
          </p:cNvPr>
          <p:cNvCxnSpPr>
            <a:cxnSpLocks/>
            <a:stCxn id="8" idx="2"/>
          </p:cNvCxnSpPr>
          <p:nvPr/>
        </p:nvCxnSpPr>
        <p:spPr>
          <a:xfrm flipH="1">
            <a:off x="3445188" y="2597220"/>
            <a:ext cx="2650812" cy="13402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52AA636D-F442-446E-9DF3-BD7E25FE44D2}"/>
              </a:ext>
            </a:extLst>
          </p:cNvPr>
          <p:cNvCxnSpPr>
            <a:cxnSpLocks/>
            <a:stCxn id="8" idx="2"/>
            <a:endCxn id="27" idx="0"/>
          </p:cNvCxnSpPr>
          <p:nvPr/>
        </p:nvCxnSpPr>
        <p:spPr>
          <a:xfrm>
            <a:off x="6096000" y="2597220"/>
            <a:ext cx="0" cy="13997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1D3DF7E7-240D-48FB-8F8C-A57EA4962E0F}"/>
              </a:ext>
            </a:extLst>
          </p:cNvPr>
          <p:cNvCxnSpPr>
            <a:cxnSpLocks/>
            <a:endCxn id="31" idx="0"/>
          </p:cNvCxnSpPr>
          <p:nvPr/>
        </p:nvCxnSpPr>
        <p:spPr>
          <a:xfrm>
            <a:off x="6096000" y="2597220"/>
            <a:ext cx="2568837" cy="13997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id="{ED834B08-F3F4-4173-B657-02D20198FE17}"/>
              </a:ext>
            </a:extLst>
          </p:cNvPr>
          <p:cNvGrpSpPr/>
          <p:nvPr/>
        </p:nvGrpSpPr>
        <p:grpSpPr>
          <a:xfrm>
            <a:off x="2351312" y="4021296"/>
            <a:ext cx="2351701" cy="426496"/>
            <a:chOff x="4012359" y="1919235"/>
            <a:chExt cx="3005230" cy="426496"/>
          </a:xfrm>
          <a:solidFill>
            <a:srgbClr val="FF0000"/>
          </a:solidFill>
        </p:grpSpPr>
        <p:sp>
          <p:nvSpPr>
            <p:cNvPr id="24" name="Rectangle 23">
              <a:extLst>
                <a:ext uri="{FF2B5EF4-FFF2-40B4-BE49-F238E27FC236}">
                  <a16:creationId xmlns:a16="http://schemas.microsoft.com/office/drawing/2014/main" id="{D734952F-C16D-4D5E-81C1-D4D604E4D488}"/>
                </a:ext>
              </a:extLst>
            </p:cNvPr>
            <p:cNvSpPr/>
            <p:nvPr/>
          </p:nvSpPr>
          <p:spPr>
            <a:xfrm>
              <a:off x="4012359" y="1919235"/>
              <a:ext cx="3005230" cy="426496"/>
            </a:xfrm>
            <a:prstGeom prst="rect">
              <a:avLst/>
            </a:prstGeom>
            <a:grpFill/>
          </p:spPr>
          <p:style>
            <a:lnRef idx="2">
              <a:schemeClr val="accent1">
                <a:shade val="80000"/>
                <a:hueOff val="223096"/>
                <a:satOff val="-4529"/>
                <a:lumOff val="15339"/>
                <a:alphaOff val="0"/>
              </a:schemeClr>
            </a:lnRef>
            <a:fillRef idx="1">
              <a:schemeClr val="accent1">
                <a:shade val="80000"/>
                <a:hueOff val="223096"/>
                <a:satOff val="-4529"/>
                <a:lumOff val="15339"/>
                <a:alphaOff val="0"/>
              </a:schemeClr>
            </a:fillRef>
            <a:effectRef idx="0">
              <a:schemeClr val="accent1">
                <a:shade val="80000"/>
                <a:hueOff val="223096"/>
                <a:satOff val="-4529"/>
                <a:lumOff val="15339"/>
                <a:alphaOff val="0"/>
              </a:schemeClr>
            </a:effectRef>
            <a:fontRef idx="minor">
              <a:schemeClr val="lt1"/>
            </a:fontRef>
          </p:style>
        </p:sp>
        <p:sp>
          <p:nvSpPr>
            <p:cNvPr id="25" name="TextBox 24">
              <a:extLst>
                <a:ext uri="{FF2B5EF4-FFF2-40B4-BE49-F238E27FC236}">
                  <a16:creationId xmlns:a16="http://schemas.microsoft.com/office/drawing/2014/main" id="{9759C398-9E40-466B-A6E4-014F22D2398F}"/>
                </a:ext>
              </a:extLst>
            </p:cNvPr>
            <p:cNvSpPr txBox="1"/>
            <p:nvPr/>
          </p:nvSpPr>
          <p:spPr>
            <a:xfrm>
              <a:off x="4012359" y="1919235"/>
              <a:ext cx="3005230" cy="426496"/>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137160" tIns="137160" rIns="137160" bIns="137160" numCol="1" spcCol="1270" anchor="ctr" anchorCtr="1">
              <a:noAutofit/>
            </a:bodyPr>
            <a:lstStyle/>
            <a:p>
              <a:pPr marL="0" lvl="0" indent="0" algn="ctr" defTabSz="800100">
                <a:lnSpc>
                  <a:spcPct val="90000"/>
                </a:lnSpc>
                <a:spcBef>
                  <a:spcPct val="0"/>
                </a:spcBef>
                <a:spcAft>
                  <a:spcPct val="35000"/>
                </a:spcAft>
                <a:buNone/>
              </a:pPr>
              <a:r>
                <a:rPr lang="en-US" sz="1800" kern="1200" dirty="0"/>
                <a:t>Red</a:t>
              </a:r>
            </a:p>
          </p:txBody>
        </p:sp>
      </p:grpSp>
      <p:grpSp>
        <p:nvGrpSpPr>
          <p:cNvPr id="26" name="Group 25">
            <a:extLst>
              <a:ext uri="{FF2B5EF4-FFF2-40B4-BE49-F238E27FC236}">
                <a16:creationId xmlns:a16="http://schemas.microsoft.com/office/drawing/2014/main" id="{9DEF6EBA-E480-438F-A76D-FE4EF4C01E5B}"/>
              </a:ext>
            </a:extLst>
          </p:cNvPr>
          <p:cNvGrpSpPr/>
          <p:nvPr/>
        </p:nvGrpSpPr>
        <p:grpSpPr>
          <a:xfrm>
            <a:off x="4920149" y="3997010"/>
            <a:ext cx="2351701" cy="426496"/>
            <a:chOff x="4012359" y="1919235"/>
            <a:chExt cx="3005230" cy="426496"/>
          </a:xfrm>
        </p:grpSpPr>
        <p:sp>
          <p:nvSpPr>
            <p:cNvPr id="27" name="Rectangle 26">
              <a:extLst>
                <a:ext uri="{FF2B5EF4-FFF2-40B4-BE49-F238E27FC236}">
                  <a16:creationId xmlns:a16="http://schemas.microsoft.com/office/drawing/2014/main" id="{16006969-800C-46C5-902F-06D4A0DD6150}"/>
                </a:ext>
              </a:extLst>
            </p:cNvPr>
            <p:cNvSpPr/>
            <p:nvPr/>
          </p:nvSpPr>
          <p:spPr>
            <a:xfrm>
              <a:off x="4012359" y="1919235"/>
              <a:ext cx="3005230" cy="426496"/>
            </a:xfrm>
            <a:prstGeom prst="rect">
              <a:avLst/>
            </a:prstGeom>
          </p:spPr>
          <p:style>
            <a:lnRef idx="2">
              <a:schemeClr val="accent1">
                <a:shade val="80000"/>
                <a:hueOff val="223096"/>
                <a:satOff val="-4529"/>
                <a:lumOff val="15339"/>
                <a:alphaOff val="0"/>
              </a:schemeClr>
            </a:lnRef>
            <a:fillRef idx="1">
              <a:schemeClr val="accent1">
                <a:shade val="80000"/>
                <a:hueOff val="223096"/>
                <a:satOff val="-4529"/>
                <a:lumOff val="15339"/>
                <a:alphaOff val="0"/>
              </a:schemeClr>
            </a:fillRef>
            <a:effectRef idx="0">
              <a:schemeClr val="accent1">
                <a:shade val="80000"/>
                <a:hueOff val="223096"/>
                <a:satOff val="-4529"/>
                <a:lumOff val="15339"/>
                <a:alphaOff val="0"/>
              </a:schemeClr>
            </a:effectRef>
            <a:fontRef idx="minor">
              <a:schemeClr val="lt1"/>
            </a:fontRef>
          </p:style>
        </p:sp>
        <p:sp>
          <p:nvSpPr>
            <p:cNvPr id="28" name="TextBox 27">
              <a:extLst>
                <a:ext uri="{FF2B5EF4-FFF2-40B4-BE49-F238E27FC236}">
                  <a16:creationId xmlns:a16="http://schemas.microsoft.com/office/drawing/2014/main" id="{1D2965D7-BD51-4BC3-ACAF-E7258E762E29}"/>
                </a:ext>
              </a:extLst>
            </p:cNvPr>
            <p:cNvSpPr txBox="1"/>
            <p:nvPr/>
          </p:nvSpPr>
          <p:spPr>
            <a:xfrm>
              <a:off x="4012359" y="1919235"/>
              <a:ext cx="3005230" cy="42649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37160" tIns="137160" rIns="137160" bIns="137160" numCol="1" spcCol="1270" anchor="ctr" anchorCtr="1">
              <a:noAutofit/>
            </a:bodyPr>
            <a:lstStyle/>
            <a:p>
              <a:pPr marL="0" lvl="0" indent="0" algn="ctr" defTabSz="800100">
                <a:lnSpc>
                  <a:spcPct val="90000"/>
                </a:lnSpc>
                <a:spcBef>
                  <a:spcPct val="0"/>
                </a:spcBef>
                <a:spcAft>
                  <a:spcPct val="35000"/>
                </a:spcAft>
                <a:buNone/>
              </a:pPr>
              <a:r>
                <a:rPr lang="en-US" sz="1800" kern="1200" dirty="0"/>
                <a:t>Blue</a:t>
              </a:r>
            </a:p>
          </p:txBody>
        </p:sp>
      </p:grpSp>
      <p:grpSp>
        <p:nvGrpSpPr>
          <p:cNvPr id="29" name="Group 28">
            <a:extLst>
              <a:ext uri="{FF2B5EF4-FFF2-40B4-BE49-F238E27FC236}">
                <a16:creationId xmlns:a16="http://schemas.microsoft.com/office/drawing/2014/main" id="{56104853-8395-455E-8325-E0ED6B87C764}"/>
              </a:ext>
            </a:extLst>
          </p:cNvPr>
          <p:cNvGrpSpPr/>
          <p:nvPr/>
        </p:nvGrpSpPr>
        <p:grpSpPr>
          <a:xfrm>
            <a:off x="7488986" y="3997010"/>
            <a:ext cx="2351701" cy="426496"/>
            <a:chOff x="4012359" y="1919235"/>
            <a:chExt cx="3005230" cy="426496"/>
          </a:xfrm>
          <a:solidFill>
            <a:srgbClr val="FFFF00"/>
          </a:solidFill>
        </p:grpSpPr>
        <p:sp>
          <p:nvSpPr>
            <p:cNvPr id="30" name="Rectangle 29">
              <a:extLst>
                <a:ext uri="{FF2B5EF4-FFF2-40B4-BE49-F238E27FC236}">
                  <a16:creationId xmlns:a16="http://schemas.microsoft.com/office/drawing/2014/main" id="{3A858A48-B164-4670-8B3C-951382EA130A}"/>
                </a:ext>
              </a:extLst>
            </p:cNvPr>
            <p:cNvSpPr/>
            <p:nvPr/>
          </p:nvSpPr>
          <p:spPr>
            <a:xfrm>
              <a:off x="4012359" y="1919235"/>
              <a:ext cx="3005230" cy="426496"/>
            </a:xfrm>
            <a:prstGeom prst="rect">
              <a:avLst/>
            </a:prstGeom>
            <a:grpFill/>
          </p:spPr>
          <p:style>
            <a:lnRef idx="2">
              <a:schemeClr val="accent1">
                <a:shade val="80000"/>
                <a:hueOff val="223096"/>
                <a:satOff val="-4529"/>
                <a:lumOff val="15339"/>
                <a:alphaOff val="0"/>
              </a:schemeClr>
            </a:lnRef>
            <a:fillRef idx="1">
              <a:schemeClr val="accent1">
                <a:shade val="80000"/>
                <a:hueOff val="223096"/>
                <a:satOff val="-4529"/>
                <a:lumOff val="15339"/>
                <a:alphaOff val="0"/>
              </a:schemeClr>
            </a:fillRef>
            <a:effectRef idx="0">
              <a:schemeClr val="accent1">
                <a:shade val="80000"/>
                <a:hueOff val="223096"/>
                <a:satOff val="-4529"/>
                <a:lumOff val="15339"/>
                <a:alphaOff val="0"/>
              </a:schemeClr>
            </a:effectRef>
            <a:fontRef idx="minor">
              <a:schemeClr val="lt1"/>
            </a:fontRef>
          </p:style>
        </p:sp>
        <p:sp>
          <p:nvSpPr>
            <p:cNvPr id="31" name="TextBox 30">
              <a:extLst>
                <a:ext uri="{FF2B5EF4-FFF2-40B4-BE49-F238E27FC236}">
                  <a16:creationId xmlns:a16="http://schemas.microsoft.com/office/drawing/2014/main" id="{21A7A2E2-F58E-4F01-984B-F678472DB546}"/>
                </a:ext>
              </a:extLst>
            </p:cNvPr>
            <p:cNvSpPr txBox="1"/>
            <p:nvPr/>
          </p:nvSpPr>
          <p:spPr>
            <a:xfrm>
              <a:off x="4012359" y="1919235"/>
              <a:ext cx="3005230" cy="426496"/>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137160" tIns="137160" rIns="137160" bIns="137160" numCol="1" spcCol="1270" anchor="ctr" anchorCtr="1">
              <a:noAutofit/>
            </a:bodyPr>
            <a:lstStyle/>
            <a:p>
              <a:pPr marL="0" lvl="0" indent="0" algn="ctr" defTabSz="800100">
                <a:lnSpc>
                  <a:spcPct val="90000"/>
                </a:lnSpc>
                <a:spcBef>
                  <a:spcPct val="0"/>
                </a:spcBef>
                <a:spcAft>
                  <a:spcPct val="35000"/>
                </a:spcAft>
                <a:buNone/>
              </a:pPr>
              <a:r>
                <a:rPr lang="en-US" sz="1800" kern="1200" dirty="0">
                  <a:solidFill>
                    <a:schemeClr val="tx1"/>
                  </a:solidFill>
                </a:rPr>
                <a:t>Yellow</a:t>
              </a:r>
            </a:p>
          </p:txBody>
        </p:sp>
      </p:grpSp>
      <p:grpSp>
        <p:nvGrpSpPr>
          <p:cNvPr id="34" name="Group 33">
            <a:extLst>
              <a:ext uri="{FF2B5EF4-FFF2-40B4-BE49-F238E27FC236}">
                <a16:creationId xmlns:a16="http://schemas.microsoft.com/office/drawing/2014/main" id="{1F0E4DD0-7738-4D63-835C-7398AC7725B8}"/>
              </a:ext>
            </a:extLst>
          </p:cNvPr>
          <p:cNvGrpSpPr/>
          <p:nvPr/>
        </p:nvGrpSpPr>
        <p:grpSpPr>
          <a:xfrm>
            <a:off x="1484807" y="5610048"/>
            <a:ext cx="1249683" cy="426496"/>
            <a:chOff x="4012359" y="1919235"/>
            <a:chExt cx="3005230" cy="426496"/>
          </a:xfrm>
          <a:solidFill>
            <a:srgbClr val="FF0000"/>
          </a:solidFill>
        </p:grpSpPr>
        <p:sp>
          <p:nvSpPr>
            <p:cNvPr id="35" name="Rectangle 34">
              <a:extLst>
                <a:ext uri="{FF2B5EF4-FFF2-40B4-BE49-F238E27FC236}">
                  <a16:creationId xmlns:a16="http://schemas.microsoft.com/office/drawing/2014/main" id="{B360A4AF-BEE0-4A7A-B188-29E9BF3BCDF8}"/>
                </a:ext>
              </a:extLst>
            </p:cNvPr>
            <p:cNvSpPr/>
            <p:nvPr/>
          </p:nvSpPr>
          <p:spPr>
            <a:xfrm>
              <a:off x="4012359" y="1919235"/>
              <a:ext cx="3005230" cy="426496"/>
            </a:xfrm>
            <a:prstGeom prst="rect">
              <a:avLst/>
            </a:prstGeom>
            <a:grpFill/>
          </p:spPr>
          <p:style>
            <a:lnRef idx="2">
              <a:schemeClr val="accent1">
                <a:shade val="80000"/>
                <a:hueOff val="223096"/>
                <a:satOff val="-4529"/>
                <a:lumOff val="15339"/>
                <a:alphaOff val="0"/>
              </a:schemeClr>
            </a:lnRef>
            <a:fillRef idx="1">
              <a:schemeClr val="accent1">
                <a:shade val="80000"/>
                <a:hueOff val="223096"/>
                <a:satOff val="-4529"/>
                <a:lumOff val="15339"/>
                <a:alphaOff val="0"/>
              </a:schemeClr>
            </a:fillRef>
            <a:effectRef idx="0">
              <a:schemeClr val="accent1">
                <a:shade val="80000"/>
                <a:hueOff val="223096"/>
                <a:satOff val="-4529"/>
                <a:lumOff val="15339"/>
                <a:alphaOff val="0"/>
              </a:schemeClr>
            </a:effectRef>
            <a:fontRef idx="minor">
              <a:schemeClr val="lt1"/>
            </a:fontRef>
          </p:style>
        </p:sp>
        <p:sp>
          <p:nvSpPr>
            <p:cNvPr id="36" name="TextBox 35">
              <a:extLst>
                <a:ext uri="{FF2B5EF4-FFF2-40B4-BE49-F238E27FC236}">
                  <a16:creationId xmlns:a16="http://schemas.microsoft.com/office/drawing/2014/main" id="{1AAA2C19-DC88-41FA-BDA9-A550D5DE2E92}"/>
                </a:ext>
              </a:extLst>
            </p:cNvPr>
            <p:cNvSpPr txBox="1"/>
            <p:nvPr/>
          </p:nvSpPr>
          <p:spPr>
            <a:xfrm>
              <a:off x="4012359" y="1919235"/>
              <a:ext cx="3005230" cy="426496"/>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137160" tIns="137160" rIns="137160" bIns="137160" numCol="1" spcCol="1270" anchor="ctr" anchorCtr="1">
              <a:noAutofit/>
            </a:bodyPr>
            <a:lstStyle/>
            <a:p>
              <a:pPr marL="0" lvl="0" indent="0" algn="ctr" defTabSz="800100">
                <a:lnSpc>
                  <a:spcPct val="90000"/>
                </a:lnSpc>
                <a:spcBef>
                  <a:spcPct val="0"/>
                </a:spcBef>
                <a:spcAft>
                  <a:spcPct val="35000"/>
                </a:spcAft>
                <a:buNone/>
              </a:pPr>
              <a:r>
                <a:rPr lang="en-US" sz="1800" kern="1200" dirty="0"/>
                <a:t>Cherry</a:t>
              </a:r>
            </a:p>
          </p:txBody>
        </p:sp>
      </p:grpSp>
      <p:grpSp>
        <p:nvGrpSpPr>
          <p:cNvPr id="37" name="Group 36">
            <a:extLst>
              <a:ext uri="{FF2B5EF4-FFF2-40B4-BE49-F238E27FC236}">
                <a16:creationId xmlns:a16="http://schemas.microsoft.com/office/drawing/2014/main" id="{F317EBE7-77B6-4B73-86BB-1BE3D34E289A}"/>
              </a:ext>
            </a:extLst>
          </p:cNvPr>
          <p:cNvGrpSpPr/>
          <p:nvPr/>
        </p:nvGrpSpPr>
        <p:grpSpPr>
          <a:xfrm>
            <a:off x="2917367" y="5610048"/>
            <a:ext cx="1249683" cy="426496"/>
            <a:chOff x="4012359" y="1919235"/>
            <a:chExt cx="3005230" cy="426496"/>
          </a:xfrm>
          <a:solidFill>
            <a:srgbClr val="FF0000"/>
          </a:solidFill>
        </p:grpSpPr>
        <p:sp>
          <p:nvSpPr>
            <p:cNvPr id="38" name="Rectangle 37">
              <a:extLst>
                <a:ext uri="{FF2B5EF4-FFF2-40B4-BE49-F238E27FC236}">
                  <a16:creationId xmlns:a16="http://schemas.microsoft.com/office/drawing/2014/main" id="{C0264CDB-FAE5-4A10-B77F-69884139B97F}"/>
                </a:ext>
              </a:extLst>
            </p:cNvPr>
            <p:cNvSpPr/>
            <p:nvPr/>
          </p:nvSpPr>
          <p:spPr>
            <a:xfrm>
              <a:off x="4012359" y="1919235"/>
              <a:ext cx="3005230" cy="426496"/>
            </a:xfrm>
            <a:prstGeom prst="rect">
              <a:avLst/>
            </a:prstGeom>
            <a:grpFill/>
          </p:spPr>
          <p:style>
            <a:lnRef idx="2">
              <a:schemeClr val="accent1">
                <a:shade val="80000"/>
                <a:hueOff val="223096"/>
                <a:satOff val="-4529"/>
                <a:lumOff val="15339"/>
                <a:alphaOff val="0"/>
              </a:schemeClr>
            </a:lnRef>
            <a:fillRef idx="1">
              <a:schemeClr val="accent1">
                <a:shade val="80000"/>
                <a:hueOff val="223096"/>
                <a:satOff val="-4529"/>
                <a:lumOff val="15339"/>
                <a:alphaOff val="0"/>
              </a:schemeClr>
            </a:fillRef>
            <a:effectRef idx="0">
              <a:schemeClr val="accent1">
                <a:shade val="80000"/>
                <a:hueOff val="223096"/>
                <a:satOff val="-4529"/>
                <a:lumOff val="15339"/>
                <a:alphaOff val="0"/>
              </a:schemeClr>
            </a:effectRef>
            <a:fontRef idx="minor">
              <a:schemeClr val="lt1"/>
            </a:fontRef>
          </p:style>
        </p:sp>
        <p:sp>
          <p:nvSpPr>
            <p:cNvPr id="39" name="TextBox 38">
              <a:extLst>
                <a:ext uri="{FF2B5EF4-FFF2-40B4-BE49-F238E27FC236}">
                  <a16:creationId xmlns:a16="http://schemas.microsoft.com/office/drawing/2014/main" id="{382EB331-D52F-46AD-A95D-C89C85AC9B3B}"/>
                </a:ext>
              </a:extLst>
            </p:cNvPr>
            <p:cNvSpPr txBox="1"/>
            <p:nvPr/>
          </p:nvSpPr>
          <p:spPr>
            <a:xfrm>
              <a:off x="4012359" y="1919235"/>
              <a:ext cx="3005230" cy="426496"/>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137160" tIns="137160" rIns="137160" bIns="137160" numCol="1" spcCol="1270" anchor="ctr" anchorCtr="1">
              <a:noAutofit/>
            </a:bodyPr>
            <a:lstStyle/>
            <a:p>
              <a:pPr marL="0" lvl="0" indent="0" algn="ctr" defTabSz="800100">
                <a:lnSpc>
                  <a:spcPct val="90000"/>
                </a:lnSpc>
                <a:spcBef>
                  <a:spcPct val="0"/>
                </a:spcBef>
                <a:spcAft>
                  <a:spcPct val="35000"/>
                </a:spcAft>
                <a:buNone/>
              </a:pPr>
              <a:r>
                <a:rPr lang="en-US" sz="1800" kern="1200" dirty="0"/>
                <a:t>Ferrari</a:t>
              </a:r>
            </a:p>
          </p:txBody>
        </p:sp>
      </p:grpSp>
      <p:grpSp>
        <p:nvGrpSpPr>
          <p:cNvPr id="40" name="Group 39">
            <a:extLst>
              <a:ext uri="{FF2B5EF4-FFF2-40B4-BE49-F238E27FC236}">
                <a16:creationId xmlns:a16="http://schemas.microsoft.com/office/drawing/2014/main" id="{072856B3-E262-40EF-87AE-F4CF14C1A3D5}"/>
              </a:ext>
            </a:extLst>
          </p:cNvPr>
          <p:cNvGrpSpPr/>
          <p:nvPr/>
        </p:nvGrpSpPr>
        <p:grpSpPr>
          <a:xfrm>
            <a:off x="4349927" y="5610048"/>
            <a:ext cx="1249683" cy="426496"/>
            <a:chOff x="4012359" y="1919235"/>
            <a:chExt cx="3005230" cy="426496"/>
          </a:xfrm>
          <a:solidFill>
            <a:srgbClr val="FF0000"/>
          </a:solidFill>
        </p:grpSpPr>
        <p:sp>
          <p:nvSpPr>
            <p:cNvPr id="41" name="Rectangle 40">
              <a:extLst>
                <a:ext uri="{FF2B5EF4-FFF2-40B4-BE49-F238E27FC236}">
                  <a16:creationId xmlns:a16="http://schemas.microsoft.com/office/drawing/2014/main" id="{CFCFCA87-82C8-497B-8AF9-D7AAE6B2C2F2}"/>
                </a:ext>
              </a:extLst>
            </p:cNvPr>
            <p:cNvSpPr/>
            <p:nvPr/>
          </p:nvSpPr>
          <p:spPr>
            <a:xfrm>
              <a:off x="4012359" y="1919235"/>
              <a:ext cx="3005230" cy="426496"/>
            </a:xfrm>
            <a:prstGeom prst="rect">
              <a:avLst/>
            </a:prstGeom>
            <a:grpFill/>
          </p:spPr>
          <p:style>
            <a:lnRef idx="2">
              <a:schemeClr val="accent1">
                <a:shade val="80000"/>
                <a:hueOff val="223096"/>
                <a:satOff val="-4529"/>
                <a:lumOff val="15339"/>
                <a:alphaOff val="0"/>
              </a:schemeClr>
            </a:lnRef>
            <a:fillRef idx="1">
              <a:schemeClr val="accent1">
                <a:shade val="80000"/>
                <a:hueOff val="223096"/>
                <a:satOff val="-4529"/>
                <a:lumOff val="15339"/>
                <a:alphaOff val="0"/>
              </a:schemeClr>
            </a:fillRef>
            <a:effectRef idx="0">
              <a:schemeClr val="accent1">
                <a:shade val="80000"/>
                <a:hueOff val="223096"/>
                <a:satOff val="-4529"/>
                <a:lumOff val="15339"/>
                <a:alphaOff val="0"/>
              </a:schemeClr>
            </a:effectRef>
            <a:fontRef idx="minor">
              <a:schemeClr val="lt1"/>
            </a:fontRef>
          </p:style>
        </p:sp>
        <p:sp>
          <p:nvSpPr>
            <p:cNvPr id="42" name="TextBox 41">
              <a:extLst>
                <a:ext uri="{FF2B5EF4-FFF2-40B4-BE49-F238E27FC236}">
                  <a16:creationId xmlns:a16="http://schemas.microsoft.com/office/drawing/2014/main" id="{69996A3E-A7F6-4F07-94E0-F0CB72B32370}"/>
                </a:ext>
              </a:extLst>
            </p:cNvPr>
            <p:cNvSpPr txBox="1"/>
            <p:nvPr/>
          </p:nvSpPr>
          <p:spPr>
            <a:xfrm>
              <a:off x="4012359" y="1919235"/>
              <a:ext cx="3005230" cy="426496"/>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137160" tIns="137160" rIns="137160" bIns="137160" numCol="1" spcCol="1270" anchor="ctr" anchorCtr="1">
              <a:noAutofit/>
            </a:bodyPr>
            <a:lstStyle/>
            <a:p>
              <a:pPr marL="0" lvl="0" indent="0" algn="ctr" defTabSz="800100">
                <a:lnSpc>
                  <a:spcPct val="90000"/>
                </a:lnSpc>
                <a:spcBef>
                  <a:spcPct val="0"/>
                </a:spcBef>
                <a:spcAft>
                  <a:spcPct val="35000"/>
                </a:spcAft>
                <a:buNone/>
              </a:pPr>
              <a:r>
                <a:rPr lang="en-US" sz="1800" kern="1200" dirty="0"/>
                <a:t>ruby</a:t>
              </a:r>
            </a:p>
          </p:txBody>
        </p:sp>
      </p:grpSp>
      <p:cxnSp>
        <p:nvCxnSpPr>
          <p:cNvPr id="43" name="Straight Arrow Connector 42">
            <a:extLst>
              <a:ext uri="{FF2B5EF4-FFF2-40B4-BE49-F238E27FC236}">
                <a16:creationId xmlns:a16="http://schemas.microsoft.com/office/drawing/2014/main" id="{A4AF452A-6780-47A1-BC28-954A4F71F747}"/>
              </a:ext>
            </a:extLst>
          </p:cNvPr>
          <p:cNvCxnSpPr>
            <a:cxnSpLocks/>
            <a:endCxn id="39" idx="0"/>
          </p:cNvCxnSpPr>
          <p:nvPr/>
        </p:nvCxnSpPr>
        <p:spPr>
          <a:xfrm>
            <a:off x="3531324" y="4447792"/>
            <a:ext cx="10885" cy="11622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FA9A79A5-E8BA-4EAC-8FA9-36484662129F}"/>
              </a:ext>
            </a:extLst>
          </p:cNvPr>
          <p:cNvCxnSpPr>
            <a:cxnSpLocks/>
            <a:stCxn id="24" idx="2"/>
            <a:endCxn id="36" idx="0"/>
          </p:cNvCxnSpPr>
          <p:nvPr/>
        </p:nvCxnSpPr>
        <p:spPr>
          <a:xfrm flipH="1">
            <a:off x="2109649" y="4447792"/>
            <a:ext cx="1417514" cy="11622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A4A2D78F-E591-415F-B549-990CDB8380E1}"/>
              </a:ext>
            </a:extLst>
          </p:cNvPr>
          <p:cNvCxnSpPr>
            <a:cxnSpLocks/>
            <a:stCxn id="25" idx="2"/>
            <a:endCxn id="41" idx="0"/>
          </p:cNvCxnSpPr>
          <p:nvPr/>
        </p:nvCxnSpPr>
        <p:spPr>
          <a:xfrm>
            <a:off x="3527163" y="4447792"/>
            <a:ext cx="1447606" cy="11622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1D2DC05E-ADD6-4449-A34F-B2A007550AFC}"/>
              </a:ext>
            </a:extLst>
          </p:cNvPr>
          <p:cNvSpPr txBox="1"/>
          <p:nvPr/>
        </p:nvSpPr>
        <p:spPr>
          <a:xfrm>
            <a:off x="8297102" y="2047578"/>
            <a:ext cx="3720726" cy="1200329"/>
          </a:xfrm>
          <a:prstGeom prst="rect">
            <a:avLst/>
          </a:prstGeom>
          <a:noFill/>
        </p:spPr>
        <p:txBody>
          <a:bodyPr wrap="square">
            <a:spAutoFit/>
          </a:bodyPr>
          <a:lstStyle/>
          <a:p>
            <a:r>
              <a:rPr lang="en-US" b="1" dirty="0"/>
              <a:t>Hyponym</a:t>
            </a:r>
            <a:r>
              <a:rPr lang="en-US" dirty="0"/>
              <a:t> is a word that can be changed with a different and less precise word without changing the overall meaning of the phrase.</a:t>
            </a:r>
            <a:r>
              <a:rPr lang="en-US" baseline="30000" dirty="0"/>
              <a:t>1</a:t>
            </a:r>
            <a:endParaRPr lang="es-CO" baseline="30000" dirty="0"/>
          </a:p>
        </p:txBody>
      </p:sp>
      <p:sp>
        <p:nvSpPr>
          <p:cNvPr id="54" name="TextBox 53">
            <a:extLst>
              <a:ext uri="{FF2B5EF4-FFF2-40B4-BE49-F238E27FC236}">
                <a16:creationId xmlns:a16="http://schemas.microsoft.com/office/drawing/2014/main" id="{7FBF3D32-6F8D-4664-95FF-D3E38631D9DA}"/>
              </a:ext>
            </a:extLst>
          </p:cNvPr>
          <p:cNvSpPr txBox="1"/>
          <p:nvPr/>
        </p:nvSpPr>
        <p:spPr>
          <a:xfrm>
            <a:off x="402768" y="2152451"/>
            <a:ext cx="1545385" cy="369332"/>
          </a:xfrm>
          <a:prstGeom prst="rect">
            <a:avLst/>
          </a:prstGeom>
          <a:noFill/>
        </p:spPr>
        <p:txBody>
          <a:bodyPr wrap="square">
            <a:spAutoFit/>
          </a:bodyPr>
          <a:lstStyle/>
          <a:p>
            <a:pPr algn="ctr"/>
            <a:r>
              <a:rPr lang="es-CO" b="1" dirty="0"/>
              <a:t>Hypernym </a:t>
            </a:r>
          </a:p>
        </p:txBody>
      </p:sp>
      <p:sp>
        <p:nvSpPr>
          <p:cNvPr id="55" name="TextBox 54">
            <a:extLst>
              <a:ext uri="{FF2B5EF4-FFF2-40B4-BE49-F238E27FC236}">
                <a16:creationId xmlns:a16="http://schemas.microsoft.com/office/drawing/2014/main" id="{D7927297-779A-4D92-B2AA-1D95387EDF2F}"/>
              </a:ext>
            </a:extLst>
          </p:cNvPr>
          <p:cNvSpPr txBox="1"/>
          <p:nvPr/>
        </p:nvSpPr>
        <p:spPr>
          <a:xfrm>
            <a:off x="402769" y="3978902"/>
            <a:ext cx="1545385" cy="369332"/>
          </a:xfrm>
          <a:prstGeom prst="rect">
            <a:avLst/>
          </a:prstGeom>
          <a:noFill/>
        </p:spPr>
        <p:txBody>
          <a:bodyPr wrap="square">
            <a:spAutoFit/>
          </a:bodyPr>
          <a:lstStyle/>
          <a:p>
            <a:pPr algn="ctr"/>
            <a:r>
              <a:rPr lang="es-CO" b="1" dirty="0" err="1"/>
              <a:t>Hyponyms</a:t>
            </a:r>
            <a:r>
              <a:rPr lang="es-CO" b="1" dirty="0"/>
              <a:t> </a:t>
            </a:r>
          </a:p>
        </p:txBody>
      </p:sp>
      <p:sp>
        <p:nvSpPr>
          <p:cNvPr id="57" name="TextBox 56">
            <a:extLst>
              <a:ext uri="{FF2B5EF4-FFF2-40B4-BE49-F238E27FC236}">
                <a16:creationId xmlns:a16="http://schemas.microsoft.com/office/drawing/2014/main" id="{2436428C-A113-4717-A39B-F3942A1211E9}"/>
              </a:ext>
            </a:extLst>
          </p:cNvPr>
          <p:cNvSpPr txBox="1"/>
          <p:nvPr/>
        </p:nvSpPr>
        <p:spPr>
          <a:xfrm>
            <a:off x="7271850" y="6459974"/>
            <a:ext cx="5042257" cy="276999"/>
          </a:xfrm>
          <a:prstGeom prst="rect">
            <a:avLst/>
          </a:prstGeom>
          <a:noFill/>
        </p:spPr>
        <p:txBody>
          <a:bodyPr wrap="square">
            <a:spAutoFit/>
          </a:bodyPr>
          <a:lstStyle/>
          <a:p>
            <a:r>
              <a:rPr lang="es-CO" sz="1200" dirty="0" err="1"/>
              <a:t>Source</a:t>
            </a:r>
            <a:r>
              <a:rPr lang="es-CO" sz="1200" dirty="0"/>
              <a:t>: https://simple.wikipedia.org/wiki/Hyponymy_and_hypernymy</a:t>
            </a:r>
          </a:p>
        </p:txBody>
      </p:sp>
    </p:spTree>
    <p:extLst>
      <p:ext uri="{BB962C8B-B14F-4D97-AF65-F5344CB8AC3E}">
        <p14:creationId xmlns:p14="http://schemas.microsoft.com/office/powerpoint/2010/main" val="33816054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62972-3449-42D1-8185-B4BEFD52AB44}"/>
              </a:ext>
            </a:extLst>
          </p:cNvPr>
          <p:cNvSpPr>
            <a:spLocks noGrp="1"/>
          </p:cNvSpPr>
          <p:nvPr>
            <p:ph type="title"/>
          </p:nvPr>
        </p:nvSpPr>
        <p:spPr>
          <a:xfrm>
            <a:off x="581192" y="702156"/>
            <a:ext cx="11029616" cy="908930"/>
          </a:xfrm>
        </p:spPr>
        <p:txBody>
          <a:bodyPr>
            <a:normAutofit/>
          </a:bodyPr>
          <a:lstStyle/>
          <a:p>
            <a:r>
              <a:rPr lang="en-US" dirty="0"/>
              <a:t>RELATION EXTRACTION </a:t>
            </a:r>
          </a:p>
        </p:txBody>
      </p:sp>
      <p:pic>
        <p:nvPicPr>
          <p:cNvPr id="6" name="Picture 5">
            <a:extLst>
              <a:ext uri="{FF2B5EF4-FFF2-40B4-BE49-F238E27FC236}">
                <a16:creationId xmlns:a16="http://schemas.microsoft.com/office/drawing/2014/main" id="{F575090D-461A-4842-8C54-9F839C0D28C7}"/>
              </a:ext>
            </a:extLst>
          </p:cNvPr>
          <p:cNvPicPr>
            <a:picLocks noChangeAspect="1"/>
          </p:cNvPicPr>
          <p:nvPr/>
        </p:nvPicPr>
        <p:blipFill>
          <a:blip r:embed="rId2"/>
          <a:stretch>
            <a:fillRect/>
          </a:stretch>
        </p:blipFill>
        <p:spPr>
          <a:xfrm>
            <a:off x="823190" y="2114116"/>
            <a:ext cx="10546775" cy="3427702"/>
          </a:xfrm>
          <a:prstGeom prst="rect">
            <a:avLst/>
          </a:prstGeom>
        </p:spPr>
      </p:pic>
      <p:sp>
        <p:nvSpPr>
          <p:cNvPr id="9" name="TextBox 8">
            <a:extLst>
              <a:ext uri="{FF2B5EF4-FFF2-40B4-BE49-F238E27FC236}">
                <a16:creationId xmlns:a16="http://schemas.microsoft.com/office/drawing/2014/main" id="{413243EB-CB32-4D3A-A211-9FAD972758C4}"/>
              </a:ext>
            </a:extLst>
          </p:cNvPr>
          <p:cNvSpPr txBox="1"/>
          <p:nvPr/>
        </p:nvSpPr>
        <p:spPr>
          <a:xfrm>
            <a:off x="822035" y="5541818"/>
            <a:ext cx="10546775" cy="461665"/>
          </a:xfrm>
          <a:prstGeom prst="rect">
            <a:avLst/>
          </a:prstGeom>
          <a:noFill/>
        </p:spPr>
        <p:txBody>
          <a:bodyPr wrap="square">
            <a:spAutoFit/>
          </a:bodyPr>
          <a:lstStyle/>
          <a:p>
            <a:pPr lvl="0"/>
            <a:r>
              <a:rPr lang="en-US" sz="1400" dirty="0"/>
              <a:t>Ten relation instances extracted by the system that did not appear in Freebase</a:t>
            </a:r>
          </a:p>
          <a:p>
            <a:pPr lvl="0"/>
            <a:r>
              <a:rPr lang="en-US" sz="1000" dirty="0">
                <a:solidFill>
                  <a:schemeClr val="bg1">
                    <a:lumMod val="65000"/>
                  </a:schemeClr>
                </a:solidFill>
              </a:rPr>
              <a:t>[Source: Mintz et al., 2009, Distant supervision for relation extraction without labeled data</a:t>
            </a:r>
          </a:p>
        </p:txBody>
      </p:sp>
    </p:spTree>
    <p:extLst>
      <p:ext uri="{BB962C8B-B14F-4D97-AF65-F5344CB8AC3E}">
        <p14:creationId xmlns:p14="http://schemas.microsoft.com/office/powerpoint/2010/main" val="21131408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62972-3449-42D1-8185-B4BEFD52AB44}"/>
              </a:ext>
            </a:extLst>
          </p:cNvPr>
          <p:cNvSpPr>
            <a:spLocks noGrp="1"/>
          </p:cNvSpPr>
          <p:nvPr>
            <p:ph type="title"/>
          </p:nvPr>
        </p:nvSpPr>
        <p:spPr>
          <a:xfrm>
            <a:off x="581192" y="702156"/>
            <a:ext cx="11029616" cy="908930"/>
          </a:xfrm>
        </p:spPr>
        <p:txBody>
          <a:bodyPr>
            <a:normAutofit/>
          </a:bodyPr>
          <a:lstStyle/>
          <a:p>
            <a:r>
              <a:rPr lang="en-US" dirty="0"/>
              <a:t>Entities, Relations and Events</a:t>
            </a:r>
          </a:p>
        </p:txBody>
      </p:sp>
      <p:sp>
        <p:nvSpPr>
          <p:cNvPr id="5" name="Content Placeholder 4">
            <a:extLst>
              <a:ext uri="{FF2B5EF4-FFF2-40B4-BE49-F238E27FC236}">
                <a16:creationId xmlns:a16="http://schemas.microsoft.com/office/drawing/2014/main" id="{46BE4100-8EEC-4A9D-91CB-7FA0B5794826}"/>
              </a:ext>
            </a:extLst>
          </p:cNvPr>
          <p:cNvSpPr>
            <a:spLocks noGrp="1"/>
          </p:cNvSpPr>
          <p:nvPr>
            <p:ph idx="1"/>
          </p:nvPr>
        </p:nvSpPr>
        <p:spPr>
          <a:xfrm>
            <a:off x="581192" y="3517685"/>
            <a:ext cx="11253756" cy="2412852"/>
          </a:xfrm>
        </p:spPr>
        <p:txBody>
          <a:bodyPr>
            <a:normAutofit/>
          </a:bodyPr>
          <a:lstStyle/>
          <a:p>
            <a:pPr marL="0" indent="0">
              <a:lnSpc>
                <a:spcPct val="220000"/>
              </a:lnSpc>
              <a:buNone/>
            </a:pPr>
            <a:r>
              <a:rPr lang="en-US" sz="3200" dirty="0">
                <a:solidFill>
                  <a:schemeClr val="tx1"/>
                </a:solidFill>
              </a:rPr>
              <a:t>38 years old </a:t>
            </a:r>
            <a:r>
              <a:rPr lang="en-US" sz="3200" b="1" dirty="0">
                <a:solidFill>
                  <a:schemeClr val="accent2">
                    <a:lumMod val="75000"/>
                  </a:schemeClr>
                </a:solidFill>
              </a:rPr>
              <a:t>Roderick</a:t>
            </a:r>
            <a:r>
              <a:rPr lang="en-US" sz="3200" dirty="0">
                <a:solidFill>
                  <a:schemeClr val="accent2">
                    <a:lumMod val="75000"/>
                  </a:schemeClr>
                </a:solidFill>
              </a:rPr>
              <a:t> </a:t>
            </a:r>
            <a:r>
              <a:rPr lang="en-US" sz="3200" b="1" dirty="0">
                <a:solidFill>
                  <a:schemeClr val="accent2">
                    <a:lumMod val="75000"/>
                  </a:schemeClr>
                </a:solidFill>
              </a:rPr>
              <a:t>Perez</a:t>
            </a:r>
            <a:r>
              <a:rPr lang="en-US" sz="3200" dirty="0">
                <a:solidFill>
                  <a:schemeClr val="accent2">
                    <a:lumMod val="75000"/>
                  </a:schemeClr>
                </a:solidFill>
              </a:rPr>
              <a:t> </a:t>
            </a:r>
            <a:r>
              <a:rPr lang="en-US" sz="3200" dirty="0">
                <a:solidFill>
                  <a:schemeClr val="tx1"/>
                </a:solidFill>
              </a:rPr>
              <a:t>study a Master in Data Science at the University of Vienna is the father of </a:t>
            </a:r>
            <a:r>
              <a:rPr lang="en-US" sz="3200" b="1" dirty="0">
                <a:solidFill>
                  <a:schemeClr val="accent2">
                    <a:lumMod val="75000"/>
                  </a:schemeClr>
                </a:solidFill>
              </a:rPr>
              <a:t>Lea</a:t>
            </a:r>
            <a:r>
              <a:rPr lang="en-US" sz="3200" dirty="0">
                <a:solidFill>
                  <a:schemeClr val="tx1"/>
                </a:solidFill>
              </a:rPr>
              <a:t> and </a:t>
            </a:r>
            <a:r>
              <a:rPr lang="en-US" sz="3200" b="1" dirty="0">
                <a:solidFill>
                  <a:schemeClr val="accent2">
                    <a:lumMod val="75000"/>
                  </a:schemeClr>
                </a:solidFill>
              </a:rPr>
              <a:t>Amy</a:t>
            </a:r>
            <a:r>
              <a:rPr lang="en-US" sz="3200" dirty="0">
                <a:solidFill>
                  <a:schemeClr val="tx1"/>
                </a:solidFill>
              </a:rPr>
              <a:t>…</a:t>
            </a:r>
          </a:p>
        </p:txBody>
      </p:sp>
      <p:sp>
        <p:nvSpPr>
          <p:cNvPr id="13" name="TextBox 12">
            <a:extLst>
              <a:ext uri="{FF2B5EF4-FFF2-40B4-BE49-F238E27FC236}">
                <a16:creationId xmlns:a16="http://schemas.microsoft.com/office/drawing/2014/main" id="{8ED1E0B0-032B-4A81-A40C-E98639C1F097}"/>
              </a:ext>
            </a:extLst>
          </p:cNvPr>
          <p:cNvSpPr txBox="1"/>
          <p:nvPr/>
        </p:nvSpPr>
        <p:spPr>
          <a:xfrm>
            <a:off x="581192" y="1928671"/>
            <a:ext cx="3459585" cy="1200329"/>
          </a:xfrm>
          <a:prstGeom prst="rect">
            <a:avLst/>
          </a:prstGeom>
          <a:noFill/>
        </p:spPr>
        <p:txBody>
          <a:bodyPr wrap="square">
            <a:spAutoFit/>
          </a:bodyPr>
          <a:lstStyle/>
          <a:p>
            <a:r>
              <a:rPr lang="en-US" b="1" dirty="0">
                <a:solidFill>
                  <a:schemeClr val="accent2">
                    <a:lumMod val="75000"/>
                  </a:schemeClr>
                </a:solidFill>
              </a:rPr>
              <a:t>Entities</a:t>
            </a:r>
            <a:r>
              <a:rPr lang="en-US" dirty="0">
                <a:solidFill>
                  <a:schemeClr val="accent2">
                    <a:lumMod val="75000"/>
                  </a:schemeClr>
                </a:solidFill>
              </a:rPr>
              <a:t>: persons, organizations, locations, facilities, weapons, vehicles, and geo-political entities.</a:t>
            </a:r>
          </a:p>
        </p:txBody>
      </p:sp>
      <p:sp>
        <p:nvSpPr>
          <p:cNvPr id="6" name="Rectangle 5">
            <a:extLst>
              <a:ext uri="{FF2B5EF4-FFF2-40B4-BE49-F238E27FC236}">
                <a16:creationId xmlns:a16="http://schemas.microsoft.com/office/drawing/2014/main" id="{9591D71E-FEB7-45C6-8EFA-199536E668E7}"/>
              </a:ext>
            </a:extLst>
          </p:cNvPr>
          <p:cNvSpPr/>
          <p:nvPr/>
        </p:nvSpPr>
        <p:spPr>
          <a:xfrm>
            <a:off x="2841160" y="4149793"/>
            <a:ext cx="2655400" cy="50348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7" name="Rectangle 6">
            <a:extLst>
              <a:ext uri="{FF2B5EF4-FFF2-40B4-BE49-F238E27FC236}">
                <a16:creationId xmlns:a16="http://schemas.microsoft.com/office/drawing/2014/main" id="{DCA76647-67CA-4BFC-B75E-8DCB626CB074}"/>
              </a:ext>
            </a:extLst>
          </p:cNvPr>
          <p:cNvSpPr/>
          <p:nvPr/>
        </p:nvSpPr>
        <p:spPr>
          <a:xfrm>
            <a:off x="7362360" y="5236913"/>
            <a:ext cx="735160" cy="50348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8" name="Rectangle 7">
            <a:extLst>
              <a:ext uri="{FF2B5EF4-FFF2-40B4-BE49-F238E27FC236}">
                <a16:creationId xmlns:a16="http://schemas.microsoft.com/office/drawing/2014/main" id="{57E831ED-0340-421E-9FD1-279EC5CD81A2}"/>
              </a:ext>
            </a:extLst>
          </p:cNvPr>
          <p:cNvSpPr/>
          <p:nvPr/>
        </p:nvSpPr>
        <p:spPr>
          <a:xfrm>
            <a:off x="8863494" y="5236912"/>
            <a:ext cx="735160" cy="50348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Tree>
    <p:extLst>
      <p:ext uri="{BB962C8B-B14F-4D97-AF65-F5344CB8AC3E}">
        <p14:creationId xmlns:p14="http://schemas.microsoft.com/office/powerpoint/2010/main" val="2637846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62972-3449-42D1-8185-B4BEFD52AB44}"/>
              </a:ext>
            </a:extLst>
          </p:cNvPr>
          <p:cNvSpPr>
            <a:spLocks noGrp="1"/>
          </p:cNvSpPr>
          <p:nvPr>
            <p:ph type="title"/>
          </p:nvPr>
        </p:nvSpPr>
        <p:spPr>
          <a:xfrm>
            <a:off x="581192" y="702156"/>
            <a:ext cx="11029616" cy="908930"/>
          </a:xfrm>
        </p:spPr>
        <p:txBody>
          <a:bodyPr>
            <a:normAutofit/>
          </a:bodyPr>
          <a:lstStyle/>
          <a:p>
            <a:r>
              <a:rPr lang="en-US" dirty="0"/>
              <a:t>Entities, Relations and Events</a:t>
            </a:r>
          </a:p>
        </p:txBody>
      </p:sp>
      <p:sp>
        <p:nvSpPr>
          <p:cNvPr id="5" name="Content Placeholder 4">
            <a:extLst>
              <a:ext uri="{FF2B5EF4-FFF2-40B4-BE49-F238E27FC236}">
                <a16:creationId xmlns:a16="http://schemas.microsoft.com/office/drawing/2014/main" id="{46BE4100-8EEC-4A9D-91CB-7FA0B5794826}"/>
              </a:ext>
            </a:extLst>
          </p:cNvPr>
          <p:cNvSpPr>
            <a:spLocks noGrp="1"/>
          </p:cNvSpPr>
          <p:nvPr>
            <p:ph idx="1"/>
          </p:nvPr>
        </p:nvSpPr>
        <p:spPr>
          <a:xfrm>
            <a:off x="581192" y="3517685"/>
            <a:ext cx="11253756" cy="2412852"/>
          </a:xfrm>
        </p:spPr>
        <p:txBody>
          <a:bodyPr>
            <a:normAutofit/>
          </a:bodyPr>
          <a:lstStyle/>
          <a:p>
            <a:pPr marL="0" indent="0">
              <a:lnSpc>
                <a:spcPct val="220000"/>
              </a:lnSpc>
              <a:buNone/>
            </a:pPr>
            <a:r>
              <a:rPr lang="en-US" sz="3200" dirty="0">
                <a:solidFill>
                  <a:schemeClr val="tx1"/>
                </a:solidFill>
              </a:rPr>
              <a:t>38 years old Roderick Perez study a Master in Data Science at the University of Vienna is the </a:t>
            </a:r>
            <a:r>
              <a:rPr lang="en-US" sz="3200" b="1" dirty="0">
                <a:solidFill>
                  <a:schemeClr val="accent5">
                    <a:lumMod val="60000"/>
                    <a:lumOff val="40000"/>
                  </a:schemeClr>
                </a:solidFill>
              </a:rPr>
              <a:t>father of</a:t>
            </a:r>
            <a:r>
              <a:rPr lang="en-US" sz="3200" dirty="0">
                <a:solidFill>
                  <a:schemeClr val="accent5">
                    <a:lumMod val="60000"/>
                    <a:lumOff val="40000"/>
                  </a:schemeClr>
                </a:solidFill>
              </a:rPr>
              <a:t> </a:t>
            </a:r>
            <a:r>
              <a:rPr lang="en-US" sz="3200" dirty="0">
                <a:solidFill>
                  <a:schemeClr val="tx1"/>
                </a:solidFill>
              </a:rPr>
              <a:t>Lea and Amy…</a:t>
            </a:r>
          </a:p>
        </p:txBody>
      </p:sp>
      <p:sp>
        <p:nvSpPr>
          <p:cNvPr id="13" name="TextBox 12">
            <a:extLst>
              <a:ext uri="{FF2B5EF4-FFF2-40B4-BE49-F238E27FC236}">
                <a16:creationId xmlns:a16="http://schemas.microsoft.com/office/drawing/2014/main" id="{8ED1E0B0-032B-4A81-A40C-E98639C1F097}"/>
              </a:ext>
            </a:extLst>
          </p:cNvPr>
          <p:cNvSpPr txBox="1"/>
          <p:nvPr/>
        </p:nvSpPr>
        <p:spPr>
          <a:xfrm>
            <a:off x="581192" y="1928671"/>
            <a:ext cx="3459585" cy="1200329"/>
          </a:xfrm>
          <a:prstGeom prst="rect">
            <a:avLst/>
          </a:prstGeom>
          <a:noFill/>
        </p:spPr>
        <p:txBody>
          <a:bodyPr wrap="square">
            <a:spAutoFit/>
          </a:bodyPr>
          <a:lstStyle/>
          <a:p>
            <a:r>
              <a:rPr lang="en-US" b="1" dirty="0">
                <a:solidFill>
                  <a:schemeClr val="bg1">
                    <a:lumMod val="65000"/>
                  </a:schemeClr>
                </a:solidFill>
              </a:rPr>
              <a:t>Entities</a:t>
            </a:r>
            <a:r>
              <a:rPr lang="en-US" dirty="0">
                <a:solidFill>
                  <a:schemeClr val="bg1">
                    <a:lumMod val="65000"/>
                  </a:schemeClr>
                </a:solidFill>
              </a:rPr>
              <a:t>: persons, organizations, locations, facilities, weapons, vehicles, and geo-political entities.</a:t>
            </a:r>
          </a:p>
        </p:txBody>
      </p:sp>
      <p:sp>
        <p:nvSpPr>
          <p:cNvPr id="15" name="TextBox 14">
            <a:extLst>
              <a:ext uri="{FF2B5EF4-FFF2-40B4-BE49-F238E27FC236}">
                <a16:creationId xmlns:a16="http://schemas.microsoft.com/office/drawing/2014/main" id="{FE505E77-243D-4852-85D0-21E0BEA6186D}"/>
              </a:ext>
            </a:extLst>
          </p:cNvPr>
          <p:cNvSpPr txBox="1"/>
          <p:nvPr/>
        </p:nvSpPr>
        <p:spPr>
          <a:xfrm>
            <a:off x="4335728" y="1928671"/>
            <a:ext cx="3459585" cy="1200329"/>
          </a:xfrm>
          <a:prstGeom prst="rect">
            <a:avLst/>
          </a:prstGeom>
          <a:noFill/>
          <a:ln w="28575">
            <a:solidFill>
              <a:schemeClr val="accent5">
                <a:lumMod val="60000"/>
                <a:lumOff val="40000"/>
              </a:schemeClr>
            </a:solidFill>
          </a:ln>
        </p:spPr>
        <p:txBody>
          <a:bodyPr wrap="square">
            <a:spAutoFit/>
          </a:bodyPr>
          <a:lstStyle/>
          <a:p>
            <a:r>
              <a:rPr lang="en-US" b="1" dirty="0">
                <a:solidFill>
                  <a:schemeClr val="accent5">
                    <a:lumMod val="60000"/>
                    <a:lumOff val="40000"/>
                  </a:schemeClr>
                </a:solidFill>
              </a:rPr>
              <a:t>Relations</a:t>
            </a:r>
            <a:r>
              <a:rPr lang="en-US" dirty="0">
                <a:solidFill>
                  <a:schemeClr val="accent5">
                    <a:lumMod val="60000"/>
                    <a:lumOff val="40000"/>
                  </a:schemeClr>
                </a:solidFill>
              </a:rPr>
              <a:t> (between entities): an ordered, binary relation between entities. For example: role, part, located, near, and social.</a:t>
            </a:r>
            <a:endParaRPr lang="es-CO" dirty="0">
              <a:solidFill>
                <a:schemeClr val="accent5">
                  <a:lumMod val="60000"/>
                  <a:lumOff val="40000"/>
                </a:schemeClr>
              </a:solidFill>
            </a:endParaRPr>
          </a:p>
        </p:txBody>
      </p:sp>
      <p:sp>
        <p:nvSpPr>
          <p:cNvPr id="7" name="TextBox 6">
            <a:extLst>
              <a:ext uri="{FF2B5EF4-FFF2-40B4-BE49-F238E27FC236}">
                <a16:creationId xmlns:a16="http://schemas.microsoft.com/office/drawing/2014/main" id="{5F3450DC-EAB9-48B2-9F3C-D24A844CD84B}"/>
              </a:ext>
            </a:extLst>
          </p:cNvPr>
          <p:cNvSpPr txBox="1"/>
          <p:nvPr/>
        </p:nvSpPr>
        <p:spPr>
          <a:xfrm>
            <a:off x="3898692" y="6073001"/>
            <a:ext cx="4333655" cy="523220"/>
          </a:xfrm>
          <a:prstGeom prst="rect">
            <a:avLst/>
          </a:prstGeom>
          <a:noFill/>
        </p:spPr>
        <p:txBody>
          <a:bodyPr wrap="square">
            <a:spAutoFit/>
          </a:bodyPr>
          <a:lstStyle/>
          <a:p>
            <a:pPr algn="ctr"/>
            <a:r>
              <a:rPr lang="en-US" sz="2800" b="1" dirty="0">
                <a:solidFill>
                  <a:schemeClr val="accent5">
                    <a:lumMod val="60000"/>
                    <a:lumOff val="40000"/>
                  </a:schemeClr>
                </a:solidFill>
              </a:rPr>
              <a:t>X </a:t>
            </a:r>
            <a:r>
              <a:rPr lang="en-US" sz="2800" dirty="0"/>
              <a:t>is the </a:t>
            </a:r>
            <a:r>
              <a:rPr lang="en-US" sz="2800" b="1" dirty="0">
                <a:solidFill>
                  <a:srgbClr val="FF0000"/>
                </a:solidFill>
              </a:rPr>
              <a:t>father of </a:t>
            </a:r>
            <a:r>
              <a:rPr lang="en-US" sz="2800" b="1" dirty="0">
                <a:solidFill>
                  <a:schemeClr val="accent5">
                    <a:lumMod val="60000"/>
                    <a:lumOff val="40000"/>
                  </a:schemeClr>
                </a:solidFill>
              </a:rPr>
              <a:t>Y </a:t>
            </a:r>
            <a:r>
              <a:rPr lang="en-US" sz="2800" dirty="0"/>
              <a:t>and</a:t>
            </a:r>
            <a:r>
              <a:rPr lang="en-US" sz="2800" b="1" dirty="0">
                <a:solidFill>
                  <a:schemeClr val="accent5">
                    <a:lumMod val="60000"/>
                    <a:lumOff val="40000"/>
                  </a:schemeClr>
                </a:solidFill>
              </a:rPr>
              <a:t> Z</a:t>
            </a:r>
            <a:endParaRPr lang="es-CO" sz="2800" dirty="0">
              <a:solidFill>
                <a:schemeClr val="accent5">
                  <a:lumMod val="60000"/>
                  <a:lumOff val="40000"/>
                </a:schemeClr>
              </a:solidFill>
            </a:endParaRPr>
          </a:p>
        </p:txBody>
      </p:sp>
      <p:sp>
        <p:nvSpPr>
          <p:cNvPr id="8" name="Rectangle 7">
            <a:extLst>
              <a:ext uri="{FF2B5EF4-FFF2-40B4-BE49-F238E27FC236}">
                <a16:creationId xmlns:a16="http://schemas.microsoft.com/office/drawing/2014/main" id="{CF21D4B9-034E-4881-806E-FF8361358F56}"/>
              </a:ext>
            </a:extLst>
          </p:cNvPr>
          <p:cNvSpPr/>
          <p:nvPr/>
        </p:nvSpPr>
        <p:spPr>
          <a:xfrm>
            <a:off x="5840490" y="5246539"/>
            <a:ext cx="1515350" cy="50348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Tree>
    <p:extLst>
      <p:ext uri="{BB962C8B-B14F-4D97-AF65-F5344CB8AC3E}">
        <p14:creationId xmlns:p14="http://schemas.microsoft.com/office/powerpoint/2010/main" val="33880184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62972-3449-42D1-8185-B4BEFD52AB44}"/>
              </a:ext>
            </a:extLst>
          </p:cNvPr>
          <p:cNvSpPr>
            <a:spLocks noGrp="1"/>
          </p:cNvSpPr>
          <p:nvPr>
            <p:ph type="title"/>
          </p:nvPr>
        </p:nvSpPr>
        <p:spPr>
          <a:xfrm>
            <a:off x="581192" y="702156"/>
            <a:ext cx="11029616" cy="908930"/>
          </a:xfrm>
        </p:spPr>
        <p:txBody>
          <a:bodyPr>
            <a:normAutofit/>
          </a:bodyPr>
          <a:lstStyle/>
          <a:p>
            <a:r>
              <a:rPr lang="en-US" dirty="0"/>
              <a:t>Entities, Relations and Events</a:t>
            </a:r>
          </a:p>
        </p:txBody>
      </p:sp>
      <p:sp>
        <p:nvSpPr>
          <p:cNvPr id="5" name="Content Placeholder 4">
            <a:extLst>
              <a:ext uri="{FF2B5EF4-FFF2-40B4-BE49-F238E27FC236}">
                <a16:creationId xmlns:a16="http://schemas.microsoft.com/office/drawing/2014/main" id="{46BE4100-8EEC-4A9D-91CB-7FA0B5794826}"/>
              </a:ext>
            </a:extLst>
          </p:cNvPr>
          <p:cNvSpPr>
            <a:spLocks noGrp="1"/>
          </p:cNvSpPr>
          <p:nvPr>
            <p:ph idx="1"/>
          </p:nvPr>
        </p:nvSpPr>
        <p:spPr>
          <a:xfrm>
            <a:off x="581192" y="3517685"/>
            <a:ext cx="11253756" cy="2412852"/>
          </a:xfrm>
        </p:spPr>
        <p:txBody>
          <a:bodyPr>
            <a:normAutofit/>
          </a:bodyPr>
          <a:lstStyle/>
          <a:p>
            <a:pPr marL="0" indent="0">
              <a:lnSpc>
                <a:spcPct val="220000"/>
              </a:lnSpc>
              <a:buNone/>
            </a:pPr>
            <a:r>
              <a:rPr lang="en-US" sz="3200" dirty="0">
                <a:solidFill>
                  <a:schemeClr val="tx1"/>
                </a:solidFill>
              </a:rPr>
              <a:t>38 years old Roderick Perez </a:t>
            </a:r>
            <a:r>
              <a:rPr lang="en-US" sz="3200" b="1" dirty="0">
                <a:solidFill>
                  <a:srgbClr val="FFC000"/>
                </a:solidFill>
              </a:rPr>
              <a:t>study</a:t>
            </a:r>
            <a:r>
              <a:rPr lang="en-US" sz="3200" dirty="0">
                <a:solidFill>
                  <a:schemeClr val="tx1"/>
                </a:solidFill>
              </a:rPr>
              <a:t> a Master in Data Science at the University of Vienna is the father of Lea and Amy…</a:t>
            </a:r>
          </a:p>
        </p:txBody>
      </p:sp>
      <p:sp>
        <p:nvSpPr>
          <p:cNvPr id="13" name="TextBox 12">
            <a:extLst>
              <a:ext uri="{FF2B5EF4-FFF2-40B4-BE49-F238E27FC236}">
                <a16:creationId xmlns:a16="http://schemas.microsoft.com/office/drawing/2014/main" id="{8ED1E0B0-032B-4A81-A40C-E98639C1F097}"/>
              </a:ext>
            </a:extLst>
          </p:cNvPr>
          <p:cNvSpPr txBox="1"/>
          <p:nvPr/>
        </p:nvSpPr>
        <p:spPr>
          <a:xfrm>
            <a:off x="581192" y="1928671"/>
            <a:ext cx="3459585" cy="1200329"/>
          </a:xfrm>
          <a:prstGeom prst="rect">
            <a:avLst/>
          </a:prstGeom>
          <a:noFill/>
        </p:spPr>
        <p:txBody>
          <a:bodyPr wrap="square">
            <a:spAutoFit/>
          </a:bodyPr>
          <a:lstStyle/>
          <a:p>
            <a:r>
              <a:rPr lang="en-US" b="1" dirty="0">
                <a:solidFill>
                  <a:schemeClr val="bg1">
                    <a:lumMod val="65000"/>
                  </a:schemeClr>
                </a:solidFill>
              </a:rPr>
              <a:t>Entities</a:t>
            </a:r>
            <a:r>
              <a:rPr lang="en-US" dirty="0">
                <a:solidFill>
                  <a:schemeClr val="bg1">
                    <a:lumMod val="65000"/>
                  </a:schemeClr>
                </a:solidFill>
              </a:rPr>
              <a:t>: persons, organizations, locations, facilities, weapons, vehicles, and geo-political entities.</a:t>
            </a:r>
          </a:p>
        </p:txBody>
      </p:sp>
      <p:sp>
        <p:nvSpPr>
          <p:cNvPr id="15" name="TextBox 14">
            <a:extLst>
              <a:ext uri="{FF2B5EF4-FFF2-40B4-BE49-F238E27FC236}">
                <a16:creationId xmlns:a16="http://schemas.microsoft.com/office/drawing/2014/main" id="{FE505E77-243D-4852-85D0-21E0BEA6186D}"/>
              </a:ext>
            </a:extLst>
          </p:cNvPr>
          <p:cNvSpPr txBox="1"/>
          <p:nvPr/>
        </p:nvSpPr>
        <p:spPr>
          <a:xfrm>
            <a:off x="4335728" y="1928671"/>
            <a:ext cx="3459585" cy="1200329"/>
          </a:xfrm>
          <a:prstGeom prst="rect">
            <a:avLst/>
          </a:prstGeom>
          <a:noFill/>
        </p:spPr>
        <p:txBody>
          <a:bodyPr wrap="square">
            <a:spAutoFit/>
          </a:bodyPr>
          <a:lstStyle/>
          <a:p>
            <a:r>
              <a:rPr lang="en-US" b="1" dirty="0">
                <a:solidFill>
                  <a:schemeClr val="bg1">
                    <a:lumMod val="65000"/>
                  </a:schemeClr>
                </a:solidFill>
              </a:rPr>
              <a:t>Relations</a:t>
            </a:r>
            <a:r>
              <a:rPr lang="en-US" dirty="0">
                <a:solidFill>
                  <a:schemeClr val="bg1">
                    <a:lumMod val="65000"/>
                  </a:schemeClr>
                </a:solidFill>
              </a:rPr>
              <a:t> (between entities): an ordered, binary relation between entities. For example: role, part, located, near, and social.</a:t>
            </a:r>
            <a:endParaRPr lang="es-CO" dirty="0">
              <a:solidFill>
                <a:schemeClr val="bg1">
                  <a:lumMod val="65000"/>
                </a:schemeClr>
              </a:solidFill>
            </a:endParaRPr>
          </a:p>
        </p:txBody>
      </p:sp>
      <p:sp>
        <p:nvSpPr>
          <p:cNvPr id="17" name="TextBox 16">
            <a:extLst>
              <a:ext uri="{FF2B5EF4-FFF2-40B4-BE49-F238E27FC236}">
                <a16:creationId xmlns:a16="http://schemas.microsoft.com/office/drawing/2014/main" id="{35C883F6-6C02-4965-A255-4CCE75F4D27B}"/>
              </a:ext>
            </a:extLst>
          </p:cNvPr>
          <p:cNvSpPr txBox="1"/>
          <p:nvPr/>
        </p:nvSpPr>
        <p:spPr>
          <a:xfrm>
            <a:off x="8090263" y="1928671"/>
            <a:ext cx="2987040" cy="923330"/>
          </a:xfrm>
          <a:prstGeom prst="rect">
            <a:avLst/>
          </a:prstGeom>
          <a:noFill/>
        </p:spPr>
        <p:txBody>
          <a:bodyPr wrap="square">
            <a:spAutoFit/>
          </a:bodyPr>
          <a:lstStyle/>
          <a:p>
            <a:r>
              <a:rPr lang="en-US" b="1" dirty="0">
                <a:solidFill>
                  <a:srgbClr val="FFC000"/>
                </a:solidFill>
              </a:rPr>
              <a:t>Events</a:t>
            </a:r>
            <a:r>
              <a:rPr lang="en-US" dirty="0">
                <a:solidFill>
                  <a:srgbClr val="FFC000"/>
                </a:solidFill>
              </a:rPr>
              <a:t>: interaction, movement, transfer, creation and destruction.</a:t>
            </a:r>
            <a:endParaRPr lang="es-CO" dirty="0">
              <a:solidFill>
                <a:srgbClr val="FFC000"/>
              </a:solidFill>
            </a:endParaRPr>
          </a:p>
        </p:txBody>
      </p:sp>
      <p:sp>
        <p:nvSpPr>
          <p:cNvPr id="7" name="TextBox 6">
            <a:extLst>
              <a:ext uri="{FF2B5EF4-FFF2-40B4-BE49-F238E27FC236}">
                <a16:creationId xmlns:a16="http://schemas.microsoft.com/office/drawing/2014/main" id="{5F3450DC-EAB9-48B2-9F3C-D24A844CD84B}"/>
              </a:ext>
            </a:extLst>
          </p:cNvPr>
          <p:cNvSpPr txBox="1"/>
          <p:nvPr/>
        </p:nvSpPr>
        <p:spPr>
          <a:xfrm>
            <a:off x="3898692" y="6073001"/>
            <a:ext cx="4333655" cy="523220"/>
          </a:xfrm>
          <a:prstGeom prst="rect">
            <a:avLst/>
          </a:prstGeom>
          <a:noFill/>
        </p:spPr>
        <p:txBody>
          <a:bodyPr wrap="square">
            <a:spAutoFit/>
          </a:bodyPr>
          <a:lstStyle/>
          <a:p>
            <a:pPr algn="ctr"/>
            <a:r>
              <a:rPr lang="en-US" sz="2800" b="1" dirty="0">
                <a:solidFill>
                  <a:srgbClr val="FFC000"/>
                </a:solidFill>
              </a:rPr>
              <a:t>X</a:t>
            </a:r>
            <a:r>
              <a:rPr lang="en-US" sz="2800" b="1" dirty="0">
                <a:solidFill>
                  <a:schemeClr val="accent5">
                    <a:lumMod val="60000"/>
                    <a:lumOff val="40000"/>
                  </a:schemeClr>
                </a:solidFill>
              </a:rPr>
              <a:t> </a:t>
            </a:r>
            <a:r>
              <a:rPr lang="en-US" sz="2800" b="1" dirty="0">
                <a:solidFill>
                  <a:srgbClr val="FF0000"/>
                </a:solidFill>
              </a:rPr>
              <a:t>study</a:t>
            </a:r>
            <a:r>
              <a:rPr lang="en-US" sz="2800" dirty="0"/>
              <a:t> at </a:t>
            </a:r>
            <a:r>
              <a:rPr lang="en-US" sz="2800" b="1" dirty="0">
                <a:solidFill>
                  <a:srgbClr val="FFC000"/>
                </a:solidFill>
              </a:rPr>
              <a:t>Y</a:t>
            </a:r>
            <a:endParaRPr lang="es-CO" sz="2800" dirty="0">
              <a:solidFill>
                <a:srgbClr val="FFC000"/>
              </a:solidFill>
            </a:endParaRPr>
          </a:p>
        </p:txBody>
      </p:sp>
      <p:sp>
        <p:nvSpPr>
          <p:cNvPr id="8" name="Rectangle 7">
            <a:extLst>
              <a:ext uri="{FF2B5EF4-FFF2-40B4-BE49-F238E27FC236}">
                <a16:creationId xmlns:a16="http://schemas.microsoft.com/office/drawing/2014/main" id="{B1A82A99-FB28-4C74-B5AB-BF53F5FEB22A}"/>
              </a:ext>
            </a:extLst>
          </p:cNvPr>
          <p:cNvSpPr/>
          <p:nvPr/>
        </p:nvSpPr>
        <p:spPr>
          <a:xfrm>
            <a:off x="5493230" y="4155440"/>
            <a:ext cx="1039650" cy="56867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Tree>
    <p:extLst>
      <p:ext uri="{BB962C8B-B14F-4D97-AF65-F5344CB8AC3E}">
        <p14:creationId xmlns:p14="http://schemas.microsoft.com/office/powerpoint/2010/main" val="27473926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D9789C-7AE6-434B-A6CA-3A7C5EB8411A}"/>
              </a:ext>
            </a:extLst>
          </p:cNvPr>
          <p:cNvSpPr>
            <a:spLocks noGrp="1"/>
          </p:cNvSpPr>
          <p:nvPr>
            <p:ph type="title"/>
          </p:nvPr>
        </p:nvSpPr>
        <p:spPr>
          <a:xfrm>
            <a:off x="581192" y="702156"/>
            <a:ext cx="11029616" cy="837395"/>
          </a:xfrm>
        </p:spPr>
        <p:txBody>
          <a:bodyPr>
            <a:normAutofit/>
          </a:bodyPr>
          <a:lstStyle/>
          <a:p>
            <a:r>
              <a:rPr lang="en-US" dirty="0"/>
              <a:t>Motivation</a:t>
            </a:r>
            <a:br>
              <a:rPr lang="en-US" dirty="0"/>
            </a:br>
            <a:r>
              <a:rPr lang="en-US" sz="1800" dirty="0"/>
              <a:t>What is relation extraction?</a:t>
            </a:r>
            <a:endParaRPr lang="es-CO" dirty="0"/>
          </a:p>
        </p:txBody>
      </p:sp>
      <p:sp>
        <p:nvSpPr>
          <p:cNvPr id="5" name="Content Placeholder 4">
            <a:extLst>
              <a:ext uri="{FF2B5EF4-FFF2-40B4-BE49-F238E27FC236}">
                <a16:creationId xmlns:a16="http://schemas.microsoft.com/office/drawing/2014/main" id="{2DDCFC07-807B-4C65-8188-A45C572C5224}"/>
              </a:ext>
            </a:extLst>
          </p:cNvPr>
          <p:cNvSpPr>
            <a:spLocks noGrp="1"/>
          </p:cNvSpPr>
          <p:nvPr>
            <p:ph idx="1"/>
          </p:nvPr>
        </p:nvSpPr>
        <p:spPr>
          <a:xfrm>
            <a:off x="4157880" y="2274991"/>
            <a:ext cx="7847045" cy="1470773"/>
          </a:xfrm>
        </p:spPr>
        <p:txBody>
          <a:bodyPr>
            <a:normAutofit lnSpcReduction="10000"/>
          </a:bodyPr>
          <a:lstStyle/>
          <a:p>
            <a:pPr marL="0" indent="0">
              <a:buNone/>
            </a:pPr>
            <a:r>
              <a:rPr lang="en-US" dirty="0">
                <a:solidFill>
                  <a:schemeClr val="bg1">
                    <a:lumMod val="65000"/>
                  </a:schemeClr>
                </a:solidFill>
              </a:rPr>
              <a:t>“The </a:t>
            </a:r>
            <a:r>
              <a:rPr lang="en-US" dirty="0">
                <a:solidFill>
                  <a:schemeClr val="bg1">
                    <a:lumMod val="75000"/>
                  </a:schemeClr>
                </a:solidFill>
              </a:rPr>
              <a:t>undersigned shareholder of </a:t>
            </a:r>
            <a:r>
              <a:rPr lang="en-US" dirty="0">
                <a:solidFill>
                  <a:schemeClr val="tx1"/>
                </a:solidFill>
              </a:rPr>
              <a:t>Apple Inc., </a:t>
            </a:r>
            <a:r>
              <a:rPr lang="en-US" dirty="0">
                <a:solidFill>
                  <a:schemeClr val="bg1">
                    <a:lumMod val="75000"/>
                  </a:schemeClr>
                </a:solidFill>
              </a:rPr>
              <a:t>a California corporation, hereby acknowledges receipt of the Notice 2013 Annual Meeting of Shareholders and Proxy Statement with respect to 2013 Annual Meeting Shareholders of Apple Inc. to be held at </a:t>
            </a:r>
            <a:r>
              <a:rPr lang="en-US" dirty="0">
                <a:solidFill>
                  <a:schemeClr val="tx1"/>
                </a:solidFill>
              </a:rPr>
              <a:t>Infinite Loop, Building 4, Cupertino, California 95014 </a:t>
            </a:r>
            <a:r>
              <a:rPr lang="en-US" dirty="0">
                <a:solidFill>
                  <a:schemeClr val="bg1">
                    <a:lumMod val="75000"/>
                  </a:schemeClr>
                </a:solidFill>
              </a:rPr>
              <a:t>on Wednesday, </a:t>
            </a:r>
            <a:r>
              <a:rPr lang="en-US" dirty="0">
                <a:solidFill>
                  <a:schemeClr val="tx1"/>
                </a:solidFill>
              </a:rPr>
              <a:t>February 27, 2013 </a:t>
            </a:r>
            <a:r>
              <a:rPr lang="en-US" dirty="0">
                <a:solidFill>
                  <a:schemeClr val="bg1">
                    <a:lumMod val="75000"/>
                  </a:schemeClr>
                </a:solidFill>
              </a:rPr>
              <a:t>at </a:t>
            </a:r>
            <a:r>
              <a:rPr lang="en-US" dirty="0">
                <a:solidFill>
                  <a:schemeClr val="tx1"/>
                </a:solidFill>
              </a:rPr>
              <a:t>9:00a.m. Pacific Standard Time</a:t>
            </a:r>
            <a:r>
              <a:rPr lang="en-US" dirty="0">
                <a:solidFill>
                  <a:schemeClr val="bg1">
                    <a:lumMod val="75000"/>
                  </a:schemeClr>
                </a:solidFill>
              </a:rPr>
              <a:t>…”</a:t>
            </a:r>
            <a:endParaRPr lang="es-CO" dirty="0">
              <a:solidFill>
                <a:schemeClr val="bg1">
                  <a:lumMod val="75000"/>
                </a:schemeClr>
              </a:solidFill>
            </a:endParaRPr>
          </a:p>
        </p:txBody>
      </p:sp>
      <p:pic>
        <p:nvPicPr>
          <p:cNvPr id="6" name="Picture 5">
            <a:extLst>
              <a:ext uri="{FF2B5EF4-FFF2-40B4-BE49-F238E27FC236}">
                <a16:creationId xmlns:a16="http://schemas.microsoft.com/office/drawing/2014/main" id="{C10B4051-2FA4-4752-A4BE-14FB0357101B}"/>
              </a:ext>
            </a:extLst>
          </p:cNvPr>
          <p:cNvPicPr>
            <a:picLocks noChangeAspect="1"/>
          </p:cNvPicPr>
          <p:nvPr/>
        </p:nvPicPr>
        <p:blipFill>
          <a:blip r:embed="rId3"/>
          <a:stretch>
            <a:fillRect/>
          </a:stretch>
        </p:blipFill>
        <p:spPr>
          <a:xfrm>
            <a:off x="581192" y="2013524"/>
            <a:ext cx="3576688" cy="4627983"/>
          </a:xfrm>
          <a:prstGeom prst="rect">
            <a:avLst/>
          </a:prstGeom>
        </p:spPr>
      </p:pic>
      <p:sp>
        <p:nvSpPr>
          <p:cNvPr id="7" name="TextBox 6">
            <a:extLst>
              <a:ext uri="{FF2B5EF4-FFF2-40B4-BE49-F238E27FC236}">
                <a16:creationId xmlns:a16="http://schemas.microsoft.com/office/drawing/2014/main" id="{37354E60-ACEE-49E6-B849-2C3DA29BDD19}"/>
              </a:ext>
            </a:extLst>
          </p:cNvPr>
          <p:cNvSpPr txBox="1"/>
          <p:nvPr/>
        </p:nvSpPr>
        <p:spPr>
          <a:xfrm>
            <a:off x="581192" y="1674970"/>
            <a:ext cx="3576688" cy="338554"/>
          </a:xfrm>
          <a:prstGeom prst="rect">
            <a:avLst/>
          </a:prstGeom>
          <a:noFill/>
        </p:spPr>
        <p:txBody>
          <a:bodyPr wrap="square" rtlCol="0">
            <a:spAutoFit/>
          </a:bodyPr>
          <a:lstStyle/>
          <a:p>
            <a:pPr algn="ctr"/>
            <a:r>
              <a:rPr lang="en-US" sz="1600" b="1" dirty="0"/>
              <a:t>Company Report Meeting [2013]</a:t>
            </a:r>
            <a:endParaRPr lang="es-CO" sz="1600" b="1" dirty="0"/>
          </a:p>
        </p:txBody>
      </p:sp>
      <p:sp>
        <p:nvSpPr>
          <p:cNvPr id="9" name="Content Placeholder 4">
            <a:extLst>
              <a:ext uri="{FF2B5EF4-FFF2-40B4-BE49-F238E27FC236}">
                <a16:creationId xmlns:a16="http://schemas.microsoft.com/office/drawing/2014/main" id="{7DA7A83E-42EF-4374-A1AD-8374767226E5}"/>
              </a:ext>
            </a:extLst>
          </p:cNvPr>
          <p:cNvSpPr txBox="1">
            <a:spLocks/>
          </p:cNvSpPr>
          <p:nvPr/>
        </p:nvSpPr>
        <p:spPr>
          <a:xfrm>
            <a:off x="652191" y="6523381"/>
            <a:ext cx="3576688" cy="329561"/>
          </a:xfrm>
          <a:prstGeom prst="rect">
            <a:avLst/>
          </a:prstGeom>
        </p:spPr>
        <p:txBody>
          <a:bodyPr vert="horz" lIns="91440" tIns="45720" rIns="91440" bIns="45720" rtlCol="0" anchor="ctr">
            <a:normAutofit/>
          </a:bodyPr>
          <a:lst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r">
              <a:buNone/>
            </a:pPr>
            <a:r>
              <a:rPr lang="en-US" sz="900" u="sng" dirty="0"/>
              <a:t>Source</a:t>
            </a:r>
            <a:r>
              <a:rPr lang="en-US" sz="900" dirty="0"/>
              <a:t>: SEC.gov</a:t>
            </a:r>
            <a:endParaRPr lang="es-CO" sz="900" dirty="0"/>
          </a:p>
        </p:txBody>
      </p:sp>
      <p:sp>
        <p:nvSpPr>
          <p:cNvPr id="8" name="Rectangle 7">
            <a:extLst>
              <a:ext uri="{FF2B5EF4-FFF2-40B4-BE49-F238E27FC236}">
                <a16:creationId xmlns:a16="http://schemas.microsoft.com/office/drawing/2014/main" id="{A195E9B5-DC88-4151-82E6-6536B1CB6D89}"/>
              </a:ext>
            </a:extLst>
          </p:cNvPr>
          <p:cNvSpPr/>
          <p:nvPr/>
        </p:nvSpPr>
        <p:spPr>
          <a:xfrm>
            <a:off x="652191" y="4683966"/>
            <a:ext cx="3415956" cy="4990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1" name="TextBox 10">
            <a:extLst>
              <a:ext uri="{FF2B5EF4-FFF2-40B4-BE49-F238E27FC236}">
                <a16:creationId xmlns:a16="http://schemas.microsoft.com/office/drawing/2014/main" id="{0B472A7A-FA8E-44B7-9F30-84AEADF114EE}"/>
              </a:ext>
            </a:extLst>
          </p:cNvPr>
          <p:cNvSpPr txBox="1"/>
          <p:nvPr/>
        </p:nvSpPr>
        <p:spPr>
          <a:xfrm>
            <a:off x="4157880" y="4118988"/>
            <a:ext cx="3576688" cy="338554"/>
          </a:xfrm>
          <a:prstGeom prst="rect">
            <a:avLst/>
          </a:prstGeom>
          <a:noFill/>
        </p:spPr>
        <p:txBody>
          <a:bodyPr wrap="square" rtlCol="0">
            <a:spAutoFit/>
          </a:bodyPr>
          <a:lstStyle/>
          <a:p>
            <a:r>
              <a:rPr lang="en-US" sz="1600" b="1" dirty="0"/>
              <a:t>Extracted Complex Relation:</a:t>
            </a:r>
          </a:p>
        </p:txBody>
      </p:sp>
      <p:sp>
        <p:nvSpPr>
          <p:cNvPr id="12" name="Content Placeholder 4">
            <a:extLst>
              <a:ext uri="{FF2B5EF4-FFF2-40B4-BE49-F238E27FC236}">
                <a16:creationId xmlns:a16="http://schemas.microsoft.com/office/drawing/2014/main" id="{D7BBF726-6EAF-4545-BF03-64BC5E1A7ADB}"/>
              </a:ext>
            </a:extLst>
          </p:cNvPr>
          <p:cNvSpPr txBox="1">
            <a:spLocks/>
          </p:cNvSpPr>
          <p:nvPr/>
        </p:nvSpPr>
        <p:spPr>
          <a:xfrm>
            <a:off x="4228879" y="4383993"/>
            <a:ext cx="4122019" cy="1754741"/>
          </a:xfrm>
          <a:prstGeom prst="rect">
            <a:avLst/>
          </a:prstGeom>
        </p:spPr>
        <p:txBody>
          <a:bodyPr vert="horz" lIns="91440" tIns="45720" rIns="91440" bIns="45720" rtlCol="0" anchor="ctr">
            <a:normAutofit/>
          </a:bodyPr>
          <a:lst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US" u="sng" dirty="0"/>
              <a:t>Company – Meeting Invitation</a:t>
            </a:r>
          </a:p>
          <a:p>
            <a:pPr lvl="1"/>
            <a:r>
              <a:rPr lang="en-US" u="sng" dirty="0"/>
              <a:t>Company</a:t>
            </a:r>
            <a:r>
              <a:rPr lang="en-US" dirty="0"/>
              <a:t>: </a:t>
            </a:r>
            <a:r>
              <a:rPr lang="en-US" dirty="0">
                <a:solidFill>
                  <a:srgbClr val="FF0000"/>
                </a:solidFill>
              </a:rPr>
              <a:t>Apple Inc.</a:t>
            </a:r>
          </a:p>
          <a:p>
            <a:pPr lvl="1"/>
            <a:r>
              <a:rPr lang="en-US" u="sng" dirty="0"/>
              <a:t>Location</a:t>
            </a:r>
            <a:r>
              <a:rPr lang="en-US" dirty="0"/>
              <a:t>: </a:t>
            </a:r>
            <a:r>
              <a:rPr lang="en-US" dirty="0">
                <a:solidFill>
                  <a:srgbClr val="7030A0"/>
                </a:solidFill>
              </a:rPr>
              <a:t>Infinite Loop, …, California 95014 </a:t>
            </a:r>
          </a:p>
          <a:p>
            <a:pPr lvl="1"/>
            <a:r>
              <a:rPr lang="en-US" u="sng" dirty="0"/>
              <a:t>Date</a:t>
            </a:r>
            <a:r>
              <a:rPr lang="en-US" dirty="0"/>
              <a:t>: </a:t>
            </a:r>
            <a:r>
              <a:rPr lang="en-US" dirty="0">
                <a:solidFill>
                  <a:srgbClr val="FFC000"/>
                </a:solidFill>
              </a:rPr>
              <a:t>February 27, 2013 </a:t>
            </a:r>
          </a:p>
          <a:p>
            <a:pPr lvl="1"/>
            <a:r>
              <a:rPr lang="es-CO" u="sng" dirty="0"/>
              <a:t>Time</a:t>
            </a:r>
            <a:r>
              <a:rPr lang="es-CO" dirty="0"/>
              <a:t>: </a:t>
            </a:r>
            <a:r>
              <a:rPr lang="en-US" dirty="0">
                <a:solidFill>
                  <a:srgbClr val="00B050"/>
                </a:solidFill>
              </a:rPr>
              <a:t>9:00a.m. Pacific Standard Time</a:t>
            </a:r>
            <a:endParaRPr lang="es-CO" dirty="0">
              <a:solidFill>
                <a:srgbClr val="00B050"/>
              </a:solidFill>
            </a:endParaRPr>
          </a:p>
        </p:txBody>
      </p:sp>
      <p:sp>
        <p:nvSpPr>
          <p:cNvPr id="13" name="Rectangle 12">
            <a:extLst>
              <a:ext uri="{FF2B5EF4-FFF2-40B4-BE49-F238E27FC236}">
                <a16:creationId xmlns:a16="http://schemas.microsoft.com/office/drawing/2014/main" id="{A9969BD6-8BA0-42ED-B431-AAD5D3AB35D7}"/>
              </a:ext>
            </a:extLst>
          </p:cNvPr>
          <p:cNvSpPr/>
          <p:nvPr/>
        </p:nvSpPr>
        <p:spPr>
          <a:xfrm>
            <a:off x="7270705" y="2379305"/>
            <a:ext cx="921573" cy="21409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 name="Rectangle 13">
            <a:extLst>
              <a:ext uri="{FF2B5EF4-FFF2-40B4-BE49-F238E27FC236}">
                <a16:creationId xmlns:a16="http://schemas.microsoft.com/office/drawing/2014/main" id="{E9391D18-264C-408B-A372-9208483254EE}"/>
              </a:ext>
            </a:extLst>
          </p:cNvPr>
          <p:cNvSpPr/>
          <p:nvPr/>
        </p:nvSpPr>
        <p:spPr>
          <a:xfrm>
            <a:off x="4894509" y="3166187"/>
            <a:ext cx="4865311" cy="214090"/>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5" name="Rectangle 14">
            <a:extLst>
              <a:ext uri="{FF2B5EF4-FFF2-40B4-BE49-F238E27FC236}">
                <a16:creationId xmlns:a16="http://schemas.microsoft.com/office/drawing/2014/main" id="{CE7400A6-00AD-41BA-8E79-BF65DCD31B19}"/>
              </a:ext>
            </a:extLst>
          </p:cNvPr>
          <p:cNvSpPr/>
          <p:nvPr/>
        </p:nvSpPr>
        <p:spPr>
          <a:xfrm>
            <a:off x="4228880" y="3417367"/>
            <a:ext cx="1761374" cy="238738"/>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6" name="Rectangle 15">
            <a:extLst>
              <a:ext uri="{FF2B5EF4-FFF2-40B4-BE49-F238E27FC236}">
                <a16:creationId xmlns:a16="http://schemas.microsoft.com/office/drawing/2014/main" id="{291AF038-E675-462F-9465-28C1EA4B3E5C}"/>
              </a:ext>
            </a:extLst>
          </p:cNvPr>
          <p:cNvSpPr/>
          <p:nvPr/>
        </p:nvSpPr>
        <p:spPr>
          <a:xfrm>
            <a:off x="6201748" y="3422957"/>
            <a:ext cx="2904930" cy="238738"/>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8" name="TextBox 17">
            <a:extLst>
              <a:ext uri="{FF2B5EF4-FFF2-40B4-BE49-F238E27FC236}">
                <a16:creationId xmlns:a16="http://schemas.microsoft.com/office/drawing/2014/main" id="{7DBAC1A3-4CE9-4BC2-A70F-6D3849ADC5BE}"/>
              </a:ext>
            </a:extLst>
          </p:cNvPr>
          <p:cNvSpPr txBox="1"/>
          <p:nvPr/>
        </p:nvSpPr>
        <p:spPr>
          <a:xfrm>
            <a:off x="8511630" y="4118988"/>
            <a:ext cx="3576688" cy="338554"/>
          </a:xfrm>
          <a:prstGeom prst="rect">
            <a:avLst/>
          </a:prstGeom>
          <a:noFill/>
        </p:spPr>
        <p:txBody>
          <a:bodyPr wrap="square" rtlCol="0">
            <a:spAutoFit/>
          </a:bodyPr>
          <a:lstStyle/>
          <a:p>
            <a:r>
              <a:rPr lang="en-US" sz="1600" b="1" dirty="0"/>
              <a:t>Relation triples:</a:t>
            </a:r>
          </a:p>
        </p:txBody>
      </p:sp>
      <p:sp>
        <p:nvSpPr>
          <p:cNvPr id="19" name="Content Placeholder 4">
            <a:extLst>
              <a:ext uri="{FF2B5EF4-FFF2-40B4-BE49-F238E27FC236}">
                <a16:creationId xmlns:a16="http://schemas.microsoft.com/office/drawing/2014/main" id="{F2DC4B0C-39AC-4819-8758-C0C08E412D4B}"/>
              </a:ext>
            </a:extLst>
          </p:cNvPr>
          <p:cNvSpPr txBox="1">
            <a:spLocks/>
          </p:cNvSpPr>
          <p:nvPr/>
        </p:nvSpPr>
        <p:spPr>
          <a:xfrm>
            <a:off x="8582629" y="5151817"/>
            <a:ext cx="3505689" cy="976776"/>
          </a:xfrm>
          <a:prstGeom prst="rect">
            <a:avLst/>
          </a:prstGeom>
        </p:spPr>
        <p:txBody>
          <a:bodyPr vert="horz" lIns="91440" tIns="45720" rIns="91440" bIns="45720" rtlCol="0" anchor="ctr">
            <a:normAutofit fontScale="85000" lnSpcReduction="10000"/>
          </a:bodyPr>
          <a:lst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US" dirty="0"/>
              <a:t>meeting – location (</a:t>
            </a:r>
            <a:r>
              <a:rPr lang="en-US" dirty="0">
                <a:solidFill>
                  <a:srgbClr val="FF0000"/>
                </a:solidFill>
              </a:rPr>
              <a:t>Apple, </a:t>
            </a:r>
            <a:r>
              <a:rPr lang="en-US" dirty="0">
                <a:solidFill>
                  <a:srgbClr val="7030A0"/>
                </a:solidFill>
              </a:rPr>
              <a:t>California</a:t>
            </a:r>
            <a:r>
              <a:rPr lang="en-US" dirty="0">
                <a:solidFill>
                  <a:schemeClr val="tx1"/>
                </a:solidFill>
              </a:rPr>
              <a:t>)</a:t>
            </a:r>
            <a:endParaRPr lang="en-US" dirty="0"/>
          </a:p>
          <a:p>
            <a:r>
              <a:rPr lang="en-US" dirty="0"/>
              <a:t>meeting – year (</a:t>
            </a:r>
            <a:r>
              <a:rPr lang="en-US" dirty="0">
                <a:solidFill>
                  <a:srgbClr val="FF0000"/>
                </a:solidFill>
              </a:rPr>
              <a:t>Apple, </a:t>
            </a:r>
            <a:r>
              <a:rPr lang="en-US" dirty="0">
                <a:solidFill>
                  <a:srgbClr val="FFC000"/>
                </a:solidFill>
              </a:rPr>
              <a:t>2013</a:t>
            </a:r>
            <a:r>
              <a:rPr lang="en-US" dirty="0">
                <a:solidFill>
                  <a:schemeClr val="tx1"/>
                </a:solidFill>
              </a:rPr>
              <a:t>)</a:t>
            </a:r>
            <a:endParaRPr lang="en-US" dirty="0"/>
          </a:p>
          <a:p>
            <a:r>
              <a:rPr lang="en-US" dirty="0"/>
              <a:t>meeting – time (</a:t>
            </a:r>
            <a:r>
              <a:rPr lang="en-US" dirty="0">
                <a:solidFill>
                  <a:srgbClr val="FF0000"/>
                </a:solidFill>
              </a:rPr>
              <a:t>Apple, </a:t>
            </a:r>
            <a:r>
              <a:rPr lang="en-US" dirty="0">
                <a:solidFill>
                  <a:srgbClr val="00B050"/>
                </a:solidFill>
              </a:rPr>
              <a:t>9:00a.m.</a:t>
            </a:r>
            <a:r>
              <a:rPr lang="en-US" dirty="0">
                <a:solidFill>
                  <a:schemeClr val="tx1"/>
                </a:solidFill>
              </a:rPr>
              <a:t>)</a:t>
            </a:r>
            <a:endParaRPr lang="en-US" dirty="0"/>
          </a:p>
        </p:txBody>
      </p:sp>
    </p:spTree>
    <p:extLst>
      <p:ext uri="{BB962C8B-B14F-4D97-AF65-F5344CB8AC3E}">
        <p14:creationId xmlns:p14="http://schemas.microsoft.com/office/powerpoint/2010/main" val="2719092521"/>
      </p:ext>
    </p:extLst>
  </p:cSld>
  <p:clrMapOvr>
    <a:masterClrMapping/>
  </p:clrMapOvr>
</p:sld>
</file>

<file path=ppt/theme/theme1.xml><?xml version="1.0" encoding="utf-8"?>
<a:theme xmlns:a="http://schemas.openxmlformats.org/drawingml/2006/main" name="DividendVTI">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Dividend">
      <a:majorFont>
        <a:latin typeface="Franklin Gothic Demi"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VTI" id="{97558BDE-0B66-457C-BB6F-7B1B22DAA9B8}" vid="{F53508A3-AC60-448A-AF37-934D5F1A0D5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D289AE2-D2AE-49D1-AFAC-3A79F6794255}">
  <ds:schemaRefs>
    <ds:schemaRef ds:uri="http://purl.org/dc/dcmitype/"/>
    <ds:schemaRef ds:uri="http://schemas.microsoft.com/office/2006/documentManagement/types"/>
    <ds:schemaRef ds:uri="http://purl.org/dc/terms/"/>
    <ds:schemaRef ds:uri="http://www.w3.org/XML/1998/namespace"/>
    <ds:schemaRef ds:uri="71af3243-3dd4-4a8d-8c0d-dd76da1f02a5"/>
    <ds:schemaRef ds:uri="http://purl.org/dc/elements/1.1/"/>
    <ds:schemaRef ds:uri="16c05727-aa75-4e4a-9b5f-8a80a1165891"/>
    <ds:schemaRef ds:uri="http://schemas.microsoft.com/office/infopath/2007/PartnerControls"/>
    <ds:schemaRef ds:uri="http://schemas.openxmlformats.org/package/2006/metadata/core-properties"/>
    <ds:schemaRef ds:uri="http://schemas.microsoft.com/office/2006/metadata/properties"/>
  </ds:schemaRefs>
</ds:datastoreItem>
</file>

<file path=customXml/itemProps2.xml><?xml version="1.0" encoding="utf-8"?>
<ds:datastoreItem xmlns:ds="http://schemas.openxmlformats.org/officeDocument/2006/customXml" ds:itemID="{927BD4C1-B6B1-4715-ABF9-E660A51A4EA0}">
  <ds:schemaRefs>
    <ds:schemaRef ds:uri="http://schemas.microsoft.com/sharepoint/v3/contenttype/forms"/>
  </ds:schemaRefs>
</ds:datastoreItem>
</file>

<file path=customXml/itemProps3.xml><?xml version="1.0" encoding="utf-8"?>
<ds:datastoreItem xmlns:ds="http://schemas.openxmlformats.org/officeDocument/2006/customXml" ds:itemID="{41E7CA09-9778-4414-AE97-8064B12DA30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{E607D218-C5FD-481E-9CA0-4708FD7137F0}tf33552983_win32</Template>
  <TotalTime>1140</TotalTime>
  <Words>5623</Words>
  <Application>Microsoft Office PowerPoint</Application>
  <PresentationFormat>Widescreen</PresentationFormat>
  <Paragraphs>1148</Paragraphs>
  <Slides>59</Slides>
  <Notes>50</Notes>
  <HiddenSlides>3</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59</vt:i4>
      </vt:variant>
    </vt:vector>
  </HeadingPairs>
  <TitlesOfParts>
    <vt:vector size="66" baseType="lpstr">
      <vt:lpstr>Arial</vt:lpstr>
      <vt:lpstr>Calibri</vt:lpstr>
      <vt:lpstr>Franklin Gothic Book</vt:lpstr>
      <vt:lpstr>Franklin Gothic Demi</vt:lpstr>
      <vt:lpstr>Open Sans</vt:lpstr>
      <vt:lpstr>Wingdings 2</vt:lpstr>
      <vt:lpstr>DividendVTI</vt:lpstr>
      <vt:lpstr>Distant supervision for relation extraction without labeled data (2009)</vt:lpstr>
      <vt:lpstr>OUTLINE</vt:lpstr>
      <vt:lpstr>DISTANT SUPERVISION sUMMARY</vt:lpstr>
      <vt:lpstr>DISTANT SUPERVISION sUMMARY</vt:lpstr>
      <vt:lpstr>DISTANT SUPERVISION sUMMARY</vt:lpstr>
      <vt:lpstr>Entities, Relations and Events</vt:lpstr>
      <vt:lpstr>Entities, Relations and Events</vt:lpstr>
      <vt:lpstr>Entities, Relations and Events</vt:lpstr>
      <vt:lpstr>Motivation What is relation extraction?</vt:lpstr>
      <vt:lpstr>abstract</vt:lpstr>
      <vt:lpstr>Freebase</vt:lpstr>
      <vt:lpstr>How to build relation extractors? Approaches</vt:lpstr>
      <vt:lpstr>Relation EXTRACTION</vt:lpstr>
      <vt:lpstr>Approaches Manual</vt:lpstr>
      <vt:lpstr>Approaches Supervised</vt:lpstr>
      <vt:lpstr>Approaches Supervised</vt:lpstr>
      <vt:lpstr>Approaches Supervised</vt:lpstr>
      <vt:lpstr>Approaches Supervised</vt:lpstr>
      <vt:lpstr>Approaches Supervised</vt:lpstr>
      <vt:lpstr>Approaches bootstrapping</vt:lpstr>
      <vt:lpstr>Approaches bootstrapping</vt:lpstr>
      <vt:lpstr>Approaches bootstrapping</vt:lpstr>
      <vt:lpstr>Approaches bootstrapping</vt:lpstr>
      <vt:lpstr>Distant supervision Intuition</vt:lpstr>
      <vt:lpstr>DISTANT SUPERVISION sUMMARY</vt:lpstr>
      <vt:lpstr>Distant supervision Summary</vt:lpstr>
      <vt:lpstr>Distant supervision Summary</vt:lpstr>
      <vt:lpstr>Distant supervision Summary</vt:lpstr>
      <vt:lpstr>Distant supervision Summary</vt:lpstr>
      <vt:lpstr>Distant supervision Summary</vt:lpstr>
      <vt:lpstr>FEATURES Lexical</vt:lpstr>
      <vt:lpstr>FEATURES Syntactic</vt:lpstr>
      <vt:lpstr>FEATURES named entity tags - Stanford NAMED ENTITY TAGGER</vt:lpstr>
      <vt:lpstr>FEATURES named entity tags - Stanford NAMED ENTITY TAGGER</vt:lpstr>
      <vt:lpstr>FEATURES FEATURE CONJUNCTIONS</vt:lpstr>
      <vt:lpstr>FEATURES FEATURE CONJUNCTIONS</vt:lpstr>
      <vt:lpstr>IMPLEMENTATION multi-class logistic classifier optimized using L-BFGS with Gaussian regularization</vt:lpstr>
      <vt:lpstr>EVALUATION Automatic – held-out</vt:lpstr>
      <vt:lpstr>EVALUATION HUMAN</vt:lpstr>
      <vt:lpstr>RESULTS DISCUSSION</vt:lpstr>
      <vt:lpstr>RESULTS DISCUSSION</vt:lpstr>
      <vt:lpstr>Conclusions</vt:lpstr>
      <vt:lpstr>DISCUSSION</vt:lpstr>
      <vt:lpstr>Thanks</vt:lpstr>
      <vt:lpstr>Approaches Manual</vt:lpstr>
      <vt:lpstr>Approaches bootstrapping</vt:lpstr>
      <vt:lpstr>Approaches bootstrapping</vt:lpstr>
      <vt:lpstr>Approaches bootstrapping</vt:lpstr>
      <vt:lpstr>SUMMARY and KEY POINTS</vt:lpstr>
      <vt:lpstr>Distant supervision Summary</vt:lpstr>
      <vt:lpstr>IMPLEMENTATION TEXT</vt:lpstr>
      <vt:lpstr>Freebase-WIKIPEDIA</vt:lpstr>
      <vt:lpstr>CLASSIFICATION RESULTS</vt:lpstr>
      <vt:lpstr>IMPLEMENTATION PARSING AND CHUNKING</vt:lpstr>
      <vt:lpstr>RECENT WORK</vt:lpstr>
      <vt:lpstr>RECENT WORK</vt:lpstr>
      <vt:lpstr>RECENT WORK</vt:lpstr>
      <vt:lpstr>Distant supervision hypernym (is – a)</vt:lpstr>
      <vt:lpstr>RELATION EXTRACTION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Distant supervision for relation extraction without labeled data (2009)</dc:title>
  <dc:creator>Roderick  Perez Altamar</dc:creator>
  <cp:lastModifiedBy>Roderick  Perez Altamar</cp:lastModifiedBy>
  <cp:revision>111</cp:revision>
  <dcterms:created xsi:type="dcterms:W3CDTF">2021-04-12T14:43:09Z</dcterms:created>
  <dcterms:modified xsi:type="dcterms:W3CDTF">2021-04-22T13:57:50Z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